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wav" ContentType="audio/x-wav"/>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5"/>
  </p:notesMasterIdLst>
  <p:sldIdLst>
    <p:sldId id="335" r:id="rId2"/>
    <p:sldId id="383" r:id="rId3"/>
    <p:sldId id="257" r:id="rId4"/>
    <p:sldId id="388" r:id="rId5"/>
    <p:sldId id="267" r:id="rId6"/>
    <p:sldId id="384" r:id="rId7"/>
    <p:sldId id="385" r:id="rId8"/>
    <p:sldId id="386" r:id="rId9"/>
    <p:sldId id="387" r:id="rId10"/>
    <p:sldId id="268" r:id="rId11"/>
    <p:sldId id="348" r:id="rId12"/>
    <p:sldId id="353" r:id="rId13"/>
    <p:sldId id="389" r:id="rId14"/>
    <p:sldId id="357" r:id="rId15"/>
    <p:sldId id="390" r:id="rId16"/>
    <p:sldId id="391" r:id="rId17"/>
    <p:sldId id="392" r:id="rId18"/>
    <p:sldId id="416" r:id="rId19"/>
    <p:sldId id="358" r:id="rId20"/>
    <p:sldId id="361" r:id="rId21"/>
    <p:sldId id="393" r:id="rId22"/>
    <p:sldId id="359" r:id="rId23"/>
    <p:sldId id="396" r:id="rId24"/>
    <p:sldId id="397" r:id="rId25"/>
    <p:sldId id="415" r:id="rId26"/>
    <p:sldId id="367" r:id="rId27"/>
    <p:sldId id="394" r:id="rId28"/>
    <p:sldId id="395" r:id="rId29"/>
    <p:sldId id="365" r:id="rId30"/>
    <p:sldId id="398" r:id="rId31"/>
    <p:sldId id="366" r:id="rId32"/>
    <p:sldId id="277" r:id="rId33"/>
    <p:sldId id="373" r:id="rId34"/>
    <p:sldId id="360" r:id="rId35"/>
    <p:sldId id="399" r:id="rId36"/>
    <p:sldId id="400" r:id="rId37"/>
    <p:sldId id="401" r:id="rId38"/>
    <p:sldId id="402" r:id="rId39"/>
    <p:sldId id="374" r:id="rId40"/>
    <p:sldId id="414" r:id="rId41"/>
    <p:sldId id="404" r:id="rId42"/>
    <p:sldId id="406" r:id="rId43"/>
    <p:sldId id="407" r:id="rId44"/>
    <p:sldId id="408" r:id="rId45"/>
    <p:sldId id="409" r:id="rId46"/>
    <p:sldId id="411" r:id="rId47"/>
    <p:sldId id="413" r:id="rId48"/>
    <p:sldId id="376" r:id="rId49"/>
    <p:sldId id="377" r:id="rId50"/>
    <p:sldId id="378" r:id="rId51"/>
    <p:sldId id="381" r:id="rId52"/>
    <p:sldId id="382" r:id="rId53"/>
    <p:sldId id="417" r:id="rId54"/>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221DE"/>
    <a:srgbClr val="8EFD5D"/>
    <a:srgbClr val="43C1F5"/>
    <a:srgbClr val="F8F504"/>
    <a:srgbClr val="41FB33"/>
    <a:srgbClr val="BAFFF5"/>
    <a:srgbClr val="F85AFA"/>
    <a:srgbClr val="F8C7A7"/>
    <a:srgbClr val="F0E804"/>
    <a:srgbClr val="FBF80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92" d="100"/>
          <a:sy n="92" d="100"/>
        </p:scale>
        <p:origin x="924" y="66"/>
      </p:cViewPr>
      <p:guideLst/>
    </p:cSldViewPr>
  </p:slideViewPr>
  <p:notesTextViewPr>
    <p:cViewPr>
      <p:scale>
        <a:sx n="1" d="1"/>
        <a:sy n="1" d="1"/>
      </p:scale>
      <p:origin x="0" y="0"/>
    </p:cViewPr>
  </p:notesTextViewPr>
  <p:sorterViewPr>
    <p:cViewPr varScale="1">
      <p:scale>
        <a:sx n="100" d="100"/>
        <a:sy n="100" d="100"/>
      </p:scale>
      <p:origin x="0" y="-7182"/>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3.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33.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3.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3.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3.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33.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33.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33.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33.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33.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2020/10/23</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extLst>
      <p:ext uri="{BB962C8B-B14F-4D97-AF65-F5344CB8AC3E}">
        <p14:creationId xmlns:p14="http://schemas.microsoft.com/office/powerpoint/2010/main" val="8846025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39291773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17381363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41474480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13317974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3720838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15004362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42819407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12146087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7964955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41891724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27563038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31371046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61C0D94C-62DB-453C-877F-FE6822149405}" type="slidenum">
              <a:rPr lang="en-US" altLang="zh-CN"/>
              <a:pPr eaLnBrk="1" hangingPunct="1"/>
              <a:t>15</a:t>
            </a:fld>
            <a:endParaRPr lang="en-US" altLang="zh-CN"/>
          </a:p>
        </p:txBody>
      </p:sp>
      <p:sp>
        <p:nvSpPr>
          <p:cNvPr id="80899" name="Rectangle 2"/>
          <p:cNvSpPr>
            <a:spLocks noGrp="1" noRot="1" noChangeAspect="1" noChangeArrowheads="1" noTextEdit="1"/>
          </p:cNvSpPr>
          <p:nvPr>
            <p:ph type="sldImg"/>
          </p:nvPr>
        </p:nvSpPr>
        <p:spPr>
          <a:ln/>
        </p:spPr>
      </p:sp>
      <p:sp>
        <p:nvSpPr>
          <p:cNvPr id="809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smtClean="0">
                <a:latin typeface="Arial" panose="020B0604020202020204" pitchFamily="34" charset="0"/>
              </a:rPr>
              <a:t>同样的道理，德干高原西侧降水多雨东侧，因为西侧位于西南季风的迎风坡，降水多，</a:t>
            </a:r>
            <a:r>
              <a:rPr lang="zh-CN" altLang="en-US" b="1" smtClean="0">
                <a:solidFill>
                  <a:srgbClr val="FF0000"/>
                </a:solidFill>
                <a:latin typeface="Arial" panose="020B0604020202020204" pitchFamily="34" charset="0"/>
              </a:rPr>
              <a:t>冬季的东北季风来自陆地，降水少。</a:t>
            </a:r>
          </a:p>
        </p:txBody>
      </p:sp>
    </p:spTree>
    <p:extLst>
      <p:ext uri="{BB962C8B-B14F-4D97-AF65-F5344CB8AC3E}">
        <p14:creationId xmlns:p14="http://schemas.microsoft.com/office/powerpoint/2010/main" val="36484568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17227433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33529165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7876250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7226790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39503885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t>2020/10/23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t>2020/10/23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5" y="365125"/>
            <a:ext cx="1971675"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28650" y="365125"/>
            <a:ext cx="5800725"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t>2020/10/23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5_空白">
    <p:spTree>
      <p:nvGrpSpPr>
        <p:cNvPr id="1" name=""/>
        <p:cNvGrpSpPr/>
        <p:nvPr/>
      </p:nvGrpSpPr>
      <p:grpSpPr>
        <a:xfrm>
          <a:off x="0" y="0"/>
          <a:ext cx="0" cy="0"/>
          <a:chOff x="0" y="0"/>
          <a:chExt cx="0" cy="0"/>
        </a:xfrm>
      </p:grpSpPr>
      <p:pic>
        <p:nvPicPr>
          <p:cNvPr id="3" name="图片 6"/>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356100" y="3260725"/>
            <a:ext cx="4787900" cy="3590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图片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175" y="5805488"/>
            <a:ext cx="1403350" cy="1052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图片 8"/>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8040688" y="19050"/>
            <a:ext cx="1103312" cy="60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文本占位符 11"/>
          <p:cNvSpPr>
            <a:spLocks noGrp="1"/>
          </p:cNvSpPr>
          <p:nvPr>
            <p:ph type="body" sz="quarter" idx="13"/>
          </p:nvPr>
        </p:nvSpPr>
        <p:spPr>
          <a:xfrm>
            <a:off x="35620" y="113903"/>
            <a:ext cx="8496820" cy="4755287"/>
          </a:xfrm>
        </p:spPr>
        <p:txBody>
          <a:bodyPr/>
          <a:lstStyle>
            <a:lvl1pPr marL="0" indent="0" algn="l">
              <a:buFontTx/>
              <a:buNone/>
              <a:defRPr sz="2800" b="1">
                <a:latin typeface="华文行楷" pitchFamily="2" charset="-122"/>
                <a:ea typeface="华文行楷" pitchFamily="2" charset="-122"/>
              </a:defRPr>
            </a:lvl1pPr>
            <a:lvl2pPr marL="404812" indent="0" algn="l">
              <a:buFontTx/>
              <a:buNone/>
              <a:defRPr sz="2000" b="1">
                <a:latin typeface="Adobe 黑体 Std R" pitchFamily="34" charset="-122"/>
                <a:ea typeface="Adobe 黑体 Std R" pitchFamily="34" charset="-122"/>
              </a:defRPr>
            </a:lvl2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6" name="日期占位符 1"/>
          <p:cNvSpPr>
            <a:spLocks noGrp="1"/>
          </p:cNvSpPr>
          <p:nvPr>
            <p:ph type="dt" sz="half" idx="14"/>
          </p:nvPr>
        </p:nvSpPr>
        <p:spPr/>
        <p:txBody>
          <a:bodyPr/>
          <a:lstStyle>
            <a:lvl1pPr>
              <a:defRPr>
                <a:solidFill>
                  <a:srgbClr val="000000"/>
                </a:solidFill>
              </a:defRPr>
            </a:lvl1pPr>
          </a:lstStyle>
          <a:p>
            <a:pPr>
              <a:defRPr/>
            </a:pPr>
            <a:endParaRPr lang="en-US" altLang="zh-CN"/>
          </a:p>
        </p:txBody>
      </p:sp>
      <p:sp>
        <p:nvSpPr>
          <p:cNvPr id="7" name="页脚占位符 2"/>
          <p:cNvSpPr>
            <a:spLocks noGrp="1"/>
          </p:cNvSpPr>
          <p:nvPr>
            <p:ph type="ftr" sz="quarter" idx="15"/>
          </p:nvPr>
        </p:nvSpPr>
        <p:spPr/>
        <p:txBody>
          <a:bodyPr/>
          <a:lstStyle>
            <a:lvl1pPr>
              <a:defRPr>
                <a:solidFill>
                  <a:srgbClr val="000000"/>
                </a:solidFill>
              </a:defRPr>
            </a:lvl1pPr>
          </a:lstStyle>
          <a:p>
            <a:pPr>
              <a:defRPr/>
            </a:pPr>
            <a:endParaRPr lang="en-US" altLang="zh-CN"/>
          </a:p>
        </p:txBody>
      </p:sp>
      <p:sp>
        <p:nvSpPr>
          <p:cNvPr id="8" name="灯片编号占位符 3"/>
          <p:cNvSpPr>
            <a:spLocks noGrp="1"/>
          </p:cNvSpPr>
          <p:nvPr>
            <p:ph type="sldNum" sz="quarter" idx="16"/>
          </p:nvPr>
        </p:nvSpPr>
        <p:spPr/>
        <p:txBody>
          <a:bodyPr/>
          <a:lstStyle>
            <a:lvl1pPr>
              <a:defRPr>
                <a:solidFill>
                  <a:srgbClr val="000000"/>
                </a:solidFill>
              </a:defRPr>
            </a:lvl1pPr>
          </a:lstStyle>
          <a:p>
            <a:fld id="{B41533D0-6AB1-4C49-80CA-AF880B74F8D1}" type="slidenum">
              <a:rPr lang="zh-CN" altLang="en-US"/>
              <a:pPr/>
              <a:t>‹#›</a:t>
            </a:fld>
            <a:endParaRPr lang="en-US" altLang="zh-CN"/>
          </a:p>
        </p:txBody>
      </p:sp>
    </p:spTree>
    <p:extLst>
      <p:ext uri="{BB962C8B-B14F-4D97-AF65-F5344CB8AC3E}">
        <p14:creationId xmlns:p14="http://schemas.microsoft.com/office/powerpoint/2010/main" val="35446374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t>2020/10/23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3888" y="4589463"/>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2020/10/23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28650" y="1825625"/>
            <a:ext cx="38862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29150" y="1825625"/>
            <a:ext cx="38862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t>2020/10/23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9841"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29841" y="2505075"/>
            <a:ext cx="3868340"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29150" y="2505075"/>
            <a:ext cx="3887391"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t>2020/10/23</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t>2020/10/23</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t>2020/10/23</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887391"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2020/10/23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3887391"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2020/10/23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t>2020/10/23</a:t>
            </a:fld>
            <a:endParaRPr lang="zh-CN" altLang="en-US"/>
          </a:p>
        </p:txBody>
      </p:sp>
      <p:sp>
        <p:nvSpPr>
          <p:cNvPr id="5" name="页脚占位符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24.jpeg"/></Relationships>
</file>

<file path=ppt/slides/_rels/slide1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4.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 Id="rId4" Type="http://schemas.openxmlformats.org/officeDocument/2006/relationships/image" Target="../media/image26.jpeg"/></Relationships>
</file>

<file path=ppt/slides/_rels/slide22.xml.rels><?xml version="1.0" encoding="UTF-8" standalone="yes"?>
<Relationships xmlns="http://schemas.openxmlformats.org/package/2006/relationships"><Relationship Id="rId8" Type="http://schemas.openxmlformats.org/officeDocument/2006/relationships/image" Target="../media/image35.jpeg"/><Relationship Id="rId3" Type="http://schemas.openxmlformats.org/officeDocument/2006/relationships/notesSlide" Target="../notesSlides/notesSlide7.xml"/><Relationship Id="rId7" Type="http://schemas.openxmlformats.org/officeDocument/2006/relationships/image" Target="../media/image33.wmf"/><Relationship Id="rId2" Type="http://schemas.openxmlformats.org/officeDocument/2006/relationships/slideLayout" Target="../slideLayouts/slideLayout1.xml"/><Relationship Id="rId1" Type="http://schemas.openxmlformats.org/officeDocument/2006/relationships/vmlDrawing" Target="../drawings/vmlDrawing1.vml"/><Relationship Id="rId6" Type="http://schemas.openxmlformats.org/officeDocument/2006/relationships/oleObject" Target="../embeddings/oleObject1.bin"/><Relationship Id="rId5" Type="http://schemas.openxmlformats.org/officeDocument/2006/relationships/image" Target="../media/image19.png"/><Relationship Id="rId4" Type="http://schemas.openxmlformats.org/officeDocument/2006/relationships/image" Target="../media/image34.png"/><Relationship Id="rId9" Type="http://schemas.openxmlformats.org/officeDocument/2006/relationships/image" Target="../media/image26.jpeg"/></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audio" Target="../media/audio1.wav"/><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5" Type="http://schemas.openxmlformats.org/officeDocument/2006/relationships/image" Target="../media/image40.jpeg"/><Relationship Id="rId4" Type="http://schemas.openxmlformats.org/officeDocument/2006/relationships/image" Target="../media/image39.png"/></Relationships>
</file>

<file path=ppt/slides/_rels/slide25.xml.rels><?xml version="1.0" encoding="UTF-8" standalone="yes"?>
<Relationships xmlns="http://schemas.openxmlformats.org/package/2006/relationships"><Relationship Id="rId3" Type="http://schemas.openxmlformats.org/officeDocument/2006/relationships/image" Target="file:///C:\Users\User\AppData\Roaming\Tencent\Users\19705454\QQ\WinTemp\RichOle\(XLQIXG~LVK5_T_E%5bH@$8QV.png" TargetMode="External"/><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xml"/><Relationship Id="rId1" Type="http://schemas.openxmlformats.org/officeDocument/2006/relationships/vmlDrawing" Target="../drawings/vmlDrawing2.vml"/><Relationship Id="rId6" Type="http://schemas.openxmlformats.org/officeDocument/2006/relationships/image" Target="../media/image33.wmf"/><Relationship Id="rId5" Type="http://schemas.openxmlformats.org/officeDocument/2006/relationships/oleObject" Target="../embeddings/oleObject2.bin"/><Relationship Id="rId4" Type="http://schemas.openxmlformats.org/officeDocument/2006/relationships/image" Target="../media/image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9.xml"/><Relationship Id="rId7" Type="http://schemas.openxmlformats.org/officeDocument/2006/relationships/image" Target="../media/image33.wmf"/><Relationship Id="rId2" Type="http://schemas.openxmlformats.org/officeDocument/2006/relationships/slideLayout" Target="../slideLayouts/slideLayout1.xml"/><Relationship Id="rId1" Type="http://schemas.openxmlformats.org/officeDocument/2006/relationships/vmlDrawing" Target="../drawings/vmlDrawing3.vml"/><Relationship Id="rId6" Type="http://schemas.openxmlformats.org/officeDocument/2006/relationships/oleObject" Target="../embeddings/oleObject3.bin"/><Relationship Id="rId5" Type="http://schemas.openxmlformats.org/officeDocument/2006/relationships/image" Target="../media/image43.png"/><Relationship Id="rId4" Type="http://schemas.openxmlformats.org/officeDocument/2006/relationships/image" Target="../media/image42.png"/></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xml"/><Relationship Id="rId1" Type="http://schemas.openxmlformats.org/officeDocument/2006/relationships/vmlDrawing" Target="../drawings/vmlDrawing4.vml"/><Relationship Id="rId5" Type="http://schemas.openxmlformats.org/officeDocument/2006/relationships/image" Target="../media/image33.wmf"/><Relationship Id="rId4" Type="http://schemas.openxmlformats.org/officeDocument/2006/relationships/oleObject" Target="../embeddings/oleObject4.bin"/></Relationships>
</file>

<file path=ppt/slides/_rels/slide3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46.jpeg"/></Relationships>
</file>

<file path=ppt/slides/_rels/slide33.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jpeg"/><Relationship Id="rId1" Type="http://schemas.openxmlformats.org/officeDocument/2006/relationships/slideLayout" Target="../slideLayouts/slideLayout2.xml"/><Relationship Id="rId5" Type="http://schemas.openxmlformats.org/officeDocument/2006/relationships/image" Target="../media/image50.jpeg"/><Relationship Id="rId4" Type="http://schemas.openxmlformats.org/officeDocument/2006/relationships/image" Target="../media/image49.jpe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12.xml"/><Relationship Id="rId7" Type="http://schemas.openxmlformats.org/officeDocument/2006/relationships/image" Target="../media/image52.jpeg"/><Relationship Id="rId2" Type="http://schemas.openxmlformats.org/officeDocument/2006/relationships/slideLayout" Target="../slideLayouts/slideLayout1.xml"/><Relationship Id="rId1" Type="http://schemas.openxmlformats.org/officeDocument/2006/relationships/vmlDrawing" Target="../drawings/vmlDrawing5.vml"/><Relationship Id="rId6" Type="http://schemas.openxmlformats.org/officeDocument/2006/relationships/image" Target="../media/image51.jpeg"/><Relationship Id="rId5" Type="http://schemas.openxmlformats.org/officeDocument/2006/relationships/image" Target="../media/image33.wmf"/><Relationship Id="rId4" Type="http://schemas.openxmlformats.org/officeDocument/2006/relationships/oleObject" Target="../embeddings/oleObject5.bin"/></Relationships>
</file>

<file path=ppt/slides/_rels/slide35.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audio" Target="../media/audio2.wav"/><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jpe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jpe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xml"/><Relationship Id="rId1" Type="http://schemas.openxmlformats.org/officeDocument/2006/relationships/vmlDrawing" Target="../drawings/vmlDrawing6.vml"/><Relationship Id="rId6" Type="http://schemas.openxmlformats.org/officeDocument/2006/relationships/image" Target="../media/image33.wmf"/><Relationship Id="rId5" Type="http://schemas.openxmlformats.org/officeDocument/2006/relationships/oleObject" Target="../embeddings/oleObject6.bin"/><Relationship Id="rId4" Type="http://schemas.openxmlformats.org/officeDocument/2006/relationships/image" Target="../media/image56.png"/></Relationships>
</file>

<file path=ppt/slides/_rels/slide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8" Type="http://schemas.openxmlformats.org/officeDocument/2006/relationships/image" Target="../media/image65.jpeg"/><Relationship Id="rId3" Type="http://schemas.openxmlformats.org/officeDocument/2006/relationships/notesSlide" Target="../notesSlides/notesSlide14.xml"/><Relationship Id="rId7" Type="http://schemas.openxmlformats.org/officeDocument/2006/relationships/image" Target="../media/image64.jpeg"/><Relationship Id="rId2" Type="http://schemas.openxmlformats.org/officeDocument/2006/relationships/slideLayout" Target="../slideLayouts/slideLayout1.xml"/><Relationship Id="rId1" Type="http://schemas.openxmlformats.org/officeDocument/2006/relationships/vmlDrawing" Target="../drawings/vmlDrawing7.vml"/><Relationship Id="rId6" Type="http://schemas.openxmlformats.org/officeDocument/2006/relationships/image" Target="../media/image33.wmf"/><Relationship Id="rId5" Type="http://schemas.openxmlformats.org/officeDocument/2006/relationships/oleObject" Target="../embeddings/oleObject7.bin"/><Relationship Id="rId10" Type="http://schemas.openxmlformats.org/officeDocument/2006/relationships/image" Target="../media/image67.jpeg"/><Relationship Id="rId4" Type="http://schemas.openxmlformats.org/officeDocument/2006/relationships/image" Target="../media/image63.png"/><Relationship Id="rId9" Type="http://schemas.openxmlformats.org/officeDocument/2006/relationships/image" Target="../media/image66.jpeg"/></Relationships>
</file>

<file path=ppt/slides/_rels/slide4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69.jpe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notesSlide" Target="../notesSlides/notesSlide16.xml"/><Relationship Id="rId7" Type="http://schemas.openxmlformats.org/officeDocument/2006/relationships/image" Target="../media/image33.wmf"/><Relationship Id="rId2" Type="http://schemas.openxmlformats.org/officeDocument/2006/relationships/slideLayout" Target="../slideLayouts/slideLayout1.xml"/><Relationship Id="rId1" Type="http://schemas.openxmlformats.org/officeDocument/2006/relationships/vmlDrawing" Target="../drawings/vmlDrawing8.vml"/><Relationship Id="rId6" Type="http://schemas.openxmlformats.org/officeDocument/2006/relationships/oleObject" Target="../embeddings/oleObject8.bin"/><Relationship Id="rId5" Type="http://schemas.openxmlformats.org/officeDocument/2006/relationships/image" Target="../media/image71.jpeg"/><Relationship Id="rId4" Type="http://schemas.openxmlformats.org/officeDocument/2006/relationships/image" Target="../media/image70.jpeg"/></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xml"/><Relationship Id="rId1" Type="http://schemas.openxmlformats.org/officeDocument/2006/relationships/vmlDrawing" Target="../drawings/vmlDrawing9.vml"/><Relationship Id="rId6" Type="http://schemas.openxmlformats.org/officeDocument/2006/relationships/image" Target="../media/image33.wmf"/><Relationship Id="rId5" Type="http://schemas.openxmlformats.org/officeDocument/2006/relationships/oleObject" Target="../embeddings/oleObject9.bin"/><Relationship Id="rId4" Type="http://schemas.openxmlformats.org/officeDocument/2006/relationships/image" Target="../media/image72.jpeg"/></Relationships>
</file>

<file path=ppt/slides/_rels/slide52.xml.rels><?xml version="1.0" encoding="UTF-8" standalone="yes"?>
<Relationships xmlns="http://schemas.openxmlformats.org/package/2006/relationships"><Relationship Id="rId8" Type="http://schemas.openxmlformats.org/officeDocument/2006/relationships/image" Target="../media/image75.jpeg"/><Relationship Id="rId3" Type="http://schemas.openxmlformats.org/officeDocument/2006/relationships/notesSlide" Target="../notesSlides/notesSlide18.xml"/><Relationship Id="rId7" Type="http://schemas.openxmlformats.org/officeDocument/2006/relationships/image" Target="../media/image74.jpeg"/><Relationship Id="rId2" Type="http://schemas.openxmlformats.org/officeDocument/2006/relationships/slideLayout" Target="../slideLayouts/slideLayout1.xml"/><Relationship Id="rId1" Type="http://schemas.openxmlformats.org/officeDocument/2006/relationships/vmlDrawing" Target="../drawings/vmlDrawing10.vml"/><Relationship Id="rId6" Type="http://schemas.openxmlformats.org/officeDocument/2006/relationships/image" Target="../media/image73.jpeg"/><Relationship Id="rId5" Type="http://schemas.openxmlformats.org/officeDocument/2006/relationships/image" Target="../media/image33.wmf"/><Relationship Id="rId4" Type="http://schemas.openxmlformats.org/officeDocument/2006/relationships/oleObject" Target="../embeddings/oleObject10.bin"/></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7.xml"/><Relationship Id="rId4" Type="http://schemas.openxmlformats.org/officeDocument/2006/relationships/image" Target="../media/image13.jpeg"/></Relationships>
</file>

<file path=ppt/slides/_rels/slide8.xml.rels><?xml version="1.0" encoding="UTF-8" standalone="yes"?>
<Relationships xmlns="http://schemas.openxmlformats.org/package/2006/relationships"><Relationship Id="rId3" Type="http://schemas.openxmlformats.org/officeDocument/2006/relationships/hyperlink" Target="https://baike.so.com/doc/1889706-1999391.html" TargetMode="External"/><Relationship Id="rId2" Type="http://schemas.openxmlformats.org/officeDocument/2006/relationships/image" Target="../media/image14.jpeg"/><Relationship Id="rId1" Type="http://schemas.openxmlformats.org/officeDocument/2006/relationships/slideLayout" Target="../slideLayouts/slideLayout7.xml"/><Relationship Id="rId4" Type="http://schemas.openxmlformats.org/officeDocument/2006/relationships/hyperlink" Target="https://baike.so.com/doc/2046042-2164907.html"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Layout" Target="../slideLayouts/slideLayout7.xm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4" name="椭圆 3"/>
          <p:cNvSpPr/>
          <p:nvPr/>
        </p:nvSpPr>
        <p:spPr>
          <a:xfrm>
            <a:off x="4926330" y="1205230"/>
            <a:ext cx="4463415" cy="4321175"/>
          </a:xfrm>
          <a:prstGeom prst="ellipse">
            <a:avLst/>
          </a:prstGeom>
          <a:solidFill>
            <a:srgbClr val="00B0F0">
              <a:alpha val="5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8890" y="2062480"/>
            <a:ext cx="7938770" cy="2731770"/>
          </a:xfrm>
          <a:prstGeom prst="rect">
            <a:avLst/>
          </a:prstGeom>
          <a:solidFill>
            <a:srgbClr val="00B0F0">
              <a:alpha val="50000"/>
            </a:srgbClr>
          </a:solidFill>
          <a:ln w="76200" cmpd="thickThi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5403215" y="-12065"/>
            <a:ext cx="3749675" cy="835660"/>
          </a:xfrm>
          <a:prstGeom prst="rect">
            <a:avLst/>
          </a:prstGeom>
          <a:noFill/>
          <a:effectLst>
            <a:outerShdw blurRad="50800" dist="38100" dir="18900000" algn="bl" rotWithShape="0">
              <a:prstClr val="black">
                <a:alpha val="40000"/>
              </a:prstClr>
            </a:outerShdw>
          </a:effectLst>
        </p:spPr>
        <p:txBody>
          <a:bodyPr wrap="square" rtlCol="0">
            <a:spAutoFit/>
          </a:bodyPr>
          <a:lstStyle/>
          <a:p>
            <a:pPr>
              <a:lnSpc>
                <a:spcPct val="110000"/>
              </a:lnSpc>
            </a:pPr>
            <a:r>
              <a:rPr lang="zh-CN" altLang="en-US" sz="4400" b="1" i="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微软雅黑" panose="020B0503020204020204" charset="-122"/>
                <a:ea typeface="微软雅黑" panose="020B0503020204020204" charset="-122"/>
              </a:rPr>
              <a:t>世界地理分区</a:t>
            </a:r>
          </a:p>
        </p:txBody>
      </p:sp>
      <p:sp>
        <p:nvSpPr>
          <p:cNvPr id="2" name="文本框 1"/>
          <p:cNvSpPr txBox="1"/>
          <p:nvPr/>
        </p:nvSpPr>
        <p:spPr>
          <a:xfrm>
            <a:off x="540004" y="2808021"/>
            <a:ext cx="4773930" cy="1198880"/>
          </a:xfrm>
          <a:prstGeom prst="rect">
            <a:avLst/>
          </a:prstGeom>
          <a:noFill/>
          <a:effectLst>
            <a:outerShdw blurRad="63500" sx="102000" sy="102000" algn="ctr" rotWithShape="0">
              <a:prstClr val="black">
                <a:alpha val="40000"/>
              </a:prstClr>
            </a:outerShdw>
          </a:effectLst>
        </p:spPr>
        <p:txBody>
          <a:bodyPr wrap="none" rtlCol="0">
            <a:spAutoFit/>
          </a:bodyPr>
          <a:lstStyle/>
          <a:p>
            <a:r>
              <a:rPr lang="zh-CN" altLang="en-US" sz="7200" b="1">
                <a:ln w="13462">
                  <a:solidFill>
                    <a:schemeClr val="bg1"/>
                  </a:solidFill>
                  <a:prstDash val="solid"/>
                </a:ln>
                <a:solidFill>
                  <a:schemeClr val="tx1">
                    <a:lumMod val="85000"/>
                    <a:lumOff val="15000"/>
                  </a:schemeClr>
                </a:solidFill>
                <a:effectLst>
                  <a:outerShdw dist="38100" dir="2700000" algn="bl" rotWithShape="0">
                    <a:schemeClr val="accent5"/>
                  </a:outerShdw>
                </a:effectLst>
              </a:rPr>
              <a:t>南亚与印度</a:t>
            </a:r>
          </a:p>
        </p:txBody>
      </p:sp>
      <p:sp>
        <p:nvSpPr>
          <p:cNvPr id="5" name="文本框 4"/>
          <p:cNvSpPr txBox="1"/>
          <p:nvPr/>
        </p:nvSpPr>
        <p:spPr>
          <a:xfrm>
            <a:off x="289560" y="1332010"/>
            <a:ext cx="2019300" cy="829945"/>
          </a:xfrm>
          <a:prstGeom prst="rect">
            <a:avLst/>
          </a:prstGeom>
          <a:noFill/>
          <a:effectLst>
            <a:outerShdw blurRad="63500" sx="102000" sy="102000" algn="ctr" rotWithShape="0">
              <a:prstClr val="black">
                <a:alpha val="40000"/>
              </a:prstClr>
            </a:outerShdw>
          </a:effectLst>
        </p:spPr>
        <p:txBody>
          <a:bodyPr wrap="none" rtlCol="0">
            <a:spAutoFit/>
          </a:bodyPr>
          <a:lstStyle/>
          <a:p>
            <a:r>
              <a:rPr lang="zh-CN" altLang="en-US" sz="4800" b="1">
                <a:ln w="9525">
                  <a:solidFill>
                    <a:schemeClr val="bg1"/>
                  </a:solidFill>
                  <a:prstDash val="solid"/>
                </a:ln>
                <a:solidFill>
                  <a:srgbClr val="FF0000"/>
                </a:solidFill>
                <a:effectLst>
                  <a:outerShdw blurRad="12700" dist="38100" dir="2700000" algn="tl" rotWithShape="0">
                    <a:schemeClr val="accent5">
                      <a:lumMod val="60000"/>
                      <a:lumOff val="40000"/>
                    </a:schemeClr>
                  </a:outerShdw>
                </a:effectLst>
                <a:latin typeface="宋体" panose="02010600030101010101" pitchFamily="2" charset="-122"/>
                <a:ea typeface="宋体" panose="02010600030101010101" pitchFamily="2" charset="-122"/>
              </a:rPr>
              <a:t>第三节</a:t>
            </a:r>
          </a:p>
        </p:txBody>
      </p:sp>
      <p:pic>
        <p:nvPicPr>
          <p:cNvPr id="7" name="图片 6" descr="【南亚】_副本"/>
          <p:cNvPicPr>
            <a:picLocks noChangeAspect="1"/>
          </p:cNvPicPr>
          <p:nvPr/>
        </p:nvPicPr>
        <p:blipFill>
          <a:blip r:embed="rId3"/>
          <a:stretch>
            <a:fillRect/>
          </a:stretch>
        </p:blipFill>
        <p:spPr>
          <a:xfrm>
            <a:off x="5233670" y="1458595"/>
            <a:ext cx="3919220" cy="3824605"/>
          </a:xfrm>
          <a:prstGeom prst="rect">
            <a:avLst/>
          </a:prstGeom>
          <a:effectLst>
            <a:outerShdw blurRad="63500" algn="ctr" rotWithShape="0">
              <a:prstClr val="black">
                <a:alpha val="40000"/>
              </a:prstClr>
            </a:outerShdw>
          </a:effec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17" descr="南亚地形"/>
          <p:cNvPicPr>
            <a:picLocks noChangeAspect="1"/>
          </p:cNvPicPr>
          <p:nvPr/>
        </p:nvPicPr>
        <p:blipFill>
          <a:blip r:embed="rId2"/>
          <a:stretch>
            <a:fillRect/>
          </a:stretch>
        </p:blipFill>
        <p:spPr>
          <a:xfrm>
            <a:off x="4319905" y="1111250"/>
            <a:ext cx="4619625" cy="5393690"/>
          </a:xfrm>
          <a:prstGeom prst="rect">
            <a:avLst/>
          </a:prstGeom>
          <a:ln>
            <a:solidFill>
              <a:schemeClr val="tx1">
                <a:lumMod val="95000"/>
                <a:lumOff val="5000"/>
              </a:schemeClr>
            </a:solidFill>
          </a:ln>
        </p:spPr>
      </p:pic>
      <p:sp>
        <p:nvSpPr>
          <p:cNvPr id="2" name="文本框 1"/>
          <p:cNvSpPr txBox="1"/>
          <p:nvPr/>
        </p:nvSpPr>
        <p:spPr>
          <a:xfrm>
            <a:off x="0" y="-5080"/>
            <a:ext cx="9159240" cy="706755"/>
          </a:xfrm>
          <a:prstGeom prst="rect">
            <a:avLst/>
          </a:prstGeom>
          <a:gradFill>
            <a:gsLst>
              <a:gs pos="100000">
                <a:srgbClr val="0D2FFD"/>
              </a:gs>
              <a:gs pos="100000">
                <a:srgbClr val="034373"/>
              </a:gs>
            </a:gsLst>
            <a:lin ang="5400000" scaled="0"/>
          </a:gradFill>
        </p:spPr>
        <p:txBody>
          <a:bodyPr wrap="square" rtlCol="0">
            <a:spAutoFit/>
          </a:bodyPr>
          <a:lstStyle/>
          <a:p>
            <a:pPr algn="l">
              <a:lnSpc>
                <a:spcPct val="100000"/>
              </a:lnSpc>
            </a:pPr>
            <a:r>
              <a:rPr lang="en-US" altLang="zh-CN" sz="4000" b="1">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          </a:t>
            </a:r>
            <a:r>
              <a:rPr lang="zh-CN" altLang="en-US" sz="4000" b="1">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一、南亚概述</a:t>
            </a:r>
            <a:r>
              <a:rPr lang="zh-CN" altLang="en-US" sz="3600">
                <a:solidFill>
                  <a:schemeClr val="bg1"/>
                </a:solidFill>
                <a:latin typeface="微软雅黑" panose="020B0503020204020204" charset="-122"/>
                <a:ea typeface="微软雅黑" panose="020B0503020204020204" charset="-122"/>
              </a:rPr>
              <a:t> </a:t>
            </a:r>
          </a:p>
        </p:txBody>
      </p:sp>
      <p:sp>
        <p:nvSpPr>
          <p:cNvPr id="8" name="文本框 7"/>
          <p:cNvSpPr txBox="1"/>
          <p:nvPr/>
        </p:nvSpPr>
        <p:spPr>
          <a:xfrm>
            <a:off x="321945" y="1111250"/>
            <a:ext cx="3284855" cy="632460"/>
          </a:xfrm>
          <a:prstGeom prst="rect">
            <a:avLst/>
          </a:prstGeom>
          <a:gradFill>
            <a:gsLst>
              <a:gs pos="100000">
                <a:srgbClr val="FBFB11"/>
              </a:gs>
              <a:gs pos="100000">
                <a:srgbClr val="838309"/>
              </a:gs>
            </a:gsLst>
            <a:lin ang="5400000" scaled="0"/>
          </a:gradFill>
          <a:ln>
            <a:solidFill>
              <a:schemeClr val="tx1">
                <a:lumMod val="95000"/>
                <a:lumOff val="5000"/>
              </a:schemeClr>
            </a:solidFill>
          </a:ln>
          <a:effectLst>
            <a:outerShdw blurRad="63500" algn="ctr" rotWithShape="0">
              <a:prstClr val="black">
                <a:alpha val="40000"/>
              </a:prstClr>
            </a:outerShdw>
          </a:effectLst>
        </p:spPr>
        <p:txBody>
          <a:bodyPr wrap="square" rtlCol="0">
            <a:spAutoFit/>
            <a:scene3d>
              <a:camera prst="orthographicFront"/>
              <a:lightRig rig="threePt" dir="t"/>
            </a:scene3d>
          </a:bodyPr>
          <a:lstStyle/>
          <a:p>
            <a:pPr algn="l">
              <a:lnSpc>
                <a:spcPct val="110000"/>
              </a:lnSpc>
            </a:pPr>
            <a:r>
              <a:rPr lang="en-US" altLang="zh-CN" sz="3200" b="1" dirty="0">
                <a:solidFill>
                  <a:schemeClr val="tx1"/>
                </a:solidFill>
                <a:effectLst/>
                <a:latin typeface="+mn-ea"/>
                <a:cs typeface="+mn-ea"/>
              </a:rPr>
              <a:t> </a:t>
            </a:r>
            <a:r>
              <a:rPr lang="en-US" altLang="zh-CN" sz="3200" dirty="0">
                <a:solidFill>
                  <a:schemeClr val="tx1"/>
                </a:solidFill>
                <a:effectLst/>
                <a:latin typeface="+mn-ea"/>
                <a:cs typeface="+mn-ea"/>
              </a:rPr>
              <a:t>1</a:t>
            </a:r>
            <a:r>
              <a:rPr lang="zh-CN" altLang="en-US" sz="3200" dirty="0">
                <a:solidFill>
                  <a:schemeClr val="tx1"/>
                </a:solidFill>
                <a:effectLst/>
                <a:latin typeface="+mn-ea"/>
                <a:cs typeface="+mn-ea"/>
              </a:rPr>
              <a:t>、三大地形区</a:t>
            </a:r>
            <a:endParaRPr lang="zh-CN" altLang="en-US" sz="2800" dirty="0">
              <a:solidFill>
                <a:srgbClr val="FF0000"/>
              </a:solidFill>
              <a:effectLst/>
              <a:latin typeface="+mn-ea"/>
              <a:ea typeface="楷体" panose="02010609060101010101" charset="-122"/>
              <a:cs typeface="+mn-ea"/>
            </a:endParaRPr>
          </a:p>
        </p:txBody>
      </p:sp>
      <p:sp>
        <p:nvSpPr>
          <p:cNvPr id="19" name="圆角矩形 18"/>
          <p:cNvSpPr/>
          <p:nvPr/>
        </p:nvSpPr>
        <p:spPr>
          <a:xfrm>
            <a:off x="6298565" y="72001"/>
            <a:ext cx="2640965" cy="896620"/>
          </a:xfrm>
          <a:prstGeom prst="roundRect">
            <a:avLst/>
          </a:prstGeom>
          <a:gradFill>
            <a:gsLst>
              <a:gs pos="100000">
                <a:srgbClr val="41FB33"/>
              </a:gs>
              <a:gs pos="100000">
                <a:srgbClr val="035C7D"/>
              </a:gs>
            </a:gsLst>
            <a:lin ang="5400000" scaled="0"/>
          </a:gradFill>
          <a:ln>
            <a:solidFill>
              <a:srgbClr val="0D2FFD"/>
            </a:solid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p:cNvSpPr txBox="1"/>
          <p:nvPr/>
        </p:nvSpPr>
        <p:spPr>
          <a:xfrm>
            <a:off x="6409690" y="135941"/>
            <a:ext cx="2418080" cy="768350"/>
          </a:xfrm>
          <a:prstGeom prst="rect">
            <a:avLst/>
          </a:prstGeom>
          <a:noFill/>
        </p:spPr>
        <p:txBody>
          <a:bodyPr wrap="none" rtlCol="0">
            <a:spAutoFit/>
            <a:scene3d>
              <a:camera prst="orthographicFront"/>
              <a:lightRig rig="threePt" dir="t"/>
            </a:scene3d>
          </a:bodyPr>
          <a:lstStyle/>
          <a:p>
            <a:pPr algn="ctr"/>
            <a:r>
              <a:rPr lang="zh-CN" altLang="en-US" sz="4400">
                <a:solidFill>
                  <a:schemeClr val="tx1"/>
                </a:solidFill>
                <a:effectLst>
                  <a:outerShdw blurRad="38100" dist="19050" dir="2700000" algn="tl" rotWithShape="0">
                    <a:schemeClr val="dk1">
                      <a:alpha val="40000"/>
                    </a:schemeClr>
                  </a:outerShdw>
                </a:effectLst>
              </a:rPr>
              <a:t>自然特征</a:t>
            </a:r>
          </a:p>
        </p:txBody>
      </p:sp>
      <p:sp>
        <p:nvSpPr>
          <p:cNvPr id="11" name="文本框 10"/>
          <p:cNvSpPr txBox="1"/>
          <p:nvPr/>
        </p:nvSpPr>
        <p:spPr>
          <a:xfrm>
            <a:off x="321945" y="2016015"/>
            <a:ext cx="3893185" cy="565150"/>
          </a:xfrm>
          <a:prstGeom prst="rect">
            <a:avLst/>
          </a:prstGeom>
          <a:solidFill>
            <a:schemeClr val="accent2">
              <a:lumMod val="20000"/>
              <a:lumOff val="80000"/>
            </a:schemeClr>
          </a:solidFill>
          <a:ln>
            <a:solidFill>
              <a:schemeClr val="accent1"/>
            </a:solidFill>
          </a:ln>
          <a:effectLst>
            <a:outerShdw blurRad="38100" algn="ctr" rotWithShape="0">
              <a:prstClr val="black">
                <a:alpha val="20000"/>
              </a:prstClr>
            </a:outerShdw>
          </a:effectLst>
        </p:spPr>
        <p:txBody>
          <a:bodyPr wrap="square" rtlCol="0">
            <a:spAutoFit/>
          </a:bodyPr>
          <a:lstStyle/>
          <a:p>
            <a:pPr>
              <a:lnSpc>
                <a:spcPct val="110000"/>
              </a:lnSpc>
            </a:pPr>
            <a:r>
              <a:rPr lang="en-US" sz="2800" b="1">
                <a:latin typeface="宋体" panose="02010600030101010101" pitchFamily="2" charset="-122"/>
                <a:ea typeface="宋体" panose="02010600030101010101" pitchFamily="2" charset="-122"/>
                <a:cs typeface="宋体" panose="02010600030101010101" pitchFamily="2" charset="-122"/>
                <a:sym typeface="+mn-ea"/>
              </a:rPr>
              <a:t>(1)</a:t>
            </a:r>
            <a:r>
              <a:rPr lang="zh-CN" altLang="en-US" sz="2800" b="1">
                <a:solidFill>
                  <a:schemeClr val="tx1"/>
                </a:solidFill>
                <a:latin typeface="+mn-ea"/>
                <a:cs typeface="+mn-ea"/>
              </a:rPr>
              <a:t>北部山地</a:t>
            </a:r>
            <a:r>
              <a:rPr lang="zh-CN" altLang="en-US" sz="2400">
                <a:solidFill>
                  <a:schemeClr val="tx1"/>
                </a:solidFill>
                <a:latin typeface="+mn-ea"/>
                <a:cs typeface="+mn-ea"/>
              </a:rPr>
              <a:t>：</a:t>
            </a:r>
            <a:r>
              <a:rPr lang="zh-CN" altLang="en-US" sz="2800" b="1">
                <a:solidFill>
                  <a:srgbClr val="FF0000"/>
                </a:solidFill>
                <a:latin typeface="+mn-ea"/>
                <a:cs typeface="+mn-ea"/>
              </a:rPr>
              <a:t>喜马拉雅</a:t>
            </a:r>
          </a:p>
        </p:txBody>
      </p:sp>
      <p:sp>
        <p:nvSpPr>
          <p:cNvPr id="26" name="文本框 25"/>
          <p:cNvSpPr txBox="1"/>
          <p:nvPr/>
        </p:nvSpPr>
        <p:spPr>
          <a:xfrm>
            <a:off x="321945" y="2700020"/>
            <a:ext cx="3893185" cy="1512570"/>
          </a:xfrm>
          <a:prstGeom prst="rect">
            <a:avLst/>
          </a:prstGeom>
          <a:solidFill>
            <a:schemeClr val="accent2">
              <a:lumMod val="20000"/>
              <a:lumOff val="80000"/>
            </a:schemeClr>
          </a:solidFill>
          <a:ln>
            <a:solidFill>
              <a:schemeClr val="accent1"/>
            </a:solidFill>
          </a:ln>
          <a:effectLst>
            <a:outerShdw blurRad="38100" algn="ctr" rotWithShape="0">
              <a:prstClr val="black">
                <a:alpha val="20000"/>
              </a:prstClr>
            </a:outerShdw>
          </a:effectLst>
        </p:spPr>
        <p:txBody>
          <a:bodyPr wrap="square" rtlCol="0">
            <a:spAutoFit/>
          </a:bodyPr>
          <a:lstStyle/>
          <a:p>
            <a:pPr>
              <a:lnSpc>
                <a:spcPct val="110000"/>
              </a:lnSpc>
            </a:pPr>
            <a:r>
              <a:rPr lang="en-US" sz="2800" b="1">
                <a:latin typeface="宋体" panose="02010600030101010101" pitchFamily="2" charset="-122"/>
                <a:ea typeface="宋体" panose="02010600030101010101" pitchFamily="2" charset="-122"/>
                <a:cs typeface="宋体" panose="02010600030101010101" pitchFamily="2" charset="-122"/>
                <a:sym typeface="+mn-ea"/>
              </a:rPr>
              <a:t>(2)</a:t>
            </a:r>
            <a:r>
              <a:rPr lang="zh-CN" altLang="en-US" sz="2800" b="1">
                <a:solidFill>
                  <a:schemeClr val="tx1"/>
                </a:solidFill>
                <a:latin typeface="+mn-ea"/>
                <a:cs typeface="+mn-ea"/>
              </a:rPr>
              <a:t>中部平原</a:t>
            </a:r>
            <a:r>
              <a:rPr lang="zh-CN" altLang="en-US" sz="2800">
                <a:solidFill>
                  <a:schemeClr val="tx1"/>
                </a:solidFill>
                <a:latin typeface="+mn-ea"/>
                <a:cs typeface="+mn-ea"/>
              </a:rPr>
              <a:t>：</a:t>
            </a:r>
          </a:p>
          <a:p>
            <a:pPr>
              <a:lnSpc>
                <a:spcPct val="110000"/>
              </a:lnSpc>
            </a:pPr>
            <a:r>
              <a:rPr lang="zh-CN" altLang="en-US" sz="2800">
                <a:solidFill>
                  <a:schemeClr val="tx1"/>
                </a:solidFill>
                <a:latin typeface="+mn-ea"/>
                <a:cs typeface="+mn-ea"/>
              </a:rPr>
              <a:t>       </a:t>
            </a:r>
            <a:r>
              <a:rPr lang="zh-CN" altLang="en-US" sz="2800" b="1">
                <a:solidFill>
                  <a:srgbClr val="FF0000"/>
                </a:solidFill>
                <a:latin typeface="+mn-ea"/>
                <a:cs typeface="+mn-ea"/>
              </a:rPr>
              <a:t>印度河平原</a:t>
            </a:r>
            <a:endParaRPr lang="zh-CN" altLang="en-US" sz="2800">
              <a:solidFill>
                <a:schemeClr val="tx1"/>
              </a:solidFill>
              <a:latin typeface="+mn-ea"/>
              <a:cs typeface="+mn-ea"/>
            </a:endParaRPr>
          </a:p>
          <a:p>
            <a:pPr>
              <a:lnSpc>
                <a:spcPct val="110000"/>
              </a:lnSpc>
            </a:pPr>
            <a:r>
              <a:rPr lang="zh-CN" altLang="en-US" sz="2800">
                <a:solidFill>
                  <a:schemeClr val="tx1"/>
                </a:solidFill>
                <a:latin typeface="+mn-ea"/>
                <a:cs typeface="+mn-ea"/>
              </a:rPr>
              <a:t>       </a:t>
            </a:r>
            <a:r>
              <a:rPr lang="zh-CN" altLang="en-US" sz="2800" b="1">
                <a:solidFill>
                  <a:srgbClr val="FF0000"/>
                </a:solidFill>
                <a:latin typeface="+mn-ea"/>
                <a:cs typeface="+mn-ea"/>
              </a:rPr>
              <a:t>恒  河平原</a:t>
            </a:r>
          </a:p>
        </p:txBody>
      </p:sp>
      <p:sp>
        <p:nvSpPr>
          <p:cNvPr id="27" name="文本框 26"/>
          <p:cNvSpPr txBox="1"/>
          <p:nvPr/>
        </p:nvSpPr>
        <p:spPr>
          <a:xfrm>
            <a:off x="321945" y="4320032"/>
            <a:ext cx="3893185" cy="1038860"/>
          </a:xfrm>
          <a:prstGeom prst="rect">
            <a:avLst/>
          </a:prstGeom>
          <a:solidFill>
            <a:schemeClr val="accent2">
              <a:lumMod val="20000"/>
              <a:lumOff val="80000"/>
            </a:schemeClr>
          </a:solidFill>
          <a:ln>
            <a:solidFill>
              <a:schemeClr val="accent1"/>
            </a:solidFill>
          </a:ln>
          <a:effectLst>
            <a:outerShdw blurRad="38100" algn="ctr" rotWithShape="0">
              <a:prstClr val="black">
                <a:alpha val="20000"/>
              </a:prstClr>
            </a:outerShdw>
          </a:effectLst>
        </p:spPr>
        <p:txBody>
          <a:bodyPr wrap="square" rtlCol="0">
            <a:spAutoFit/>
          </a:bodyPr>
          <a:lstStyle/>
          <a:p>
            <a:pPr>
              <a:lnSpc>
                <a:spcPct val="110000"/>
              </a:lnSpc>
            </a:pPr>
            <a:r>
              <a:rPr lang="en-US" sz="2800" b="1">
                <a:latin typeface="宋体" panose="02010600030101010101" pitchFamily="2" charset="-122"/>
                <a:ea typeface="宋体" panose="02010600030101010101" pitchFamily="2" charset="-122"/>
                <a:cs typeface="宋体" panose="02010600030101010101" pitchFamily="2" charset="-122"/>
                <a:sym typeface="+mn-ea"/>
              </a:rPr>
              <a:t>(3)</a:t>
            </a:r>
            <a:r>
              <a:rPr lang="zh-CN" altLang="en-US" sz="2800" b="1">
                <a:solidFill>
                  <a:schemeClr val="tx1"/>
                </a:solidFill>
                <a:latin typeface="+mn-ea"/>
                <a:cs typeface="+mn-ea"/>
              </a:rPr>
              <a:t>南部高原</a:t>
            </a:r>
            <a:r>
              <a:rPr lang="zh-CN" altLang="en-US" sz="2800">
                <a:solidFill>
                  <a:schemeClr val="tx1"/>
                </a:solidFill>
                <a:latin typeface="+mn-ea"/>
                <a:cs typeface="+mn-ea"/>
              </a:rPr>
              <a:t>：</a:t>
            </a:r>
          </a:p>
          <a:p>
            <a:pPr>
              <a:lnSpc>
                <a:spcPct val="110000"/>
              </a:lnSpc>
            </a:pPr>
            <a:r>
              <a:rPr lang="zh-CN" altLang="en-US" sz="2800">
                <a:solidFill>
                  <a:schemeClr val="tx1"/>
                </a:solidFill>
                <a:latin typeface="+mn-ea"/>
                <a:cs typeface="+mn-ea"/>
              </a:rPr>
              <a:t>   </a:t>
            </a:r>
            <a:r>
              <a:rPr lang="zh-CN" altLang="en-US" sz="2800" b="1">
                <a:solidFill>
                  <a:srgbClr val="FF0000"/>
                </a:solidFill>
                <a:latin typeface="+mn-ea"/>
                <a:cs typeface="+mn-ea"/>
              </a:rPr>
              <a:t>德干高原</a:t>
            </a:r>
            <a:r>
              <a:rPr lang="zh-CN" altLang="en-US" sz="2400" b="1">
                <a:solidFill>
                  <a:srgbClr val="0221DE"/>
                </a:solidFill>
                <a:latin typeface="+mn-ea"/>
                <a:cs typeface="+mn-ea"/>
              </a:rPr>
              <a:t>（西高东低）</a:t>
            </a:r>
          </a:p>
        </p:txBody>
      </p:sp>
      <p:sp>
        <p:nvSpPr>
          <p:cNvPr id="6" name="文本框 5"/>
          <p:cNvSpPr txBox="1"/>
          <p:nvPr/>
        </p:nvSpPr>
        <p:spPr>
          <a:xfrm>
            <a:off x="321945" y="5465767"/>
            <a:ext cx="3893185" cy="1038860"/>
          </a:xfrm>
          <a:prstGeom prst="rect">
            <a:avLst/>
          </a:prstGeom>
          <a:solidFill>
            <a:schemeClr val="accent2">
              <a:lumMod val="20000"/>
              <a:lumOff val="80000"/>
            </a:schemeClr>
          </a:solidFill>
          <a:ln>
            <a:solidFill>
              <a:schemeClr val="accent1"/>
            </a:solidFill>
          </a:ln>
          <a:effectLst>
            <a:outerShdw blurRad="38100" algn="ctr" rotWithShape="0">
              <a:prstClr val="black">
                <a:alpha val="20000"/>
              </a:prstClr>
            </a:outerShdw>
          </a:effectLst>
        </p:spPr>
        <p:txBody>
          <a:bodyPr wrap="square" rtlCol="0">
            <a:spAutoFit/>
          </a:bodyPr>
          <a:lstStyle/>
          <a:p>
            <a:pPr>
              <a:lnSpc>
                <a:spcPct val="110000"/>
              </a:lnSpc>
            </a:pPr>
            <a:r>
              <a:rPr lang="en-US" sz="2800">
                <a:latin typeface="宋体" panose="02010600030101010101" pitchFamily="2" charset="-122"/>
                <a:ea typeface="宋体" panose="02010600030101010101" pitchFamily="2" charset="-122"/>
                <a:cs typeface="宋体" panose="02010600030101010101" pitchFamily="2" charset="-122"/>
                <a:sym typeface="+mn-ea"/>
              </a:rPr>
              <a:t>(4)</a:t>
            </a:r>
            <a:r>
              <a:rPr lang="zh-CN" altLang="en-US" sz="2800">
                <a:solidFill>
                  <a:schemeClr val="tx1"/>
                </a:solidFill>
                <a:latin typeface="+mn-ea"/>
                <a:cs typeface="+mn-ea"/>
              </a:rPr>
              <a:t>南部沿海地区：</a:t>
            </a:r>
          </a:p>
          <a:p>
            <a:pPr>
              <a:lnSpc>
                <a:spcPct val="110000"/>
              </a:lnSpc>
            </a:pPr>
            <a:r>
              <a:rPr lang="zh-CN" altLang="en-US" sz="2800">
                <a:solidFill>
                  <a:schemeClr val="tx1"/>
                </a:solidFill>
                <a:latin typeface="+mn-ea"/>
                <a:cs typeface="+mn-ea"/>
              </a:rPr>
              <a:t>   </a:t>
            </a:r>
            <a:r>
              <a:rPr lang="zh-CN" altLang="en-US" sz="2800" b="1">
                <a:solidFill>
                  <a:srgbClr val="FF0000"/>
                </a:solidFill>
                <a:latin typeface="+mn-ea"/>
                <a:cs typeface="+mn-ea"/>
              </a:rPr>
              <a:t>东、西高止山</a:t>
            </a:r>
            <a:endParaRPr lang="zh-CN" altLang="en-US" sz="2400">
              <a:solidFill>
                <a:schemeClr val="tx1"/>
              </a:solidFill>
              <a:latin typeface="+mn-ea"/>
              <a:cs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ldLvl="0" animBg="1"/>
      <p:bldP spid="26" grpId="0" bldLvl="0" animBg="1"/>
      <p:bldP spid="27" grpId="0" bldLvl="0" animBg="1"/>
      <p:bldP spid="6" grpId="0" bldLvl="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南亚的气候 - 副本_副本"/>
          <p:cNvPicPr>
            <a:picLocks noChangeAspect="1"/>
          </p:cNvPicPr>
          <p:nvPr/>
        </p:nvPicPr>
        <p:blipFill>
          <a:blip r:embed="rId3"/>
          <a:srcRect l="12186" r="8382" b="17739"/>
          <a:stretch>
            <a:fillRect/>
          </a:stretch>
        </p:blipFill>
        <p:spPr>
          <a:xfrm>
            <a:off x="2100843" y="1967327"/>
            <a:ext cx="4176395" cy="4090035"/>
          </a:xfrm>
          <a:prstGeom prst="rect">
            <a:avLst/>
          </a:prstGeom>
        </p:spPr>
      </p:pic>
      <p:sp>
        <p:nvSpPr>
          <p:cNvPr id="2" name="文本框 1"/>
          <p:cNvSpPr txBox="1"/>
          <p:nvPr/>
        </p:nvSpPr>
        <p:spPr>
          <a:xfrm>
            <a:off x="0" y="-5080"/>
            <a:ext cx="9159240" cy="706755"/>
          </a:xfrm>
          <a:prstGeom prst="rect">
            <a:avLst/>
          </a:prstGeom>
          <a:gradFill>
            <a:gsLst>
              <a:gs pos="100000">
                <a:srgbClr val="0D2FFD"/>
              </a:gs>
              <a:gs pos="100000">
                <a:srgbClr val="034373"/>
              </a:gs>
            </a:gsLst>
            <a:lin ang="5400000" scaled="0"/>
          </a:gradFill>
        </p:spPr>
        <p:txBody>
          <a:bodyPr wrap="square" rtlCol="0">
            <a:spAutoFit/>
          </a:bodyPr>
          <a:lstStyle/>
          <a:p>
            <a:pPr algn="l">
              <a:lnSpc>
                <a:spcPct val="100000"/>
              </a:lnSpc>
            </a:pPr>
            <a:r>
              <a:rPr lang="en-US" altLang="zh-CN" sz="4000"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          </a:t>
            </a:r>
            <a:r>
              <a:rPr lang="zh-CN" altLang="en-US" sz="4000"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一、南亚概述</a:t>
            </a:r>
            <a:r>
              <a:rPr lang="zh-CN" altLang="en-US" sz="3600" dirty="0">
                <a:solidFill>
                  <a:schemeClr val="bg1"/>
                </a:solidFill>
                <a:latin typeface="微软雅黑" panose="020B0503020204020204" charset="-122"/>
                <a:ea typeface="微软雅黑" panose="020B0503020204020204" charset="-122"/>
              </a:rPr>
              <a:t> </a:t>
            </a:r>
          </a:p>
        </p:txBody>
      </p:sp>
      <p:sp>
        <p:nvSpPr>
          <p:cNvPr id="8" name="文本框 7"/>
          <p:cNvSpPr txBox="1"/>
          <p:nvPr/>
        </p:nvSpPr>
        <p:spPr>
          <a:xfrm>
            <a:off x="279400" y="979170"/>
            <a:ext cx="3618865" cy="567848"/>
          </a:xfrm>
          <a:prstGeom prst="rect">
            <a:avLst/>
          </a:prstGeom>
          <a:gradFill>
            <a:gsLst>
              <a:gs pos="100000">
                <a:srgbClr val="FBFB11"/>
              </a:gs>
              <a:gs pos="100000">
                <a:srgbClr val="838309"/>
              </a:gs>
            </a:gsLst>
            <a:lin ang="5400000" scaled="0"/>
          </a:gradFill>
          <a:ln>
            <a:solidFill>
              <a:schemeClr val="tx1">
                <a:lumMod val="95000"/>
                <a:lumOff val="5000"/>
              </a:schemeClr>
            </a:solidFill>
          </a:ln>
          <a:effectLst>
            <a:outerShdw blurRad="63500" algn="ctr" rotWithShape="0">
              <a:prstClr val="black">
                <a:alpha val="40000"/>
              </a:prstClr>
            </a:outerShdw>
          </a:effectLst>
        </p:spPr>
        <p:txBody>
          <a:bodyPr wrap="square" rtlCol="0">
            <a:spAutoFit/>
            <a:scene3d>
              <a:camera prst="orthographicFront"/>
              <a:lightRig rig="threePt" dir="t"/>
            </a:scene3d>
          </a:bodyPr>
          <a:lstStyle/>
          <a:p>
            <a:pPr algn="l">
              <a:lnSpc>
                <a:spcPct val="110000"/>
              </a:lnSpc>
            </a:pPr>
            <a:r>
              <a:rPr lang="en-US" altLang="zh-CN" sz="3200" b="1" dirty="0">
                <a:solidFill>
                  <a:schemeClr val="tx1"/>
                </a:solidFill>
                <a:effectLst/>
                <a:latin typeface="+mn-ea"/>
                <a:cs typeface="+mn-ea"/>
              </a:rPr>
              <a:t> </a:t>
            </a:r>
            <a:r>
              <a:rPr lang="en-US" altLang="zh-CN" sz="3200" dirty="0" smtClean="0">
                <a:solidFill>
                  <a:schemeClr val="tx1"/>
                </a:solidFill>
                <a:effectLst/>
                <a:latin typeface="+mn-ea"/>
                <a:cs typeface="+mn-ea"/>
              </a:rPr>
              <a:t>2</a:t>
            </a:r>
            <a:r>
              <a:rPr lang="zh-CN" altLang="en-US" sz="3200" dirty="0" smtClean="0">
                <a:solidFill>
                  <a:schemeClr val="tx1"/>
                </a:solidFill>
                <a:effectLst/>
                <a:latin typeface="+mn-ea"/>
                <a:cs typeface="+mn-ea"/>
              </a:rPr>
              <a:t>、</a:t>
            </a:r>
            <a:r>
              <a:rPr lang="zh-CN" altLang="en-US" sz="3200" dirty="0">
                <a:solidFill>
                  <a:schemeClr val="tx1"/>
                </a:solidFill>
                <a:effectLst/>
                <a:latin typeface="+mn-ea"/>
                <a:cs typeface="+mn-ea"/>
              </a:rPr>
              <a:t>热带气候为主</a:t>
            </a:r>
            <a:endParaRPr lang="zh-CN" altLang="en-US" sz="2800" dirty="0">
              <a:solidFill>
                <a:srgbClr val="FF0000"/>
              </a:solidFill>
              <a:effectLst/>
              <a:latin typeface="+mn-ea"/>
              <a:ea typeface="楷体" panose="02010609060101010101" charset="-122"/>
              <a:cs typeface="+mn-ea"/>
            </a:endParaRPr>
          </a:p>
        </p:txBody>
      </p:sp>
      <p:sp>
        <p:nvSpPr>
          <p:cNvPr id="19" name="圆角矩形 18"/>
          <p:cNvSpPr/>
          <p:nvPr/>
        </p:nvSpPr>
        <p:spPr>
          <a:xfrm>
            <a:off x="6298565" y="146685"/>
            <a:ext cx="2640965" cy="896620"/>
          </a:xfrm>
          <a:prstGeom prst="roundRect">
            <a:avLst/>
          </a:prstGeom>
          <a:gradFill>
            <a:gsLst>
              <a:gs pos="100000">
                <a:srgbClr val="41FB33"/>
              </a:gs>
              <a:gs pos="100000">
                <a:srgbClr val="035C7D"/>
              </a:gs>
            </a:gsLst>
            <a:lin ang="5400000" scaled="0"/>
          </a:gradFill>
          <a:ln>
            <a:solidFill>
              <a:srgbClr val="0D2FFD"/>
            </a:solid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p:cNvSpPr txBox="1"/>
          <p:nvPr/>
        </p:nvSpPr>
        <p:spPr>
          <a:xfrm>
            <a:off x="6410325" y="210820"/>
            <a:ext cx="2418080" cy="768350"/>
          </a:xfrm>
          <a:prstGeom prst="rect">
            <a:avLst/>
          </a:prstGeom>
          <a:noFill/>
        </p:spPr>
        <p:txBody>
          <a:bodyPr wrap="none" rtlCol="0">
            <a:spAutoFit/>
            <a:scene3d>
              <a:camera prst="orthographicFront"/>
              <a:lightRig rig="threePt" dir="t"/>
            </a:scene3d>
          </a:bodyPr>
          <a:lstStyle/>
          <a:p>
            <a:pPr algn="ctr"/>
            <a:r>
              <a:rPr lang="zh-CN" altLang="en-US" sz="4400">
                <a:solidFill>
                  <a:schemeClr val="tx1"/>
                </a:solidFill>
                <a:effectLst>
                  <a:outerShdw blurRad="38100" dist="19050" dir="2700000" algn="tl" rotWithShape="0">
                    <a:schemeClr val="dk1">
                      <a:alpha val="40000"/>
                    </a:schemeClr>
                  </a:outerShdw>
                </a:effectLst>
              </a:rPr>
              <a:t>自然特征</a:t>
            </a:r>
          </a:p>
        </p:txBody>
      </p:sp>
      <p:pic>
        <p:nvPicPr>
          <p:cNvPr id="5" name="图片 4" descr="南亚的气候 - 副本"/>
          <p:cNvPicPr>
            <a:picLocks noChangeAspect="1"/>
          </p:cNvPicPr>
          <p:nvPr/>
        </p:nvPicPr>
        <p:blipFill>
          <a:blip r:embed="rId4"/>
          <a:srcRect r="3930"/>
          <a:stretch>
            <a:fillRect/>
          </a:stretch>
        </p:blipFill>
        <p:spPr>
          <a:xfrm>
            <a:off x="2064588" y="4235343"/>
            <a:ext cx="1397000" cy="1555750"/>
          </a:xfrm>
          <a:prstGeom prst="rect">
            <a:avLst/>
          </a:prstGeom>
        </p:spPr>
      </p:pic>
      <p:sp>
        <p:nvSpPr>
          <p:cNvPr id="7" name="任意多边形 6"/>
          <p:cNvSpPr/>
          <p:nvPr/>
        </p:nvSpPr>
        <p:spPr>
          <a:xfrm>
            <a:off x="2097033" y="2687332"/>
            <a:ext cx="4069080" cy="260350"/>
          </a:xfrm>
          <a:custGeom>
            <a:avLst/>
            <a:gdLst>
              <a:gd name="connisteX0" fmla="*/ 0 w 4069080"/>
              <a:gd name="connsiteY0" fmla="*/ 0 h 260586"/>
              <a:gd name="connisteX1" fmla="*/ 1252220 w 4069080"/>
              <a:gd name="connsiteY1" fmla="*/ 213360 h 260586"/>
              <a:gd name="connisteX2" fmla="*/ 2475865 w 4069080"/>
              <a:gd name="connsiteY2" fmla="*/ 256540 h 260586"/>
              <a:gd name="connisteX3" fmla="*/ 3599815 w 4069080"/>
              <a:gd name="connsiteY3" fmla="*/ 170815 h 260586"/>
              <a:gd name="connisteX4" fmla="*/ 4069080 w 4069080"/>
              <a:gd name="connsiteY4" fmla="*/ 99695 h 260586"/>
            </a:gdLst>
            <a:ahLst/>
            <a:cxnLst>
              <a:cxn ang="0">
                <a:pos x="connisteX0" y="connsiteY0"/>
              </a:cxn>
              <a:cxn ang="0">
                <a:pos x="connisteX1" y="connsiteY1"/>
              </a:cxn>
              <a:cxn ang="0">
                <a:pos x="connisteX2" y="connsiteY2"/>
              </a:cxn>
              <a:cxn ang="0">
                <a:pos x="connisteX3" y="connsiteY3"/>
              </a:cxn>
              <a:cxn ang="0">
                <a:pos x="connisteX4" y="connsiteY4"/>
              </a:cxn>
            </a:cxnLst>
            <a:rect l="l" t="t" r="r" b="b"/>
            <a:pathLst>
              <a:path w="4069080" h="260587">
                <a:moveTo>
                  <a:pt x="0" y="0"/>
                </a:moveTo>
                <a:cubicBezTo>
                  <a:pt x="226060" y="41910"/>
                  <a:pt x="756920" y="161925"/>
                  <a:pt x="1252220" y="213360"/>
                </a:cubicBezTo>
                <a:cubicBezTo>
                  <a:pt x="1747520" y="264795"/>
                  <a:pt x="2006600" y="264795"/>
                  <a:pt x="2475865" y="256540"/>
                </a:cubicBezTo>
                <a:cubicBezTo>
                  <a:pt x="2945130" y="248285"/>
                  <a:pt x="3281045" y="201930"/>
                  <a:pt x="3599815" y="170815"/>
                </a:cubicBezTo>
                <a:cubicBezTo>
                  <a:pt x="3918585" y="139700"/>
                  <a:pt x="3997960" y="112395"/>
                  <a:pt x="4069080" y="99695"/>
                </a:cubicBezTo>
              </a:path>
            </a:pathLst>
          </a:custGeom>
          <a:no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rot="21240000">
            <a:off x="5279018" y="2471330"/>
            <a:ext cx="998220" cy="460375"/>
          </a:xfrm>
          <a:prstGeom prst="rect">
            <a:avLst/>
          </a:prstGeom>
          <a:noFill/>
        </p:spPr>
        <p:txBody>
          <a:bodyPr wrap="none" rtlCol="0">
            <a:spAutoFit/>
          </a:bodyPr>
          <a:lstStyle/>
          <a:p>
            <a:r>
              <a:rPr lang="en-US" altLang="zh-CN" sz="2400" b="1"/>
              <a:t>30</a:t>
            </a:r>
            <a:r>
              <a:rPr lang="zh-CN" altLang="en-US" sz="2400" b="1"/>
              <a:t>°</a:t>
            </a:r>
            <a:r>
              <a:rPr lang="en-US" altLang="zh-CN" sz="2400" b="1"/>
              <a:t>N</a:t>
            </a:r>
          </a:p>
        </p:txBody>
      </p:sp>
      <p:sp>
        <p:nvSpPr>
          <p:cNvPr id="3" name="文本框 2"/>
          <p:cNvSpPr txBox="1"/>
          <p:nvPr/>
        </p:nvSpPr>
        <p:spPr>
          <a:xfrm>
            <a:off x="4131573" y="1246083"/>
            <a:ext cx="4874029" cy="461665"/>
          </a:xfrm>
          <a:prstGeom prst="rect">
            <a:avLst/>
          </a:prstGeom>
          <a:noFill/>
        </p:spPr>
        <p:txBody>
          <a:bodyPr wrap="square" rtlCol="0">
            <a:spAutoFit/>
          </a:bodyPr>
          <a:lstStyle/>
          <a:p>
            <a:r>
              <a:rPr lang="zh-CN" altLang="en-US" sz="2400" b="1" dirty="0" smtClean="0"/>
              <a:t>说出南亚的气候类型</a:t>
            </a:r>
            <a:endParaRPr lang="zh-CN" altLang="en-US" sz="2400"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7"/>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xit" presetSubtype="0" fill="hold" grpId="1" nodeType="clickEffect">
                                  <p:stCondLst>
                                    <p:cond delay="0"/>
                                  </p:stCondLst>
                                  <p:childTnLst>
                                    <p:set>
                                      <p:cBhvr>
                                        <p:cTn id="19" dur="1" fill="hold">
                                          <p:stCondLst>
                                            <p:cond delay="0"/>
                                          </p:stCondLst>
                                        </p:cTn>
                                        <p:tgtEl>
                                          <p:spTgt spid="7"/>
                                        </p:tgtEl>
                                        <p:attrNameLst>
                                          <p:attrName>style.visibility</p:attrName>
                                        </p:attrNameLst>
                                      </p:cBhvr>
                                      <p:to>
                                        <p:strVal val="hidden"/>
                                      </p:to>
                                    </p:set>
                                  </p:childTnLst>
                                </p:cTn>
                              </p:par>
                              <p:par>
                                <p:cTn id="20" presetID="1" presetClass="exit" presetSubtype="0" fill="hold" grpId="1" nodeType="withEffect">
                                  <p:stCondLst>
                                    <p:cond delay="0"/>
                                  </p:stCondLst>
                                  <p:childTnLst>
                                    <p:set>
                                      <p:cBhvr>
                                        <p:cTn id="21"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P spid="7" grpId="1" bldLvl="0" animBg="1"/>
      <p:bldP spid="9" grpId="0"/>
      <p:bldP spid="9" grpId="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descr="冬季风活动_副本"/>
          <p:cNvPicPr>
            <a:picLocks noChangeAspect="1"/>
          </p:cNvPicPr>
          <p:nvPr/>
        </p:nvPicPr>
        <p:blipFill>
          <a:blip r:embed="rId3"/>
          <a:stretch>
            <a:fillRect/>
          </a:stretch>
        </p:blipFill>
        <p:spPr>
          <a:xfrm>
            <a:off x="207010" y="2286000"/>
            <a:ext cx="8839200" cy="4493895"/>
          </a:xfrm>
          <a:prstGeom prst="rect">
            <a:avLst/>
          </a:prstGeom>
        </p:spPr>
      </p:pic>
      <p:sp>
        <p:nvSpPr>
          <p:cNvPr id="2" name="文本框 1"/>
          <p:cNvSpPr txBox="1"/>
          <p:nvPr/>
        </p:nvSpPr>
        <p:spPr>
          <a:xfrm>
            <a:off x="0" y="-5080"/>
            <a:ext cx="9159240" cy="706755"/>
          </a:xfrm>
          <a:prstGeom prst="rect">
            <a:avLst/>
          </a:prstGeom>
          <a:gradFill>
            <a:gsLst>
              <a:gs pos="100000">
                <a:srgbClr val="0D2FFD"/>
              </a:gs>
              <a:gs pos="100000">
                <a:srgbClr val="034373"/>
              </a:gs>
            </a:gsLst>
            <a:lin ang="5400000" scaled="0"/>
          </a:gradFill>
        </p:spPr>
        <p:txBody>
          <a:bodyPr wrap="square" rtlCol="0">
            <a:spAutoFit/>
          </a:bodyPr>
          <a:lstStyle/>
          <a:p>
            <a:pPr algn="l">
              <a:lnSpc>
                <a:spcPct val="100000"/>
              </a:lnSpc>
            </a:pPr>
            <a:r>
              <a:rPr lang="en-US" altLang="zh-CN" sz="4000" b="1">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          </a:t>
            </a:r>
            <a:r>
              <a:rPr lang="zh-CN" altLang="en-US" sz="4000" b="1">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一、南亚概述</a:t>
            </a:r>
            <a:r>
              <a:rPr lang="zh-CN" altLang="en-US" sz="3600">
                <a:solidFill>
                  <a:schemeClr val="bg1"/>
                </a:solidFill>
                <a:latin typeface="微软雅黑" panose="020B0503020204020204" charset="-122"/>
                <a:ea typeface="微软雅黑" panose="020B0503020204020204" charset="-122"/>
              </a:rPr>
              <a:t> </a:t>
            </a:r>
          </a:p>
        </p:txBody>
      </p:sp>
      <p:sp>
        <p:nvSpPr>
          <p:cNvPr id="8" name="文本框 7"/>
          <p:cNvSpPr txBox="1"/>
          <p:nvPr/>
        </p:nvSpPr>
        <p:spPr>
          <a:xfrm>
            <a:off x="207645" y="865505"/>
            <a:ext cx="5602605" cy="634020"/>
          </a:xfrm>
          <a:prstGeom prst="rect">
            <a:avLst/>
          </a:prstGeom>
          <a:gradFill>
            <a:gsLst>
              <a:gs pos="100000">
                <a:srgbClr val="FBFB11"/>
              </a:gs>
              <a:gs pos="100000">
                <a:srgbClr val="838309"/>
              </a:gs>
            </a:gsLst>
            <a:lin ang="5400000" scaled="0"/>
          </a:gradFill>
          <a:ln>
            <a:solidFill>
              <a:schemeClr val="tx1">
                <a:lumMod val="95000"/>
                <a:lumOff val="5000"/>
              </a:schemeClr>
            </a:solidFill>
          </a:ln>
          <a:effectLst>
            <a:outerShdw blurRad="63500" algn="ctr" rotWithShape="0">
              <a:prstClr val="black">
                <a:alpha val="40000"/>
              </a:prstClr>
            </a:outerShdw>
          </a:effectLst>
        </p:spPr>
        <p:txBody>
          <a:bodyPr wrap="square" rtlCol="0">
            <a:spAutoFit/>
            <a:scene3d>
              <a:camera prst="orthographicFront"/>
              <a:lightRig rig="threePt" dir="t"/>
            </a:scene3d>
          </a:bodyPr>
          <a:lstStyle/>
          <a:p>
            <a:pPr algn="l">
              <a:lnSpc>
                <a:spcPct val="110000"/>
              </a:lnSpc>
            </a:pPr>
            <a:r>
              <a:rPr lang="en-US" altLang="zh-CN" sz="3200" b="1" dirty="0">
                <a:solidFill>
                  <a:schemeClr val="tx1"/>
                </a:solidFill>
                <a:effectLst/>
                <a:latin typeface="+mn-ea"/>
                <a:cs typeface="+mn-ea"/>
              </a:rPr>
              <a:t> </a:t>
            </a:r>
            <a:r>
              <a:rPr lang="en-US" altLang="zh-CN" sz="3200" dirty="0">
                <a:latin typeface="+mn-ea"/>
                <a:cs typeface="+mn-ea"/>
              </a:rPr>
              <a:t>2</a:t>
            </a:r>
            <a:r>
              <a:rPr lang="zh-CN" altLang="en-US" sz="3200" dirty="0" smtClean="0">
                <a:solidFill>
                  <a:schemeClr val="tx1"/>
                </a:solidFill>
                <a:effectLst/>
                <a:latin typeface="+mn-ea"/>
                <a:cs typeface="+mn-ea"/>
              </a:rPr>
              <a:t>、</a:t>
            </a:r>
            <a:r>
              <a:rPr lang="zh-CN" altLang="en-US" sz="3200" dirty="0">
                <a:solidFill>
                  <a:schemeClr val="tx1"/>
                </a:solidFill>
                <a:effectLst/>
                <a:latin typeface="+mn-ea"/>
                <a:cs typeface="+mn-ea"/>
              </a:rPr>
              <a:t>热带气候为主</a:t>
            </a:r>
            <a:r>
              <a:rPr lang="zh-CN" altLang="en-US" sz="2800" b="1" dirty="0">
                <a:solidFill>
                  <a:srgbClr val="0221DE"/>
                </a:solidFill>
                <a:effectLst/>
                <a:latin typeface="+mn-ea"/>
                <a:cs typeface="+mn-ea"/>
              </a:rPr>
              <a:t>（热带季风）</a:t>
            </a:r>
            <a:endParaRPr lang="zh-CN" altLang="en-US" sz="2800" b="1" dirty="0">
              <a:solidFill>
                <a:srgbClr val="0221DE"/>
              </a:solidFill>
              <a:effectLst/>
              <a:latin typeface="+mn-ea"/>
              <a:ea typeface="楷体" panose="02010609060101010101" charset="-122"/>
              <a:cs typeface="+mn-ea"/>
            </a:endParaRPr>
          </a:p>
        </p:txBody>
      </p:sp>
      <p:sp>
        <p:nvSpPr>
          <p:cNvPr id="19" name="圆角矩形 18"/>
          <p:cNvSpPr/>
          <p:nvPr/>
        </p:nvSpPr>
        <p:spPr>
          <a:xfrm>
            <a:off x="6298565" y="146685"/>
            <a:ext cx="2640965" cy="896620"/>
          </a:xfrm>
          <a:prstGeom prst="roundRect">
            <a:avLst/>
          </a:prstGeom>
          <a:gradFill>
            <a:gsLst>
              <a:gs pos="100000">
                <a:srgbClr val="41FB33"/>
              </a:gs>
              <a:gs pos="100000">
                <a:srgbClr val="035C7D"/>
              </a:gs>
            </a:gsLst>
            <a:lin ang="5400000" scaled="0"/>
          </a:gradFill>
          <a:ln>
            <a:solidFill>
              <a:srgbClr val="0D2FFD"/>
            </a:solid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p:cNvSpPr txBox="1"/>
          <p:nvPr/>
        </p:nvSpPr>
        <p:spPr>
          <a:xfrm>
            <a:off x="6410325" y="210820"/>
            <a:ext cx="2418080" cy="768350"/>
          </a:xfrm>
          <a:prstGeom prst="rect">
            <a:avLst/>
          </a:prstGeom>
          <a:noFill/>
        </p:spPr>
        <p:txBody>
          <a:bodyPr wrap="none" rtlCol="0">
            <a:spAutoFit/>
            <a:scene3d>
              <a:camera prst="orthographicFront"/>
              <a:lightRig rig="threePt" dir="t"/>
            </a:scene3d>
          </a:bodyPr>
          <a:lstStyle/>
          <a:p>
            <a:pPr algn="ctr"/>
            <a:r>
              <a:rPr lang="zh-CN" altLang="en-US" sz="4400">
                <a:solidFill>
                  <a:schemeClr val="tx1"/>
                </a:solidFill>
                <a:effectLst>
                  <a:outerShdw blurRad="38100" dist="19050" dir="2700000" algn="tl" rotWithShape="0">
                    <a:schemeClr val="dk1">
                      <a:alpha val="40000"/>
                    </a:schemeClr>
                  </a:outerShdw>
                </a:effectLst>
              </a:rPr>
              <a:t>自然特征</a:t>
            </a:r>
          </a:p>
        </p:txBody>
      </p:sp>
      <p:sp>
        <p:nvSpPr>
          <p:cNvPr id="7" name="文本框 46085"/>
          <p:cNvSpPr txBox="1"/>
          <p:nvPr/>
        </p:nvSpPr>
        <p:spPr>
          <a:xfrm>
            <a:off x="1836014" y="1641475"/>
            <a:ext cx="7200900" cy="565150"/>
          </a:xfrm>
          <a:prstGeom prst="rect">
            <a:avLst/>
          </a:prstGeom>
          <a:pattFill prst="openDmnd">
            <a:fgClr>
              <a:schemeClr val="accent2">
                <a:lumMod val="20000"/>
                <a:lumOff val="80000"/>
              </a:schemeClr>
            </a:fgClr>
            <a:bgClr>
              <a:schemeClr val="bg1"/>
            </a:bgClr>
          </a:pattFill>
          <a:ln w="9525">
            <a:solidFill>
              <a:schemeClr val="accent1"/>
            </a:solidFill>
          </a:ln>
          <a:effectLst>
            <a:outerShdw blurRad="25400" algn="ctr" rotWithShape="0">
              <a:prstClr val="black">
                <a:alpha val="40000"/>
              </a:prstClr>
            </a:outerShdw>
          </a:effectLst>
        </p:spPr>
        <p:txBody>
          <a:bodyPr wrap="square" anchor="t">
            <a:spAutoFit/>
          </a:bodyPr>
          <a:lstStyle/>
          <a:p>
            <a:pPr>
              <a:lnSpc>
                <a:spcPct val="110000"/>
              </a:lnSpc>
              <a:buFont typeface="Arial" panose="020B0604020202020204" pitchFamily="34" charset="0"/>
              <a:buNone/>
            </a:pPr>
            <a:r>
              <a:rPr lang="en-US" altLang="zh-CN" sz="1400" b="1" dirty="0">
                <a:solidFill>
                  <a:srgbClr val="FF0000"/>
                </a:solidFill>
                <a:latin typeface="Calibri" panose="020F0502020204030204" charset="0"/>
                <a:ea typeface="楷体" panose="02010609060101010101" charset="-122"/>
              </a:rPr>
              <a:t> </a:t>
            </a:r>
            <a:r>
              <a:rPr lang="zh-CN" altLang="en-US" sz="2800" b="1" dirty="0">
                <a:solidFill>
                  <a:srgbClr val="FF0000"/>
                </a:solidFill>
                <a:effectLst>
                  <a:outerShdw blurRad="38100" dist="38100" dir="2700000" algn="tl">
                    <a:srgbClr val="000000">
                      <a:alpha val="43137"/>
                    </a:srgbClr>
                  </a:outerShdw>
                </a:effectLst>
                <a:latin typeface="Calibri" panose="020F0502020204030204" charset="0"/>
                <a:ea typeface="楷体" panose="02010609060101010101" charset="-122"/>
              </a:rPr>
              <a:t>海陆热力性质差异 </a:t>
            </a:r>
            <a:r>
              <a:rPr lang="en-US" altLang="zh-CN" sz="2800" b="1" dirty="0">
                <a:solidFill>
                  <a:srgbClr val="FF0000"/>
                </a:solidFill>
                <a:effectLst>
                  <a:outerShdw blurRad="38100" dist="38100" dir="2700000" algn="tl">
                    <a:srgbClr val="000000">
                      <a:alpha val="43137"/>
                    </a:srgbClr>
                  </a:outerShdw>
                </a:effectLst>
                <a:latin typeface="Calibri" panose="020F0502020204030204" charset="0"/>
                <a:ea typeface="楷体" panose="02010609060101010101" charset="-122"/>
              </a:rPr>
              <a:t>+ </a:t>
            </a:r>
            <a:r>
              <a:rPr lang="zh-CN" altLang="en-US" sz="2800" b="1" dirty="0">
                <a:solidFill>
                  <a:srgbClr val="FF0000"/>
                </a:solidFill>
                <a:effectLst>
                  <a:outerShdw blurRad="38100" dist="38100" dir="2700000" algn="tl">
                    <a:srgbClr val="000000">
                      <a:alpha val="43137"/>
                    </a:srgbClr>
                  </a:outerShdw>
                </a:effectLst>
                <a:latin typeface="Calibri" panose="020F0502020204030204" charset="0"/>
                <a:ea typeface="楷体" panose="02010609060101010101" charset="-122"/>
              </a:rPr>
              <a:t>气压带</a:t>
            </a:r>
            <a:r>
              <a:rPr lang="zh-CN" altLang="en-US" sz="1600" b="1" dirty="0">
                <a:solidFill>
                  <a:srgbClr val="FF0000"/>
                </a:solidFill>
                <a:effectLst>
                  <a:outerShdw blurRad="38100" dist="38100" dir="2700000" algn="tl">
                    <a:srgbClr val="000000">
                      <a:alpha val="43137"/>
                    </a:srgbClr>
                  </a:outerShdw>
                </a:effectLst>
                <a:latin typeface="Calibri" panose="020F0502020204030204" charset="0"/>
                <a:ea typeface="楷体" panose="02010609060101010101" charset="-122"/>
              </a:rPr>
              <a:t>、</a:t>
            </a:r>
            <a:r>
              <a:rPr lang="zh-CN" altLang="en-US" sz="2800" b="1" dirty="0">
                <a:solidFill>
                  <a:srgbClr val="FF0000"/>
                </a:solidFill>
                <a:effectLst>
                  <a:outerShdw blurRad="38100" dist="38100" dir="2700000" algn="tl">
                    <a:srgbClr val="000000">
                      <a:alpha val="43137"/>
                    </a:srgbClr>
                  </a:outerShdw>
                </a:effectLst>
                <a:latin typeface="Calibri" panose="020F0502020204030204" charset="0"/>
                <a:ea typeface="楷体" panose="02010609060101010101" charset="-122"/>
              </a:rPr>
              <a:t>风带的季节移动</a:t>
            </a:r>
            <a:r>
              <a:rPr lang="zh-CN" altLang="en-US" sz="2800" dirty="0">
                <a:solidFill>
                  <a:schemeClr val="tx1"/>
                </a:solidFill>
                <a:latin typeface="楷体" panose="02010609060101010101" charset="-122"/>
                <a:ea typeface="楷体" panose="02010609060101010101" charset="-122"/>
              </a:rPr>
              <a:t>   </a:t>
            </a:r>
          </a:p>
        </p:txBody>
      </p:sp>
      <p:sp>
        <p:nvSpPr>
          <p:cNvPr id="13" name="文本框 12"/>
          <p:cNvSpPr txBox="1"/>
          <p:nvPr/>
        </p:nvSpPr>
        <p:spPr>
          <a:xfrm>
            <a:off x="252002" y="2339975"/>
            <a:ext cx="8732520" cy="1173480"/>
          </a:xfrm>
          <a:prstGeom prst="rect">
            <a:avLst/>
          </a:prstGeom>
          <a:gradFill>
            <a:gsLst>
              <a:gs pos="100000">
                <a:srgbClr val="41FB33"/>
              </a:gs>
              <a:gs pos="100000">
                <a:srgbClr val="52762D"/>
              </a:gs>
            </a:gsLst>
            <a:lin ang="5400000" scaled="0"/>
          </a:gradFill>
          <a:ln>
            <a:solidFill>
              <a:schemeClr val="accent1"/>
            </a:solidFill>
          </a:ln>
          <a:effectLst>
            <a:outerShdw blurRad="38100" algn="ctr" rotWithShape="0">
              <a:prstClr val="black">
                <a:alpha val="40000"/>
              </a:prstClr>
            </a:outerShdw>
          </a:effectLst>
        </p:spPr>
        <p:txBody>
          <a:bodyPr wrap="square" rtlCol="0">
            <a:spAutoFit/>
            <a:scene3d>
              <a:camera prst="orthographicFront"/>
              <a:lightRig rig="threePt" dir="t"/>
            </a:scene3d>
          </a:bodyPr>
          <a:lstStyle/>
          <a:p>
            <a:pPr>
              <a:lnSpc>
                <a:spcPct val="110000"/>
              </a:lnSpc>
            </a:pPr>
            <a:r>
              <a:rPr lang="zh-CN" altLang="en-US" sz="3200" b="1">
                <a:solidFill>
                  <a:srgbClr val="0221DE"/>
                </a:solidFill>
                <a:effectLst>
                  <a:outerShdw blurRad="38100" dist="38100" dir="2700000" algn="tl">
                    <a:srgbClr val="000000">
                      <a:alpha val="43137"/>
                    </a:srgbClr>
                  </a:outerShdw>
                </a:effectLst>
              </a:rPr>
              <a:t>思考：</a:t>
            </a:r>
            <a:r>
              <a:rPr lang="zh-CN" altLang="en-US" sz="3200" b="1">
                <a:solidFill>
                  <a:schemeClr val="tx1"/>
                </a:solidFill>
                <a:effectLst/>
              </a:rPr>
              <a:t>南亚的</a:t>
            </a:r>
          </a:p>
          <a:p>
            <a:pPr>
              <a:lnSpc>
                <a:spcPct val="110000"/>
              </a:lnSpc>
            </a:pPr>
            <a:r>
              <a:rPr lang="zh-CN" altLang="en-US" sz="3200" b="1">
                <a:solidFill>
                  <a:schemeClr val="tx1"/>
                </a:solidFill>
                <a:effectLst/>
              </a:rPr>
              <a:t>    冬季风与夏季风相比，</a:t>
            </a:r>
            <a:r>
              <a:rPr lang="zh-CN" altLang="en-US" sz="3200" b="1">
                <a:solidFill>
                  <a:srgbClr val="FF0000"/>
                </a:solidFill>
                <a:effectLst/>
              </a:rPr>
              <a:t>哪个势力强</a:t>
            </a:r>
            <a:r>
              <a:rPr lang="zh-CN" altLang="en-US" sz="3200" b="1">
                <a:solidFill>
                  <a:schemeClr val="tx1"/>
                </a:solidFill>
                <a:effectLst/>
              </a:rPr>
              <a:t>？</a:t>
            </a:r>
            <a:r>
              <a:rPr lang="zh-CN" altLang="en-US" sz="3200" b="1">
                <a:solidFill>
                  <a:srgbClr val="FF0000"/>
                </a:solidFill>
                <a:effectLst/>
              </a:rPr>
              <a:t>为什么</a:t>
            </a:r>
            <a:r>
              <a:rPr lang="zh-CN" altLang="en-US" sz="3200" b="1">
                <a:solidFill>
                  <a:schemeClr val="tx1"/>
                </a:solidFill>
                <a:effectLst/>
              </a:rPr>
              <a:t>？</a:t>
            </a:r>
            <a:endParaRPr lang="zh-CN" altLang="en-US" sz="3200">
              <a:solidFill>
                <a:schemeClr val="tx1"/>
              </a:solidFill>
              <a:effectLst/>
            </a:endParaRPr>
          </a:p>
        </p:txBody>
      </p:sp>
      <p:sp>
        <p:nvSpPr>
          <p:cNvPr id="20486" name="文本框 46085"/>
          <p:cNvSpPr txBox="1"/>
          <p:nvPr/>
        </p:nvSpPr>
        <p:spPr>
          <a:xfrm>
            <a:off x="252002" y="1641602"/>
            <a:ext cx="1533525" cy="565150"/>
          </a:xfrm>
          <a:prstGeom prst="rect">
            <a:avLst/>
          </a:prstGeom>
          <a:pattFill prst="openDmnd">
            <a:fgClr>
              <a:schemeClr val="accent2">
                <a:lumMod val="20000"/>
                <a:lumOff val="80000"/>
              </a:schemeClr>
            </a:fgClr>
            <a:bgClr>
              <a:schemeClr val="bg1"/>
            </a:bgClr>
          </a:pattFill>
          <a:ln w="9525">
            <a:solidFill>
              <a:schemeClr val="accent1"/>
            </a:solidFill>
          </a:ln>
          <a:effectLst>
            <a:outerShdw blurRad="38100" algn="ctr" rotWithShape="0">
              <a:prstClr val="black">
                <a:alpha val="40000"/>
              </a:prstClr>
            </a:outerShdw>
          </a:effectLst>
        </p:spPr>
        <p:txBody>
          <a:bodyPr wrap="square" anchor="t">
            <a:spAutoFit/>
          </a:bodyPr>
          <a:lstStyle/>
          <a:p>
            <a:pPr>
              <a:lnSpc>
                <a:spcPct val="110000"/>
              </a:lnSpc>
              <a:buFont typeface="Arial" panose="020B0604020202020204" pitchFamily="34" charset="0"/>
              <a:buNone/>
            </a:pPr>
            <a:r>
              <a:rPr lang="en-US" altLang="zh-CN" sz="2800" b="1" dirty="0">
                <a:solidFill>
                  <a:schemeClr val="tx1">
                    <a:lumMod val="95000"/>
                    <a:lumOff val="5000"/>
                  </a:schemeClr>
                </a:solidFill>
                <a:latin typeface="Calibri" panose="020F0502020204030204" charset="0"/>
                <a:ea typeface="楷体" panose="02010609060101010101" charset="-122"/>
              </a:rPr>
              <a:t> </a:t>
            </a:r>
            <a:r>
              <a:rPr lang="zh-CN" altLang="en-US" sz="2800" b="1" dirty="0">
                <a:solidFill>
                  <a:srgbClr val="0221DE"/>
                </a:solidFill>
                <a:latin typeface="Calibri" panose="020F0502020204030204" charset="0"/>
                <a:ea typeface="楷体" panose="02010609060101010101" charset="-122"/>
              </a:rPr>
              <a:t>①</a:t>
            </a:r>
            <a:r>
              <a:rPr lang="zh-CN" altLang="en-US" sz="2800" b="1" dirty="0" smtClean="0">
                <a:solidFill>
                  <a:srgbClr val="0221DE"/>
                </a:solidFill>
                <a:latin typeface="楷体" panose="02010609060101010101" charset="-122"/>
                <a:ea typeface="楷体" panose="02010609060101010101" charset="-122"/>
              </a:rPr>
              <a:t>成因</a:t>
            </a:r>
            <a:r>
              <a:rPr lang="zh-CN" altLang="en-US" sz="2800" b="1" dirty="0">
                <a:solidFill>
                  <a:srgbClr val="0221DE"/>
                </a:solidFill>
                <a:latin typeface="楷体" panose="02010609060101010101" charset="-122"/>
                <a:ea typeface="楷体" panose="02010609060101010101" charset="-122"/>
              </a:rPr>
              <a:t>：</a:t>
            </a:r>
            <a:r>
              <a:rPr lang="zh-CN" altLang="en-US" sz="2800" dirty="0">
                <a:solidFill>
                  <a:schemeClr val="tx1"/>
                </a:solidFill>
                <a:latin typeface="楷体" panose="02010609060101010101" charset="-122"/>
                <a:ea typeface="楷体" panose="02010609060101010101" charset="-122"/>
              </a:rPr>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P spid="13" grpId="0" bldLvl="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602" name="Group 9"/>
          <p:cNvGrpSpPr>
            <a:grpSpLocks/>
          </p:cNvGrpSpPr>
          <p:nvPr/>
        </p:nvGrpSpPr>
        <p:grpSpPr bwMode="auto">
          <a:xfrm>
            <a:off x="5444835" y="3555535"/>
            <a:ext cx="3161723" cy="3111654"/>
            <a:chOff x="0" y="0"/>
            <a:chExt cx="6822" cy="8201"/>
          </a:xfrm>
        </p:grpSpPr>
        <p:pic>
          <p:nvPicPr>
            <p:cNvPr id="25607" name="Picture 15"/>
            <p:cNvPicPr>
              <a:picLocks noChangeAspect="1" noChangeArrowheads="1"/>
            </p:cNvPicPr>
            <p:nvPr/>
          </p:nvPicPr>
          <p:blipFill>
            <a:blip r:embed="rId2">
              <a:lum bright="-18000" contrast="18000"/>
              <a:extLst>
                <a:ext uri="{28A0092B-C50C-407E-A947-70E740481C1C}">
                  <a14:useLocalDpi xmlns:a14="http://schemas.microsoft.com/office/drawing/2010/main" val="0"/>
                </a:ext>
              </a:extLst>
            </a:blip>
            <a:srcRect/>
            <a:stretch>
              <a:fillRect/>
            </a:stretch>
          </p:blipFill>
          <p:spPr bwMode="auto">
            <a:xfrm>
              <a:off x="279" y="0"/>
              <a:ext cx="5999" cy="7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8" name="Text Box 16"/>
            <p:cNvSpPr txBox="1">
              <a:spLocks noChangeArrowheads="1"/>
            </p:cNvSpPr>
            <p:nvPr/>
          </p:nvSpPr>
          <p:spPr bwMode="auto">
            <a:xfrm>
              <a:off x="0" y="7481"/>
              <a:ext cx="6823" cy="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2400" b="1">
                  <a:solidFill>
                    <a:srgbClr val="000000"/>
                  </a:solidFill>
                  <a:latin typeface="黑体" panose="02010609060101010101" pitchFamily="49" charset="-122"/>
                  <a:ea typeface="黑体" panose="02010609060101010101" pitchFamily="49" charset="-122"/>
                </a:rPr>
                <a:t>孟买气候统计图</a:t>
              </a:r>
            </a:p>
          </p:txBody>
        </p:sp>
      </p:grpSp>
      <p:sp>
        <p:nvSpPr>
          <p:cNvPr id="17420" name="Text Box 12"/>
          <p:cNvSpPr txBox="1">
            <a:spLocks noChangeArrowheads="1"/>
          </p:cNvSpPr>
          <p:nvPr/>
        </p:nvSpPr>
        <p:spPr bwMode="auto">
          <a:xfrm>
            <a:off x="-27334" y="1169194"/>
            <a:ext cx="4702176"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400" b="1" dirty="0">
                <a:solidFill>
                  <a:srgbClr val="000000"/>
                </a:solidFill>
                <a:latin typeface="黑体" panose="02010609060101010101" pitchFamily="49" charset="-122"/>
                <a:ea typeface="黑体" panose="02010609060101010101" pitchFamily="49" charset="-122"/>
                <a:sym typeface="Arial" panose="020B0604020202020204" pitchFamily="34" charset="0"/>
              </a:rPr>
              <a:t>②</a:t>
            </a:r>
            <a:r>
              <a:rPr lang="zh-CN" altLang="en-US" sz="2400" b="1" dirty="0" smtClean="0">
                <a:solidFill>
                  <a:srgbClr val="000000"/>
                </a:solidFill>
                <a:latin typeface="黑体" panose="02010609060101010101" pitchFamily="49" charset="-122"/>
                <a:ea typeface="黑体" panose="02010609060101010101" pitchFamily="49" charset="-122"/>
                <a:sym typeface="Arial" panose="020B0604020202020204" pitchFamily="34" charset="0"/>
              </a:rPr>
              <a:t>热带季风气候</a:t>
            </a:r>
            <a:r>
              <a:rPr lang="zh-CN" altLang="en-US" sz="2400" b="1" dirty="0">
                <a:solidFill>
                  <a:srgbClr val="000000"/>
                </a:solidFill>
                <a:latin typeface="黑体" panose="02010609060101010101" pitchFamily="49" charset="-122"/>
                <a:ea typeface="黑体" panose="02010609060101010101" pitchFamily="49" charset="-122"/>
                <a:sym typeface="Arial" panose="020B0604020202020204" pitchFamily="34" charset="0"/>
              </a:rPr>
              <a:t>的特点</a:t>
            </a:r>
            <a:endParaRPr lang="zh-CN" altLang="en-US" dirty="0">
              <a:solidFill>
                <a:srgbClr val="000000"/>
              </a:solidFill>
              <a:latin typeface="黑体" panose="02010609060101010101" pitchFamily="49" charset="-122"/>
              <a:ea typeface="黑体" panose="02010609060101010101" pitchFamily="49" charset="-122"/>
            </a:endParaRPr>
          </a:p>
        </p:txBody>
      </p:sp>
      <p:sp>
        <p:nvSpPr>
          <p:cNvPr id="17421" name="Rectangle 17"/>
          <p:cNvSpPr>
            <a:spLocks noChangeArrowheads="1"/>
          </p:cNvSpPr>
          <p:nvPr/>
        </p:nvSpPr>
        <p:spPr bwMode="auto">
          <a:xfrm>
            <a:off x="-612775" y="1555931"/>
            <a:ext cx="4356100" cy="2011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30000"/>
              </a:lnSpc>
              <a:buFont typeface="Arial" panose="020B0604020202020204" pitchFamily="34" charset="0"/>
              <a:buNone/>
            </a:pPr>
            <a:r>
              <a:rPr lang="zh-CN" altLang="en-US" sz="2400" b="1" dirty="0">
                <a:solidFill>
                  <a:srgbClr val="FF0000"/>
                </a:solidFill>
                <a:latin typeface="黑体" panose="02010609060101010101" pitchFamily="49" charset="-122"/>
                <a:ea typeface="黑体" panose="02010609060101010101" pitchFamily="49" charset="-122"/>
                <a:sym typeface="Arial" panose="020B0604020202020204" pitchFamily="34" charset="0"/>
              </a:rPr>
              <a:t>      全年高温，旱雨季分明</a:t>
            </a:r>
          </a:p>
          <a:p>
            <a:pPr eaLnBrk="1" hangingPunct="1">
              <a:lnSpc>
                <a:spcPct val="130000"/>
              </a:lnSpc>
              <a:buFont typeface="Arial" panose="020B0604020202020204" pitchFamily="34" charset="0"/>
              <a:buNone/>
            </a:pPr>
            <a:r>
              <a:rPr lang="zh-CN" altLang="en-US" sz="2400" b="1" dirty="0">
                <a:solidFill>
                  <a:srgbClr val="000000"/>
                </a:solidFill>
                <a:latin typeface="黑体" panose="02010609060101010101" pitchFamily="49" charset="-122"/>
                <a:ea typeface="黑体" panose="02010609060101010101" pitchFamily="49" charset="-122"/>
                <a:sym typeface="Arial" panose="020B0604020202020204" pitchFamily="34" charset="0"/>
              </a:rPr>
              <a:t>      雨季（</a:t>
            </a:r>
            <a:r>
              <a:rPr lang="en-US" altLang="zh-CN" sz="2400" b="1" dirty="0">
                <a:solidFill>
                  <a:srgbClr val="000000"/>
                </a:solidFill>
                <a:latin typeface="黑体" panose="02010609060101010101" pitchFamily="49" charset="-122"/>
                <a:ea typeface="黑体" panose="02010609060101010101" pitchFamily="49" charset="-122"/>
                <a:sym typeface="Arial" panose="020B0604020202020204" pitchFamily="34" charset="0"/>
              </a:rPr>
              <a:t>6</a:t>
            </a:r>
            <a:r>
              <a:rPr lang="zh-CN" altLang="en-US" sz="2400" b="1" dirty="0">
                <a:solidFill>
                  <a:srgbClr val="000000"/>
                </a:solidFill>
                <a:latin typeface="黑体" panose="02010609060101010101" pitchFamily="49" charset="-122"/>
                <a:ea typeface="黑体" panose="02010609060101010101" pitchFamily="49" charset="-122"/>
                <a:sym typeface="Arial" panose="020B0604020202020204" pitchFamily="34" charset="0"/>
              </a:rPr>
              <a:t>月</a:t>
            </a:r>
            <a:r>
              <a:rPr lang="en-US" altLang="zh-CN" sz="2400" b="1" dirty="0">
                <a:solidFill>
                  <a:srgbClr val="000000"/>
                </a:solidFill>
                <a:latin typeface="黑体" panose="02010609060101010101" pitchFamily="49" charset="-122"/>
                <a:ea typeface="黑体" panose="02010609060101010101" pitchFamily="49" charset="-122"/>
                <a:sym typeface="Arial" panose="020B0604020202020204" pitchFamily="34" charset="0"/>
              </a:rPr>
              <a:t>—9</a:t>
            </a:r>
            <a:r>
              <a:rPr lang="zh-CN" altLang="en-US" sz="2400" b="1" dirty="0">
                <a:solidFill>
                  <a:srgbClr val="000000"/>
                </a:solidFill>
                <a:latin typeface="黑体" panose="02010609060101010101" pitchFamily="49" charset="-122"/>
                <a:ea typeface="黑体" panose="02010609060101010101" pitchFamily="49" charset="-122"/>
                <a:sym typeface="Arial" panose="020B0604020202020204" pitchFamily="34" charset="0"/>
              </a:rPr>
              <a:t>月）</a:t>
            </a:r>
          </a:p>
          <a:p>
            <a:pPr eaLnBrk="1" hangingPunct="1">
              <a:lnSpc>
                <a:spcPct val="130000"/>
              </a:lnSpc>
              <a:buFont typeface="Arial" panose="020B0604020202020204" pitchFamily="34" charset="0"/>
              <a:buNone/>
            </a:pPr>
            <a:r>
              <a:rPr lang="zh-CN" altLang="en-US" sz="2400" b="1" dirty="0">
                <a:solidFill>
                  <a:srgbClr val="000000"/>
                </a:solidFill>
                <a:latin typeface="黑体" panose="02010609060101010101" pitchFamily="49" charset="-122"/>
                <a:ea typeface="黑体" panose="02010609060101010101" pitchFamily="49" charset="-122"/>
                <a:sym typeface="Arial" panose="020B0604020202020204" pitchFamily="34" charset="0"/>
              </a:rPr>
              <a:t>      凉季（</a:t>
            </a:r>
            <a:r>
              <a:rPr lang="en-US" altLang="zh-CN" sz="2400" b="1" dirty="0">
                <a:solidFill>
                  <a:srgbClr val="000000"/>
                </a:solidFill>
                <a:latin typeface="黑体" panose="02010609060101010101" pitchFamily="49" charset="-122"/>
                <a:ea typeface="黑体" panose="02010609060101010101" pitchFamily="49" charset="-122"/>
                <a:sym typeface="Arial" panose="020B0604020202020204" pitchFamily="34" charset="0"/>
              </a:rPr>
              <a:t>10</a:t>
            </a:r>
            <a:r>
              <a:rPr lang="zh-CN" altLang="en-US" sz="2400" b="1" dirty="0">
                <a:solidFill>
                  <a:srgbClr val="000000"/>
                </a:solidFill>
                <a:latin typeface="黑体" panose="02010609060101010101" pitchFamily="49" charset="-122"/>
                <a:ea typeface="黑体" panose="02010609060101010101" pitchFamily="49" charset="-122"/>
                <a:sym typeface="Arial" panose="020B0604020202020204" pitchFamily="34" charset="0"/>
              </a:rPr>
              <a:t>月</a:t>
            </a:r>
            <a:r>
              <a:rPr lang="en-US" altLang="zh-CN" sz="2400" b="1" dirty="0">
                <a:solidFill>
                  <a:srgbClr val="000000"/>
                </a:solidFill>
                <a:latin typeface="黑体" panose="02010609060101010101" pitchFamily="49" charset="-122"/>
                <a:ea typeface="黑体" panose="02010609060101010101" pitchFamily="49" charset="-122"/>
                <a:sym typeface="Arial" panose="020B0604020202020204" pitchFamily="34" charset="0"/>
              </a:rPr>
              <a:t>—</a:t>
            </a:r>
            <a:r>
              <a:rPr lang="zh-CN" altLang="en-US" sz="2400" b="1" dirty="0">
                <a:solidFill>
                  <a:srgbClr val="000000"/>
                </a:solidFill>
                <a:latin typeface="黑体" panose="02010609060101010101" pitchFamily="49" charset="-122"/>
                <a:ea typeface="黑体" panose="02010609060101010101" pitchFamily="49" charset="-122"/>
                <a:sym typeface="Arial" panose="020B0604020202020204" pitchFamily="34" charset="0"/>
              </a:rPr>
              <a:t>次年</a:t>
            </a:r>
            <a:r>
              <a:rPr lang="en-US" altLang="zh-CN" sz="2400" b="1" dirty="0">
                <a:solidFill>
                  <a:srgbClr val="000000"/>
                </a:solidFill>
                <a:latin typeface="黑体" panose="02010609060101010101" pitchFamily="49" charset="-122"/>
                <a:ea typeface="黑体" panose="02010609060101010101" pitchFamily="49" charset="-122"/>
                <a:sym typeface="Arial" panose="020B0604020202020204" pitchFamily="34" charset="0"/>
              </a:rPr>
              <a:t>2</a:t>
            </a:r>
            <a:r>
              <a:rPr lang="zh-CN" altLang="en-US" sz="2400" b="1" dirty="0">
                <a:solidFill>
                  <a:srgbClr val="000000"/>
                </a:solidFill>
                <a:latin typeface="黑体" panose="02010609060101010101" pitchFamily="49" charset="-122"/>
                <a:ea typeface="黑体" panose="02010609060101010101" pitchFamily="49" charset="-122"/>
                <a:sym typeface="Arial" panose="020B0604020202020204" pitchFamily="34" charset="0"/>
              </a:rPr>
              <a:t>月）</a:t>
            </a:r>
            <a:endParaRPr lang="en-US" altLang="zh-CN" sz="2400" b="1" dirty="0">
              <a:solidFill>
                <a:srgbClr val="000000"/>
              </a:solidFill>
              <a:latin typeface="黑体" panose="02010609060101010101" pitchFamily="49" charset="-122"/>
              <a:ea typeface="黑体" panose="02010609060101010101" pitchFamily="49" charset="-122"/>
              <a:sym typeface="Arial" panose="020B0604020202020204" pitchFamily="34" charset="0"/>
            </a:endParaRPr>
          </a:p>
          <a:p>
            <a:pPr eaLnBrk="1" hangingPunct="1">
              <a:lnSpc>
                <a:spcPct val="130000"/>
              </a:lnSpc>
              <a:buFont typeface="Arial" panose="020B0604020202020204" pitchFamily="34" charset="0"/>
              <a:buNone/>
            </a:pPr>
            <a:r>
              <a:rPr lang="en-US" altLang="zh-CN" sz="2400" b="1" dirty="0">
                <a:solidFill>
                  <a:srgbClr val="000000"/>
                </a:solidFill>
                <a:latin typeface="黑体" panose="02010609060101010101" pitchFamily="49" charset="-122"/>
                <a:ea typeface="黑体" panose="02010609060101010101" pitchFamily="49" charset="-122"/>
                <a:sym typeface="Arial" panose="020B0604020202020204" pitchFamily="34" charset="0"/>
              </a:rPr>
              <a:t>      </a:t>
            </a:r>
            <a:r>
              <a:rPr lang="zh-CN" altLang="en-US" sz="2400" b="1" dirty="0">
                <a:solidFill>
                  <a:srgbClr val="000000"/>
                </a:solidFill>
                <a:latin typeface="黑体" panose="02010609060101010101" pitchFamily="49" charset="-122"/>
                <a:ea typeface="黑体" panose="02010609060101010101" pitchFamily="49" charset="-122"/>
                <a:sym typeface="Arial" panose="020B0604020202020204" pitchFamily="34" charset="0"/>
              </a:rPr>
              <a:t>热季（</a:t>
            </a:r>
            <a:r>
              <a:rPr lang="en-US" altLang="zh-CN" sz="2400" b="1" dirty="0">
                <a:solidFill>
                  <a:srgbClr val="000000"/>
                </a:solidFill>
                <a:latin typeface="黑体" panose="02010609060101010101" pitchFamily="49" charset="-122"/>
                <a:ea typeface="黑体" panose="02010609060101010101" pitchFamily="49" charset="-122"/>
                <a:sym typeface="Arial" panose="020B0604020202020204" pitchFamily="34" charset="0"/>
              </a:rPr>
              <a:t>3</a:t>
            </a:r>
            <a:r>
              <a:rPr lang="zh-CN" altLang="en-US" sz="2400" b="1" dirty="0">
                <a:solidFill>
                  <a:srgbClr val="000000"/>
                </a:solidFill>
                <a:latin typeface="黑体" panose="02010609060101010101" pitchFamily="49" charset="-122"/>
                <a:ea typeface="黑体" panose="02010609060101010101" pitchFamily="49" charset="-122"/>
                <a:sym typeface="Arial" panose="020B0604020202020204" pitchFamily="34" charset="0"/>
              </a:rPr>
              <a:t>月</a:t>
            </a:r>
            <a:r>
              <a:rPr lang="en-US" altLang="zh-CN" sz="2400" b="1" dirty="0">
                <a:solidFill>
                  <a:srgbClr val="000000"/>
                </a:solidFill>
                <a:latin typeface="黑体" panose="02010609060101010101" pitchFamily="49" charset="-122"/>
                <a:ea typeface="黑体" panose="02010609060101010101" pitchFamily="49" charset="-122"/>
                <a:sym typeface="Arial" panose="020B0604020202020204" pitchFamily="34" charset="0"/>
              </a:rPr>
              <a:t>—5</a:t>
            </a:r>
            <a:r>
              <a:rPr lang="zh-CN" altLang="en-US" sz="2400" b="1" dirty="0">
                <a:solidFill>
                  <a:srgbClr val="000000"/>
                </a:solidFill>
                <a:latin typeface="黑体" panose="02010609060101010101" pitchFamily="49" charset="-122"/>
                <a:ea typeface="黑体" panose="02010609060101010101" pitchFamily="49" charset="-122"/>
                <a:sym typeface="Arial" panose="020B0604020202020204" pitchFamily="34" charset="0"/>
              </a:rPr>
              <a:t>月）</a:t>
            </a:r>
          </a:p>
        </p:txBody>
      </p:sp>
      <p:sp>
        <p:nvSpPr>
          <p:cNvPr id="17422" name="Text Box 4"/>
          <p:cNvSpPr txBox="1">
            <a:spLocks noChangeArrowheads="1"/>
          </p:cNvSpPr>
          <p:nvPr/>
        </p:nvSpPr>
        <p:spPr bwMode="auto">
          <a:xfrm>
            <a:off x="-36513" y="3500438"/>
            <a:ext cx="509111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400" b="1">
                <a:solidFill>
                  <a:srgbClr val="0000FF"/>
                </a:solidFill>
                <a:latin typeface="黑体" panose="02010609060101010101" pitchFamily="49" charset="-122"/>
                <a:ea typeface="黑体" panose="02010609060101010101" pitchFamily="49" charset="-122"/>
                <a:sym typeface="Arial" panose="020B0604020202020204" pitchFamily="34" charset="0"/>
              </a:rPr>
              <a:t>读图思考：</a:t>
            </a:r>
            <a:r>
              <a:rPr lang="zh-CN" altLang="en-US" sz="2400" b="1">
                <a:solidFill>
                  <a:srgbClr val="000000"/>
                </a:solidFill>
                <a:latin typeface="黑体" panose="02010609060101010101" pitchFamily="49" charset="-122"/>
                <a:ea typeface="黑体" panose="02010609060101010101" pitchFamily="49" charset="-122"/>
                <a:sym typeface="Arial" panose="020B0604020202020204" pitchFamily="34" charset="0"/>
              </a:rPr>
              <a:t>南亚最热月为几月及成因</a:t>
            </a:r>
            <a:endParaRPr lang="en-US" altLang="zh-CN" sz="2400" b="1">
              <a:solidFill>
                <a:srgbClr val="000000"/>
              </a:solidFill>
              <a:latin typeface="黑体" panose="02010609060101010101" pitchFamily="49" charset="-122"/>
              <a:ea typeface="黑体" panose="02010609060101010101" pitchFamily="49" charset="-122"/>
              <a:sym typeface="Arial" panose="020B0604020202020204" pitchFamily="34" charset="0"/>
            </a:endParaRPr>
          </a:p>
        </p:txBody>
      </p:sp>
      <p:sp>
        <p:nvSpPr>
          <p:cNvPr id="17423" name="Text Box 15"/>
          <p:cNvSpPr txBox="1">
            <a:spLocks noChangeArrowheads="1"/>
          </p:cNvSpPr>
          <p:nvPr/>
        </p:nvSpPr>
        <p:spPr bwMode="auto">
          <a:xfrm>
            <a:off x="196838" y="4006850"/>
            <a:ext cx="4624409" cy="2677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b="1" dirty="0">
                <a:solidFill>
                  <a:srgbClr val="000000"/>
                </a:solidFill>
                <a:latin typeface="黑体" panose="02010609060101010101" pitchFamily="49" charset="-122"/>
                <a:ea typeface="黑体" panose="02010609060101010101" pitchFamily="49" charset="-122"/>
                <a:sym typeface="Arial" panose="020B0604020202020204" pitchFamily="34" charset="0"/>
              </a:rPr>
              <a:t>5月最热（雨季前一个月</a:t>
            </a:r>
            <a:r>
              <a:rPr lang="zh-CN" altLang="en-US" sz="2400" b="1" dirty="0" smtClean="0">
                <a:solidFill>
                  <a:srgbClr val="000000"/>
                </a:solidFill>
                <a:latin typeface="黑体" panose="02010609060101010101" pitchFamily="49" charset="-122"/>
                <a:ea typeface="黑体" panose="02010609060101010101" pitchFamily="49" charset="-122"/>
                <a:sym typeface="Arial" panose="020B0604020202020204" pitchFamily="34" charset="0"/>
              </a:rPr>
              <a:t>）</a:t>
            </a:r>
            <a:endParaRPr lang="en-US" altLang="zh-CN" sz="2400" b="1" dirty="0">
              <a:solidFill>
                <a:srgbClr val="000000"/>
              </a:solidFill>
              <a:latin typeface="黑体" panose="02010609060101010101" pitchFamily="49" charset="-122"/>
              <a:ea typeface="黑体" panose="02010609060101010101" pitchFamily="49" charset="-122"/>
              <a:sym typeface="Arial" panose="020B0604020202020204" pitchFamily="34" charset="0"/>
            </a:endParaRPr>
          </a:p>
          <a:p>
            <a:pPr eaLnBrk="1" hangingPunct="1">
              <a:buFont typeface="Arial" panose="020B0604020202020204" pitchFamily="34" charset="0"/>
              <a:buNone/>
            </a:pPr>
            <a:r>
              <a:rPr lang="zh-CN" altLang="en-US" sz="2400" b="1" dirty="0">
                <a:solidFill>
                  <a:srgbClr val="0221DE"/>
                </a:solidFill>
                <a:latin typeface="楷体" panose="02010609060101010101" pitchFamily="49" charset="-122"/>
                <a:ea typeface="楷体" panose="02010609060101010101" pitchFamily="49" charset="-122"/>
                <a:sym typeface="Arial" panose="020B0604020202020204" pitchFamily="34" charset="0"/>
              </a:rPr>
              <a:t>①北面的青藏高原和喜马拉雅山脉阻挡了冷气流的南下；</a:t>
            </a:r>
          </a:p>
          <a:p>
            <a:pPr eaLnBrk="1" hangingPunct="1"/>
            <a:r>
              <a:rPr lang="zh-CN" altLang="en-US" sz="2400" b="1" dirty="0" smtClean="0">
                <a:solidFill>
                  <a:srgbClr val="0221DE"/>
                </a:solidFill>
                <a:latin typeface="楷体" panose="02010609060101010101" pitchFamily="49" charset="-122"/>
                <a:ea typeface="楷体" panose="02010609060101010101" pitchFamily="49" charset="-122"/>
                <a:sym typeface="Arial" panose="020B0604020202020204" pitchFamily="34" charset="0"/>
              </a:rPr>
              <a:t>②太阳</a:t>
            </a:r>
            <a:r>
              <a:rPr lang="zh-CN" altLang="en-US" sz="2400" b="1" dirty="0">
                <a:solidFill>
                  <a:srgbClr val="0221DE"/>
                </a:solidFill>
                <a:latin typeface="楷体" panose="02010609060101010101" pitchFamily="49" charset="-122"/>
                <a:ea typeface="楷体" panose="02010609060101010101" pitchFamily="49" charset="-122"/>
                <a:sym typeface="Arial" panose="020B0604020202020204" pitchFamily="34" charset="0"/>
              </a:rPr>
              <a:t>直射点北移</a:t>
            </a:r>
            <a:r>
              <a:rPr lang="zh-CN" altLang="en-US" sz="2400" b="1" dirty="0" smtClean="0">
                <a:solidFill>
                  <a:srgbClr val="0221DE"/>
                </a:solidFill>
                <a:latin typeface="楷体" panose="02010609060101010101" pitchFamily="49" charset="-122"/>
                <a:ea typeface="楷体" panose="02010609060101010101" pitchFamily="49" charset="-122"/>
                <a:sym typeface="Arial" panose="020B0604020202020204" pitchFamily="34" charset="0"/>
              </a:rPr>
              <a:t>,</a:t>
            </a:r>
            <a:r>
              <a:rPr lang="zh-CN" altLang="en-US" sz="2400" b="1" dirty="0">
                <a:solidFill>
                  <a:srgbClr val="0221DE"/>
                </a:solidFill>
                <a:latin typeface="楷体" panose="02010609060101010101" pitchFamily="49" charset="-122"/>
                <a:ea typeface="楷体" panose="02010609060101010101" pitchFamily="49" charset="-122"/>
              </a:rPr>
              <a:t>太阳高度角大</a:t>
            </a:r>
            <a:r>
              <a:rPr lang="zh-CN" altLang="en-US" sz="2000" b="1" dirty="0">
                <a:solidFill>
                  <a:srgbClr val="0221DE"/>
                </a:solidFill>
                <a:latin typeface="楷体" panose="02010609060101010101" pitchFamily="49" charset="-122"/>
                <a:ea typeface="楷体" panose="02010609060101010101" pitchFamily="49" charset="-122"/>
              </a:rPr>
              <a:t>，</a:t>
            </a:r>
            <a:r>
              <a:rPr lang="zh-CN" altLang="en-US" sz="2400" b="1" dirty="0">
                <a:solidFill>
                  <a:srgbClr val="0221DE"/>
                </a:solidFill>
                <a:latin typeface="楷体" panose="02010609060101010101" pitchFamily="49" charset="-122"/>
                <a:ea typeface="楷体" panose="02010609060101010101" pitchFamily="49" charset="-122"/>
              </a:rPr>
              <a:t>辐射</a:t>
            </a:r>
            <a:r>
              <a:rPr lang="zh-CN" altLang="en-US" sz="2400" b="1" dirty="0" smtClean="0">
                <a:solidFill>
                  <a:srgbClr val="0221DE"/>
                </a:solidFill>
                <a:latin typeface="楷体" panose="02010609060101010101" pitchFamily="49" charset="-122"/>
                <a:ea typeface="楷体" panose="02010609060101010101" pitchFamily="49" charset="-122"/>
              </a:rPr>
              <a:t>强，</a:t>
            </a:r>
            <a:r>
              <a:rPr lang="zh-CN" altLang="en-US" sz="2400" b="1" dirty="0" smtClean="0">
                <a:solidFill>
                  <a:srgbClr val="0221DE"/>
                </a:solidFill>
                <a:latin typeface="楷体" panose="02010609060101010101" pitchFamily="49" charset="-122"/>
                <a:ea typeface="楷体" panose="02010609060101010101" pitchFamily="49" charset="-122"/>
                <a:sym typeface="Arial" panose="020B0604020202020204" pitchFamily="34" charset="0"/>
              </a:rPr>
              <a:t>气温</a:t>
            </a:r>
            <a:r>
              <a:rPr lang="zh-CN" altLang="en-US" sz="2400" b="1" dirty="0">
                <a:solidFill>
                  <a:srgbClr val="0221DE"/>
                </a:solidFill>
                <a:latin typeface="楷体" panose="02010609060101010101" pitchFamily="49" charset="-122"/>
                <a:ea typeface="楷体" panose="02010609060101010101" pitchFamily="49" charset="-122"/>
                <a:sym typeface="Arial" panose="020B0604020202020204" pitchFamily="34" charset="0"/>
              </a:rPr>
              <a:t>升高；</a:t>
            </a:r>
          </a:p>
          <a:p>
            <a:pPr eaLnBrk="1" hangingPunct="1"/>
            <a:r>
              <a:rPr lang="zh-CN" altLang="en-US" sz="2400" b="1" dirty="0">
                <a:solidFill>
                  <a:srgbClr val="0221DE"/>
                </a:solidFill>
                <a:latin typeface="楷体" panose="02010609060101010101" pitchFamily="49" charset="-122"/>
                <a:ea typeface="楷体" panose="02010609060101010101" pitchFamily="49" charset="-122"/>
                <a:sym typeface="Arial" panose="020B0604020202020204" pitchFamily="34" charset="0"/>
              </a:rPr>
              <a:t>③西南</a:t>
            </a:r>
            <a:r>
              <a:rPr lang="zh-CN" altLang="en-US" sz="2400" b="1" dirty="0" smtClean="0">
                <a:solidFill>
                  <a:srgbClr val="0221DE"/>
                </a:solidFill>
                <a:latin typeface="楷体" panose="02010609060101010101" pitchFamily="49" charset="-122"/>
                <a:ea typeface="楷体" panose="02010609060101010101" pitchFamily="49" charset="-122"/>
                <a:sym typeface="Arial" panose="020B0604020202020204" pitchFamily="34" charset="0"/>
              </a:rPr>
              <a:t>季风未至,</a:t>
            </a:r>
            <a:r>
              <a:rPr lang="zh-CN" altLang="en-US" sz="2400" b="1" dirty="0">
                <a:solidFill>
                  <a:srgbClr val="0221DE"/>
                </a:solidFill>
                <a:latin typeface="楷体" panose="02010609060101010101" pitchFamily="49" charset="-122"/>
                <a:ea typeface="楷体" panose="02010609060101010101" pitchFamily="49" charset="-122"/>
                <a:sym typeface="Arial" panose="020B0604020202020204" pitchFamily="34" charset="0"/>
              </a:rPr>
              <a:t>天气</a:t>
            </a:r>
            <a:r>
              <a:rPr lang="zh-CN" altLang="en-US" sz="2400" b="1" dirty="0" smtClean="0">
                <a:solidFill>
                  <a:srgbClr val="0221DE"/>
                </a:solidFill>
                <a:latin typeface="楷体" panose="02010609060101010101" pitchFamily="49" charset="-122"/>
                <a:ea typeface="楷体" panose="02010609060101010101" pitchFamily="49" charset="-122"/>
                <a:sym typeface="Arial" panose="020B0604020202020204" pitchFamily="34" charset="0"/>
              </a:rPr>
              <a:t>晴朗，</a:t>
            </a:r>
            <a:r>
              <a:rPr lang="zh-CN" altLang="en-US" sz="2400" b="1" dirty="0">
                <a:solidFill>
                  <a:srgbClr val="0221DE"/>
                </a:solidFill>
                <a:latin typeface="楷体" panose="02010609060101010101" pitchFamily="49" charset="-122"/>
                <a:ea typeface="楷体" panose="02010609060101010101" pitchFamily="49" charset="-122"/>
              </a:rPr>
              <a:t>大气对太阳辐射削弱</a:t>
            </a:r>
            <a:r>
              <a:rPr lang="zh-CN" altLang="en-US" sz="2400" b="1" dirty="0" smtClean="0">
                <a:solidFill>
                  <a:srgbClr val="0221DE"/>
                </a:solidFill>
                <a:latin typeface="楷体" panose="02010609060101010101" pitchFamily="49" charset="-122"/>
                <a:ea typeface="楷体" panose="02010609060101010101" pitchFamily="49" charset="-122"/>
              </a:rPr>
              <a:t>少</a:t>
            </a:r>
            <a:r>
              <a:rPr lang="zh-CN" altLang="en-US" sz="2400" b="1" dirty="0" smtClean="0">
                <a:solidFill>
                  <a:srgbClr val="0221DE"/>
                </a:solidFill>
                <a:latin typeface="楷体" panose="02010609060101010101" pitchFamily="49" charset="-122"/>
                <a:ea typeface="楷体" panose="02010609060101010101" pitchFamily="49" charset="-122"/>
                <a:sym typeface="Arial" panose="020B0604020202020204" pitchFamily="34" charset="0"/>
              </a:rPr>
              <a:t>。</a:t>
            </a:r>
            <a:endParaRPr lang="zh-CN" altLang="en-US" sz="2400" b="1" dirty="0">
              <a:solidFill>
                <a:srgbClr val="0221DE"/>
              </a:solidFill>
              <a:latin typeface="楷体" panose="02010609060101010101" pitchFamily="49" charset="-122"/>
              <a:ea typeface="楷体" panose="02010609060101010101" pitchFamily="49" charset="-122"/>
              <a:sym typeface="Arial" panose="020B0604020202020204" pitchFamily="34" charset="0"/>
            </a:endParaRPr>
          </a:p>
        </p:txBody>
      </p:sp>
      <p:sp>
        <p:nvSpPr>
          <p:cNvPr id="9" name="文本框 8"/>
          <p:cNvSpPr txBox="1"/>
          <p:nvPr/>
        </p:nvSpPr>
        <p:spPr>
          <a:xfrm>
            <a:off x="0" y="-5080"/>
            <a:ext cx="9159240" cy="706755"/>
          </a:xfrm>
          <a:prstGeom prst="rect">
            <a:avLst/>
          </a:prstGeom>
          <a:gradFill>
            <a:gsLst>
              <a:gs pos="100000">
                <a:srgbClr val="0D2FFD"/>
              </a:gs>
              <a:gs pos="100000">
                <a:srgbClr val="034373"/>
              </a:gs>
            </a:gsLst>
            <a:lin ang="5400000" scaled="0"/>
          </a:gradFill>
        </p:spPr>
        <p:txBody>
          <a:bodyPr wrap="square" rtlCol="0">
            <a:spAutoFit/>
          </a:bodyPr>
          <a:lstStyle/>
          <a:p>
            <a:pPr algn="l">
              <a:lnSpc>
                <a:spcPct val="100000"/>
              </a:lnSpc>
            </a:pPr>
            <a:r>
              <a:rPr lang="en-US" altLang="zh-CN" sz="4000"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          </a:t>
            </a:r>
            <a:r>
              <a:rPr lang="zh-CN" altLang="en-US" sz="4000"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一、南亚概述</a:t>
            </a:r>
            <a:r>
              <a:rPr lang="zh-CN" altLang="en-US" sz="3600" dirty="0">
                <a:solidFill>
                  <a:schemeClr val="bg1"/>
                </a:solidFill>
                <a:latin typeface="微软雅黑" panose="020B0503020204020204" charset="-122"/>
                <a:ea typeface="微软雅黑" panose="020B0503020204020204" charset="-122"/>
              </a:rPr>
              <a:t> </a:t>
            </a:r>
          </a:p>
        </p:txBody>
      </p:sp>
      <p:pic>
        <p:nvPicPr>
          <p:cNvPr id="11" name="图片 10" descr="南亚的气候 - 副本_副本"/>
          <p:cNvPicPr>
            <a:picLocks noChangeAspect="1"/>
          </p:cNvPicPr>
          <p:nvPr/>
        </p:nvPicPr>
        <p:blipFill>
          <a:blip r:embed="rId3"/>
          <a:srcRect l="12186" r="8382" b="17739"/>
          <a:stretch>
            <a:fillRect/>
          </a:stretch>
        </p:blipFill>
        <p:spPr>
          <a:xfrm>
            <a:off x="5444834" y="980994"/>
            <a:ext cx="2628901" cy="2574540"/>
          </a:xfrm>
          <a:prstGeom prst="rect">
            <a:avLst/>
          </a:prstGeom>
        </p:spPr>
      </p:pic>
      <p:sp>
        <p:nvSpPr>
          <p:cNvPr id="12" name="文本框 11"/>
          <p:cNvSpPr txBox="1"/>
          <p:nvPr/>
        </p:nvSpPr>
        <p:spPr>
          <a:xfrm>
            <a:off x="-27334" y="590293"/>
            <a:ext cx="5602605" cy="634020"/>
          </a:xfrm>
          <a:prstGeom prst="rect">
            <a:avLst/>
          </a:prstGeom>
          <a:gradFill>
            <a:gsLst>
              <a:gs pos="100000">
                <a:srgbClr val="FBFB11"/>
              </a:gs>
              <a:gs pos="100000">
                <a:srgbClr val="838309"/>
              </a:gs>
            </a:gsLst>
            <a:lin ang="5400000" scaled="0"/>
          </a:gradFill>
          <a:ln>
            <a:solidFill>
              <a:schemeClr val="tx1">
                <a:lumMod val="95000"/>
                <a:lumOff val="5000"/>
              </a:schemeClr>
            </a:solidFill>
          </a:ln>
          <a:effectLst>
            <a:outerShdw blurRad="63500" algn="ctr" rotWithShape="0">
              <a:prstClr val="black">
                <a:alpha val="40000"/>
              </a:prstClr>
            </a:outerShdw>
          </a:effectLst>
        </p:spPr>
        <p:txBody>
          <a:bodyPr wrap="square" rtlCol="0">
            <a:spAutoFit/>
            <a:scene3d>
              <a:camera prst="orthographicFront"/>
              <a:lightRig rig="threePt" dir="t"/>
            </a:scene3d>
          </a:bodyPr>
          <a:lstStyle/>
          <a:p>
            <a:pPr algn="l">
              <a:lnSpc>
                <a:spcPct val="110000"/>
              </a:lnSpc>
            </a:pPr>
            <a:r>
              <a:rPr lang="en-US" altLang="zh-CN" sz="3200" b="1" dirty="0">
                <a:solidFill>
                  <a:schemeClr val="tx1"/>
                </a:solidFill>
                <a:effectLst/>
                <a:latin typeface="+mn-ea"/>
                <a:cs typeface="+mn-ea"/>
              </a:rPr>
              <a:t> </a:t>
            </a:r>
            <a:r>
              <a:rPr lang="en-US" altLang="zh-CN" sz="3200" dirty="0">
                <a:latin typeface="+mn-ea"/>
                <a:cs typeface="+mn-ea"/>
              </a:rPr>
              <a:t>2</a:t>
            </a:r>
            <a:r>
              <a:rPr lang="zh-CN" altLang="en-US" sz="3200" dirty="0" smtClean="0">
                <a:solidFill>
                  <a:schemeClr val="tx1"/>
                </a:solidFill>
                <a:effectLst/>
                <a:latin typeface="+mn-ea"/>
                <a:cs typeface="+mn-ea"/>
              </a:rPr>
              <a:t>、</a:t>
            </a:r>
            <a:r>
              <a:rPr lang="zh-CN" altLang="en-US" sz="3200" dirty="0">
                <a:solidFill>
                  <a:schemeClr val="tx1"/>
                </a:solidFill>
                <a:effectLst/>
                <a:latin typeface="+mn-ea"/>
                <a:cs typeface="+mn-ea"/>
              </a:rPr>
              <a:t>热带气候为主</a:t>
            </a:r>
            <a:r>
              <a:rPr lang="zh-CN" altLang="en-US" sz="2800" b="1" dirty="0">
                <a:solidFill>
                  <a:srgbClr val="0221DE"/>
                </a:solidFill>
                <a:effectLst/>
                <a:latin typeface="+mn-ea"/>
                <a:cs typeface="+mn-ea"/>
              </a:rPr>
              <a:t>（热带季风）</a:t>
            </a:r>
            <a:endParaRPr lang="zh-CN" altLang="en-US" sz="2800" b="1" dirty="0">
              <a:solidFill>
                <a:srgbClr val="0221DE"/>
              </a:solidFill>
              <a:effectLst/>
              <a:latin typeface="+mn-ea"/>
              <a:ea typeface="楷体" panose="02010609060101010101" charset="-122"/>
              <a:cs typeface="+mn-ea"/>
            </a:endParaRPr>
          </a:p>
        </p:txBody>
      </p:sp>
    </p:spTree>
    <p:extLst>
      <p:ext uri="{BB962C8B-B14F-4D97-AF65-F5344CB8AC3E}">
        <p14:creationId xmlns:p14="http://schemas.microsoft.com/office/powerpoint/2010/main" val="295508330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7420"/>
                                        </p:tgtEl>
                                        <p:attrNameLst>
                                          <p:attrName>style.visibility</p:attrName>
                                        </p:attrNameLst>
                                      </p:cBhvr>
                                      <p:to>
                                        <p:strVal val="visible"/>
                                      </p:to>
                                    </p:set>
                                    <p:anim calcmode="lin" valueType="num">
                                      <p:cBhvr additive="base">
                                        <p:cTn id="7" dur="500" fill="hold"/>
                                        <p:tgtEl>
                                          <p:spTgt spid="17420"/>
                                        </p:tgtEl>
                                        <p:attrNameLst>
                                          <p:attrName>ppt_x</p:attrName>
                                        </p:attrNameLst>
                                      </p:cBhvr>
                                      <p:tavLst>
                                        <p:tav tm="0">
                                          <p:val>
                                            <p:strVal val="#ppt_x"/>
                                          </p:val>
                                        </p:tav>
                                        <p:tav tm="100000">
                                          <p:val>
                                            <p:strVal val="#ppt_x"/>
                                          </p:val>
                                        </p:tav>
                                      </p:tavLst>
                                    </p:anim>
                                    <p:anim calcmode="lin" valueType="num">
                                      <p:cBhvr additive="base">
                                        <p:cTn id="8" dur="500" fill="hold"/>
                                        <p:tgtEl>
                                          <p:spTgt spid="17420"/>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7422"/>
                                        </p:tgtEl>
                                        <p:attrNameLst>
                                          <p:attrName>style.visibility</p:attrName>
                                        </p:attrNameLst>
                                      </p:cBhvr>
                                      <p:to>
                                        <p:strVal val="visible"/>
                                      </p:to>
                                    </p:set>
                                    <p:anim calcmode="lin" valueType="num">
                                      <p:cBhvr additive="base">
                                        <p:cTn id="11" dur="500" fill="hold"/>
                                        <p:tgtEl>
                                          <p:spTgt spid="17422"/>
                                        </p:tgtEl>
                                        <p:attrNameLst>
                                          <p:attrName>ppt_x</p:attrName>
                                        </p:attrNameLst>
                                      </p:cBhvr>
                                      <p:tavLst>
                                        <p:tav tm="0">
                                          <p:val>
                                            <p:strVal val="#ppt_x"/>
                                          </p:val>
                                        </p:tav>
                                        <p:tav tm="100000">
                                          <p:val>
                                            <p:strVal val="#ppt_x"/>
                                          </p:val>
                                        </p:tav>
                                      </p:tavLst>
                                    </p:anim>
                                    <p:anim calcmode="lin" valueType="num">
                                      <p:cBhvr additive="base">
                                        <p:cTn id="12" dur="500" fill="hold"/>
                                        <p:tgtEl>
                                          <p:spTgt spid="17422"/>
                                        </p:tgtEl>
                                        <p:attrNameLst>
                                          <p:attrName>ppt_y</p:attrName>
                                        </p:attrNameLst>
                                      </p:cBhvr>
                                      <p:tavLst>
                                        <p:tav tm="0">
                                          <p:val>
                                            <p:strVal val="1+#ppt_h/2"/>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7421"/>
                                        </p:tgtEl>
                                        <p:attrNameLst>
                                          <p:attrName>style.visibility</p:attrName>
                                        </p:attrNameLst>
                                      </p:cBhvr>
                                      <p:to>
                                        <p:strVal val="visible"/>
                                      </p:to>
                                    </p:set>
                                    <p:animEffect transition="in" filter="blinds(horizontal)">
                                      <p:cBhvr>
                                        <p:cTn id="17" dur="500"/>
                                        <p:tgtEl>
                                          <p:spTgt spid="17421"/>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7423"/>
                                        </p:tgtEl>
                                        <p:attrNameLst>
                                          <p:attrName>style.visibility</p:attrName>
                                        </p:attrNameLst>
                                      </p:cBhvr>
                                      <p:to>
                                        <p:strVal val="visible"/>
                                      </p:to>
                                    </p:set>
                                    <p:animEffect transition="in" filter="blinds(horizontal)">
                                      <p:cBhvr>
                                        <p:cTn id="22" dur="500"/>
                                        <p:tgtEl>
                                          <p:spTgt spid="174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20" grpId="0" bldLvl="0" animBg="1" autoUpdateAnimBg="0"/>
      <p:bldP spid="17421" grpId="0" autoUpdateAnimBg="0"/>
      <p:bldP spid="17422" grpId="0" bldLvl="0" autoUpdateAnimBg="0"/>
      <p:bldP spid="17423" grpId="0" bldLvl="0" autoUpdateAnimBg="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图片4"/>
          <p:cNvPicPr>
            <a:picLocks noChangeAspect="1"/>
          </p:cNvPicPr>
          <p:nvPr/>
        </p:nvPicPr>
        <p:blipFill>
          <a:blip r:embed="rId3"/>
          <a:stretch>
            <a:fillRect/>
          </a:stretch>
        </p:blipFill>
        <p:spPr>
          <a:xfrm>
            <a:off x="235585" y="2464840"/>
            <a:ext cx="8703945" cy="4268470"/>
          </a:xfrm>
          <a:prstGeom prst="rect">
            <a:avLst/>
          </a:prstGeom>
          <a:ln>
            <a:solidFill>
              <a:schemeClr val="accent1"/>
            </a:solidFill>
          </a:ln>
        </p:spPr>
      </p:pic>
      <p:sp>
        <p:nvSpPr>
          <p:cNvPr id="2" name="文本框 1"/>
          <p:cNvSpPr txBox="1"/>
          <p:nvPr/>
        </p:nvSpPr>
        <p:spPr>
          <a:xfrm>
            <a:off x="0" y="-5080"/>
            <a:ext cx="9159240" cy="706755"/>
          </a:xfrm>
          <a:prstGeom prst="rect">
            <a:avLst/>
          </a:prstGeom>
          <a:gradFill>
            <a:gsLst>
              <a:gs pos="100000">
                <a:srgbClr val="0D2FFD"/>
              </a:gs>
              <a:gs pos="100000">
                <a:srgbClr val="034373"/>
              </a:gs>
            </a:gsLst>
            <a:lin ang="5400000" scaled="0"/>
          </a:gradFill>
        </p:spPr>
        <p:txBody>
          <a:bodyPr wrap="square" rtlCol="0">
            <a:spAutoFit/>
          </a:bodyPr>
          <a:lstStyle/>
          <a:p>
            <a:pPr algn="l">
              <a:lnSpc>
                <a:spcPct val="100000"/>
              </a:lnSpc>
            </a:pPr>
            <a:r>
              <a:rPr lang="en-US" altLang="zh-CN" sz="4000" b="1">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          </a:t>
            </a:r>
            <a:r>
              <a:rPr lang="zh-CN" altLang="en-US" sz="4000" b="1">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一、南亚概述</a:t>
            </a:r>
            <a:r>
              <a:rPr lang="zh-CN" altLang="en-US" sz="3600">
                <a:solidFill>
                  <a:schemeClr val="bg1"/>
                </a:solidFill>
                <a:latin typeface="微软雅黑" panose="020B0503020204020204" charset="-122"/>
                <a:ea typeface="微软雅黑" panose="020B0503020204020204" charset="-122"/>
              </a:rPr>
              <a:t> </a:t>
            </a:r>
          </a:p>
        </p:txBody>
      </p:sp>
      <p:sp>
        <p:nvSpPr>
          <p:cNvPr id="19" name="圆角矩形 18"/>
          <p:cNvSpPr/>
          <p:nvPr/>
        </p:nvSpPr>
        <p:spPr>
          <a:xfrm>
            <a:off x="6298565" y="146685"/>
            <a:ext cx="2640965" cy="896620"/>
          </a:xfrm>
          <a:prstGeom prst="roundRect">
            <a:avLst/>
          </a:prstGeom>
          <a:gradFill>
            <a:gsLst>
              <a:gs pos="100000">
                <a:srgbClr val="41FB33"/>
              </a:gs>
              <a:gs pos="100000">
                <a:srgbClr val="035C7D"/>
              </a:gs>
            </a:gsLst>
            <a:lin ang="5400000" scaled="0"/>
          </a:gradFill>
          <a:ln>
            <a:solidFill>
              <a:srgbClr val="0D2FFD"/>
            </a:solid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p:cNvSpPr txBox="1"/>
          <p:nvPr/>
        </p:nvSpPr>
        <p:spPr>
          <a:xfrm>
            <a:off x="6410325" y="210820"/>
            <a:ext cx="2418080" cy="768350"/>
          </a:xfrm>
          <a:prstGeom prst="rect">
            <a:avLst/>
          </a:prstGeom>
          <a:noFill/>
        </p:spPr>
        <p:txBody>
          <a:bodyPr wrap="none" rtlCol="0">
            <a:spAutoFit/>
            <a:scene3d>
              <a:camera prst="orthographicFront"/>
              <a:lightRig rig="threePt" dir="t"/>
            </a:scene3d>
          </a:bodyPr>
          <a:lstStyle/>
          <a:p>
            <a:pPr algn="ctr"/>
            <a:r>
              <a:rPr lang="zh-CN" altLang="en-US" sz="4400">
                <a:solidFill>
                  <a:schemeClr val="tx1"/>
                </a:solidFill>
                <a:effectLst>
                  <a:outerShdw blurRad="38100" dist="19050" dir="2700000" algn="tl" rotWithShape="0">
                    <a:schemeClr val="dk1">
                      <a:alpha val="40000"/>
                    </a:schemeClr>
                  </a:outerShdw>
                </a:effectLst>
              </a:rPr>
              <a:t>自然特征</a:t>
            </a:r>
          </a:p>
        </p:txBody>
      </p:sp>
      <p:sp>
        <p:nvSpPr>
          <p:cNvPr id="5" name="文本框 4"/>
          <p:cNvSpPr txBox="1"/>
          <p:nvPr/>
        </p:nvSpPr>
        <p:spPr>
          <a:xfrm>
            <a:off x="207645" y="865505"/>
            <a:ext cx="5602605" cy="632460"/>
          </a:xfrm>
          <a:prstGeom prst="rect">
            <a:avLst/>
          </a:prstGeom>
          <a:gradFill>
            <a:gsLst>
              <a:gs pos="100000">
                <a:srgbClr val="FBFB11"/>
              </a:gs>
              <a:gs pos="100000">
                <a:srgbClr val="838309"/>
              </a:gs>
            </a:gsLst>
            <a:lin ang="5400000" scaled="0"/>
          </a:gradFill>
          <a:ln>
            <a:solidFill>
              <a:schemeClr val="tx1">
                <a:lumMod val="95000"/>
                <a:lumOff val="5000"/>
              </a:schemeClr>
            </a:solidFill>
          </a:ln>
          <a:effectLst>
            <a:outerShdw blurRad="63500" algn="ctr" rotWithShape="0">
              <a:prstClr val="black">
                <a:alpha val="40000"/>
              </a:prstClr>
            </a:outerShdw>
          </a:effectLst>
        </p:spPr>
        <p:txBody>
          <a:bodyPr wrap="square" rtlCol="0">
            <a:spAutoFit/>
            <a:scene3d>
              <a:camera prst="orthographicFront"/>
              <a:lightRig rig="threePt" dir="t"/>
            </a:scene3d>
          </a:bodyPr>
          <a:lstStyle/>
          <a:p>
            <a:pPr algn="l">
              <a:lnSpc>
                <a:spcPct val="110000"/>
              </a:lnSpc>
            </a:pPr>
            <a:r>
              <a:rPr lang="en-US" altLang="zh-CN" sz="3200" b="1">
                <a:solidFill>
                  <a:schemeClr val="tx1"/>
                </a:solidFill>
                <a:effectLst/>
                <a:latin typeface="+mn-ea"/>
                <a:cs typeface="+mn-ea"/>
              </a:rPr>
              <a:t> </a:t>
            </a:r>
            <a:r>
              <a:rPr lang="en-US" altLang="zh-CN" sz="3200">
                <a:solidFill>
                  <a:schemeClr val="tx1"/>
                </a:solidFill>
                <a:effectLst/>
                <a:latin typeface="+mn-ea"/>
                <a:cs typeface="+mn-ea"/>
              </a:rPr>
              <a:t>3</a:t>
            </a:r>
            <a:r>
              <a:rPr lang="zh-CN" altLang="en-US" sz="3200">
                <a:solidFill>
                  <a:schemeClr val="tx1"/>
                </a:solidFill>
                <a:effectLst/>
                <a:latin typeface="+mn-ea"/>
                <a:cs typeface="+mn-ea"/>
              </a:rPr>
              <a:t>、热带气候为主</a:t>
            </a:r>
            <a:r>
              <a:rPr lang="zh-CN" altLang="en-US" sz="2800" b="1">
                <a:solidFill>
                  <a:srgbClr val="FF0000"/>
                </a:solidFill>
                <a:effectLst/>
                <a:latin typeface="+mn-ea"/>
                <a:cs typeface="+mn-ea"/>
              </a:rPr>
              <a:t>（热带季风）</a:t>
            </a:r>
            <a:endParaRPr lang="zh-CN" altLang="en-US" sz="2800" b="1">
              <a:solidFill>
                <a:srgbClr val="FF0000"/>
              </a:solidFill>
              <a:effectLst/>
              <a:latin typeface="+mn-ea"/>
              <a:ea typeface="楷体" panose="02010609060101010101" charset="-122"/>
              <a:cs typeface="+mn-ea"/>
            </a:endParaRPr>
          </a:p>
        </p:txBody>
      </p:sp>
      <p:sp>
        <p:nvSpPr>
          <p:cNvPr id="10" name="文本框 46085"/>
          <p:cNvSpPr txBox="1"/>
          <p:nvPr/>
        </p:nvSpPr>
        <p:spPr>
          <a:xfrm>
            <a:off x="323850" y="1650365"/>
            <a:ext cx="2742565" cy="565150"/>
          </a:xfrm>
          <a:prstGeom prst="rect">
            <a:avLst/>
          </a:prstGeom>
          <a:pattFill prst="openDmnd">
            <a:fgClr>
              <a:schemeClr val="accent2">
                <a:lumMod val="20000"/>
                <a:lumOff val="80000"/>
              </a:schemeClr>
            </a:fgClr>
            <a:bgClr>
              <a:schemeClr val="bg1"/>
            </a:bgClr>
          </a:pattFill>
          <a:ln w="9525">
            <a:solidFill>
              <a:schemeClr val="accent1"/>
            </a:solidFill>
          </a:ln>
          <a:effectLst>
            <a:outerShdw blurRad="38100" algn="ctr" rotWithShape="0">
              <a:prstClr val="black">
                <a:alpha val="40000"/>
              </a:prstClr>
            </a:outerShdw>
          </a:effectLst>
        </p:spPr>
        <p:txBody>
          <a:bodyPr wrap="square" anchor="t">
            <a:spAutoFit/>
          </a:bodyPr>
          <a:lstStyle/>
          <a:p>
            <a:pPr>
              <a:lnSpc>
                <a:spcPct val="110000"/>
              </a:lnSpc>
              <a:buFont typeface="Arial" panose="020B0604020202020204" pitchFamily="34" charset="0"/>
              <a:buNone/>
            </a:pPr>
            <a:r>
              <a:rPr lang="en-US" altLang="zh-CN" sz="2800" b="1" dirty="0">
                <a:solidFill>
                  <a:schemeClr val="tx1">
                    <a:lumMod val="95000"/>
                    <a:lumOff val="5000"/>
                  </a:schemeClr>
                </a:solidFill>
                <a:latin typeface="Calibri" panose="020F0502020204030204" charset="0"/>
                <a:ea typeface="楷体" panose="02010609060101010101" charset="-122"/>
              </a:rPr>
              <a:t> </a:t>
            </a:r>
            <a:r>
              <a:rPr lang="zh-CN" altLang="en-US" sz="2800" b="1" dirty="0">
                <a:solidFill>
                  <a:srgbClr val="0221DE"/>
                </a:solidFill>
                <a:effectLst/>
                <a:latin typeface="Calibri" panose="020F0502020204030204" charset="0"/>
                <a:ea typeface="楷体" panose="02010609060101010101" charset="-122"/>
              </a:rPr>
              <a:t>③风向与</a:t>
            </a:r>
            <a:r>
              <a:rPr lang="zh-CN" altLang="en-US" sz="2800" b="1" dirty="0">
                <a:solidFill>
                  <a:srgbClr val="0221DE"/>
                </a:solidFill>
                <a:effectLst/>
                <a:latin typeface="楷体" panose="02010609060101010101" charset="-122"/>
                <a:ea typeface="楷体" panose="02010609060101010101" charset="-122"/>
              </a:rPr>
              <a:t>降水：</a:t>
            </a:r>
            <a:r>
              <a:rPr lang="zh-CN" altLang="en-US" sz="2800" dirty="0">
                <a:solidFill>
                  <a:schemeClr val="tx1"/>
                </a:solidFill>
                <a:effectLst>
                  <a:outerShdw blurRad="38100" dist="38100" dir="2700000" algn="tl">
                    <a:srgbClr val="000000">
                      <a:alpha val="43137"/>
                    </a:srgbClr>
                  </a:outerShdw>
                </a:effectLst>
                <a:latin typeface="楷体" panose="02010609060101010101" charset="-122"/>
                <a:ea typeface="楷体" panose="02010609060101010101" charset="-122"/>
              </a:rPr>
              <a:t> </a:t>
            </a:r>
            <a:r>
              <a:rPr lang="zh-CN" altLang="en-US" sz="2800" dirty="0">
                <a:solidFill>
                  <a:schemeClr val="tx1"/>
                </a:solidFill>
                <a:latin typeface="楷体" panose="02010609060101010101" charset="-122"/>
                <a:ea typeface="楷体" panose="02010609060101010101" charset="-122"/>
              </a:rPr>
              <a:t>  </a:t>
            </a: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ext Box 41"/>
          <p:cNvSpPr txBox="1">
            <a:spLocks noChangeArrowheads="1"/>
          </p:cNvSpPr>
          <p:nvPr/>
        </p:nvSpPr>
        <p:spPr bwMode="auto">
          <a:xfrm>
            <a:off x="101600" y="50800"/>
            <a:ext cx="8991600" cy="860425"/>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400" b="1">
                <a:latin typeface="黑体" panose="02010609060101010101" pitchFamily="49" charset="-122"/>
                <a:ea typeface="黑体" panose="02010609060101010101" pitchFamily="49" charset="-122"/>
              </a:rPr>
              <a:t>印度北部的乞拉朋齐年平均降水有</a:t>
            </a:r>
            <a:r>
              <a:rPr lang="en-US" altLang="zh-CN" sz="2400" b="1">
                <a:latin typeface="黑体" panose="02010609060101010101" pitchFamily="49" charset="-122"/>
                <a:ea typeface="黑体" panose="02010609060101010101" pitchFamily="49" charset="-122"/>
              </a:rPr>
              <a:t>11500</a:t>
            </a:r>
            <a:r>
              <a:rPr lang="zh-CN" altLang="en-US" sz="2400" b="1">
                <a:latin typeface="黑体" panose="02010609060101010101" pitchFamily="49" charset="-122"/>
                <a:ea typeface="黑体" panose="02010609060101010101" pitchFamily="49" charset="-122"/>
              </a:rPr>
              <a:t>多毫米，被称为</a:t>
            </a:r>
            <a:r>
              <a:rPr lang="zh-CN" altLang="en-US" sz="2400" b="1">
                <a:ea typeface="黑体" panose="02010609060101010101" pitchFamily="49" charset="-122"/>
              </a:rPr>
              <a:t>“</a:t>
            </a:r>
            <a:r>
              <a:rPr lang="zh-CN" altLang="en-US" sz="2400" b="1">
                <a:latin typeface="黑体" panose="02010609060101010101" pitchFamily="49" charset="-122"/>
                <a:ea typeface="黑体" panose="02010609060101010101" pitchFamily="49" charset="-122"/>
              </a:rPr>
              <a:t>雨极</a:t>
            </a:r>
            <a:r>
              <a:rPr lang="zh-CN" altLang="en-US" sz="2400" b="1">
                <a:ea typeface="黑体" panose="02010609060101010101" pitchFamily="49" charset="-122"/>
              </a:rPr>
              <a:t>”</a:t>
            </a:r>
            <a:r>
              <a:rPr lang="zh-CN" altLang="en-US" sz="2400" b="1">
                <a:latin typeface="黑体" panose="02010609060101010101" pitchFamily="49" charset="-122"/>
                <a:ea typeface="黑体" panose="02010609060101010101" pitchFamily="49" charset="-122"/>
              </a:rPr>
              <a:t>，为什么乞拉朋齐降水特别丰富？</a:t>
            </a:r>
          </a:p>
        </p:txBody>
      </p:sp>
      <p:sp>
        <p:nvSpPr>
          <p:cNvPr id="23561" name="TextBox 3"/>
          <p:cNvSpPr txBox="1">
            <a:spLocks noChangeArrowheads="1"/>
          </p:cNvSpPr>
          <p:nvPr/>
        </p:nvSpPr>
        <p:spPr bwMode="auto">
          <a:xfrm>
            <a:off x="304800" y="990600"/>
            <a:ext cx="88392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b="1">
                <a:solidFill>
                  <a:srgbClr val="FF0000"/>
                </a:solidFill>
                <a:ea typeface="楷体_GB2312" pitchFamily="49" charset="-122"/>
              </a:rPr>
              <a:t>乞拉朋齐位于迎风破，来自于印度洋的暖湿气流，遇到地形阻挡抬升，形成丰富的地形雨。</a:t>
            </a:r>
          </a:p>
        </p:txBody>
      </p:sp>
      <p:pic>
        <p:nvPicPr>
          <p:cNvPr id="9" name="图片 8" descr="timg"/>
          <p:cNvPicPr>
            <a:picLocks noChangeAspect="1"/>
          </p:cNvPicPr>
          <p:nvPr/>
        </p:nvPicPr>
        <p:blipFill>
          <a:blip r:embed="rId3"/>
          <a:stretch>
            <a:fillRect/>
          </a:stretch>
        </p:blipFill>
        <p:spPr>
          <a:xfrm>
            <a:off x="304800" y="2132330"/>
            <a:ext cx="2758901" cy="4024312"/>
          </a:xfrm>
          <a:prstGeom prst="rect">
            <a:avLst/>
          </a:prstGeom>
          <a:ln>
            <a:solidFill>
              <a:schemeClr val="accent1"/>
            </a:solidFill>
          </a:ln>
          <a:effectLst/>
        </p:spPr>
      </p:pic>
      <p:pic>
        <p:nvPicPr>
          <p:cNvPr id="11" name="图片 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408218" y="2049203"/>
            <a:ext cx="5148263" cy="402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6406646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3561"/>
                                        </p:tgtEl>
                                        <p:attrNameLst>
                                          <p:attrName>style.visibility</p:attrName>
                                        </p:attrNameLst>
                                      </p:cBhvr>
                                      <p:to>
                                        <p:strVal val="visible"/>
                                      </p:to>
                                    </p:set>
                                    <p:anim calcmode="lin" valueType="num">
                                      <p:cBhvr additive="base">
                                        <p:cTn id="7" dur="500" fill="hold"/>
                                        <p:tgtEl>
                                          <p:spTgt spid="23561"/>
                                        </p:tgtEl>
                                        <p:attrNameLst>
                                          <p:attrName>ppt_x</p:attrName>
                                        </p:attrNameLst>
                                      </p:cBhvr>
                                      <p:tavLst>
                                        <p:tav tm="0">
                                          <p:val>
                                            <p:strVal val="#ppt_x"/>
                                          </p:val>
                                        </p:tav>
                                        <p:tav tm="100000">
                                          <p:val>
                                            <p:strVal val="#ppt_x"/>
                                          </p:val>
                                        </p:tav>
                                      </p:tavLst>
                                    </p:anim>
                                    <p:anim calcmode="lin" valueType="num">
                                      <p:cBhvr additive="base">
                                        <p:cTn id="8" dur="500" fill="hold"/>
                                        <p:tgtEl>
                                          <p:spTgt spid="2356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61" grpId="0" bldLvl="0" autoUpdateAnimBg="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Picture 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97375" y="368300"/>
            <a:ext cx="4670425" cy="6213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66" name="Line 6"/>
          <p:cNvSpPr>
            <a:spLocks noChangeShapeType="1"/>
          </p:cNvSpPr>
          <p:nvPr/>
        </p:nvSpPr>
        <p:spPr bwMode="auto">
          <a:xfrm flipV="1">
            <a:off x="5289550" y="2382838"/>
            <a:ext cx="2933700" cy="71437"/>
          </a:xfrm>
          <a:prstGeom prst="line">
            <a:avLst/>
          </a:prstGeom>
          <a:noFill/>
          <a:ln w="762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9467" name="TextBox 2"/>
          <p:cNvSpPr txBox="1">
            <a:spLocks noChangeArrowheads="1"/>
          </p:cNvSpPr>
          <p:nvPr/>
        </p:nvSpPr>
        <p:spPr bwMode="auto">
          <a:xfrm>
            <a:off x="15875" y="1700213"/>
            <a:ext cx="4608513"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400" b="1">
                <a:solidFill>
                  <a:srgbClr val="FF0000"/>
                </a:solidFill>
                <a:latin typeface="黑体" panose="02010609060101010101" pitchFamily="49" charset="-122"/>
                <a:ea typeface="黑体" panose="02010609060101010101" pitchFamily="49" charset="-122"/>
                <a:sym typeface="Arial" panose="020B0604020202020204" pitchFamily="34" charset="0"/>
              </a:rPr>
              <a:t>印度半岛属于热带季风气候，夏季的西南季风来自海洋，水汽充足，降水多；冬季的东北季风来自陆地，降水少。而德干高原西侧位于西南季风的迎风坡上，所以降水多于东侧。</a:t>
            </a:r>
          </a:p>
        </p:txBody>
      </p:sp>
      <p:sp>
        <p:nvSpPr>
          <p:cNvPr id="19468" name="Text Box 12"/>
          <p:cNvSpPr txBox="1">
            <a:spLocks noChangeArrowheads="1"/>
          </p:cNvSpPr>
          <p:nvPr/>
        </p:nvSpPr>
        <p:spPr bwMode="auto">
          <a:xfrm>
            <a:off x="33338" y="692150"/>
            <a:ext cx="4316412"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400" b="1">
                <a:solidFill>
                  <a:srgbClr val="0000FF"/>
                </a:solidFill>
                <a:latin typeface="黑体" panose="02010609060101010101" pitchFamily="49" charset="-122"/>
                <a:ea typeface="黑体" panose="02010609060101010101" pitchFamily="49" charset="-122"/>
                <a:sym typeface="Arial" panose="020B0604020202020204" pitchFamily="34" charset="0"/>
              </a:rPr>
              <a:t>思考：</a:t>
            </a:r>
            <a:r>
              <a:rPr lang="zh-CN" altLang="en-US" sz="2400" b="1">
                <a:solidFill>
                  <a:srgbClr val="000000"/>
                </a:solidFill>
                <a:latin typeface="黑体" panose="02010609060101010101" pitchFamily="49" charset="-122"/>
                <a:ea typeface="黑体" panose="02010609060101010101" pitchFamily="49" charset="-122"/>
                <a:sym typeface="Arial" panose="020B0604020202020204" pitchFamily="34" charset="0"/>
              </a:rPr>
              <a:t>德干高原西侧降水为什么多于东侧？</a:t>
            </a:r>
            <a:endParaRPr lang="zh-CN" altLang="en-US">
              <a:solidFill>
                <a:srgbClr val="000000"/>
              </a:solidFill>
              <a:latin typeface="黑体" panose="02010609060101010101" pitchFamily="49" charset="-122"/>
              <a:ea typeface="黑体" panose="02010609060101010101" pitchFamily="49" charset="-122"/>
            </a:endParaRPr>
          </a:p>
        </p:txBody>
      </p:sp>
      <p:sp>
        <p:nvSpPr>
          <p:cNvPr id="19469" name="Text Box 13"/>
          <p:cNvSpPr txBox="1">
            <a:spLocks noChangeArrowheads="1"/>
          </p:cNvSpPr>
          <p:nvPr/>
        </p:nvSpPr>
        <p:spPr bwMode="auto">
          <a:xfrm>
            <a:off x="15875" y="4397375"/>
            <a:ext cx="45624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400" b="1">
                <a:solidFill>
                  <a:srgbClr val="0000FF"/>
                </a:solidFill>
                <a:latin typeface="黑体" panose="02010609060101010101" pitchFamily="49" charset="-122"/>
                <a:ea typeface="黑体" panose="02010609060101010101" pitchFamily="49" charset="-122"/>
                <a:sym typeface="Arial" panose="020B0604020202020204" pitchFamily="34" charset="0"/>
              </a:rPr>
              <a:t>思考：</a:t>
            </a:r>
            <a:r>
              <a:rPr lang="zh-CN" altLang="en-US" sz="2400" b="1">
                <a:solidFill>
                  <a:srgbClr val="000000"/>
                </a:solidFill>
                <a:latin typeface="黑体" panose="02010609060101010101" pitchFamily="49" charset="-122"/>
                <a:ea typeface="黑体" panose="02010609060101010101" pitchFamily="49" charset="-122"/>
                <a:sym typeface="Arial" panose="020B0604020202020204" pitchFamily="34" charset="0"/>
              </a:rPr>
              <a:t>德干高原降水少的原因？</a:t>
            </a:r>
            <a:endParaRPr lang="zh-CN" altLang="en-US">
              <a:solidFill>
                <a:srgbClr val="000000"/>
              </a:solidFill>
              <a:latin typeface="黑体" panose="02010609060101010101" pitchFamily="49" charset="-122"/>
              <a:ea typeface="黑体" panose="02010609060101010101" pitchFamily="49" charset="-122"/>
            </a:endParaRPr>
          </a:p>
        </p:txBody>
      </p:sp>
      <p:sp>
        <p:nvSpPr>
          <p:cNvPr id="19470" name="TextBox 2"/>
          <p:cNvSpPr txBox="1">
            <a:spLocks noChangeArrowheads="1"/>
          </p:cNvSpPr>
          <p:nvPr/>
        </p:nvSpPr>
        <p:spPr bwMode="auto">
          <a:xfrm>
            <a:off x="106363" y="5013325"/>
            <a:ext cx="4217987" cy="1189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400" b="1">
                <a:solidFill>
                  <a:srgbClr val="FF0000"/>
                </a:solidFill>
                <a:latin typeface="黑体" panose="02010609060101010101" pitchFamily="49" charset="-122"/>
                <a:ea typeface="黑体" panose="02010609060101010101" pitchFamily="49" charset="-122"/>
                <a:sym typeface="Arial" panose="020B0604020202020204" pitchFamily="34" charset="0"/>
              </a:rPr>
              <a:t>德干高原东西两侧有比较高大的东、西高止山脉，阻挡了来自印度洋水汽的进入。</a:t>
            </a:r>
          </a:p>
        </p:txBody>
      </p:sp>
    </p:spTree>
    <p:extLst>
      <p:ext uri="{BB962C8B-B14F-4D97-AF65-F5344CB8AC3E}">
        <p14:creationId xmlns:p14="http://schemas.microsoft.com/office/powerpoint/2010/main" val="263224944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466"/>
                                        </p:tgtEl>
                                        <p:attrNameLst>
                                          <p:attrName>style.visibility</p:attrName>
                                        </p:attrNameLst>
                                      </p:cBhvr>
                                      <p:to>
                                        <p:strVal val="visible"/>
                                      </p:to>
                                    </p:set>
                                  </p:childTnLst>
                                </p:cTn>
                              </p:par>
                              <p:par>
                                <p:cTn id="7" presetID="3" presetClass="entr" presetSubtype="10" fill="hold" grpId="0" nodeType="withEffect">
                                  <p:stCondLst>
                                    <p:cond delay="0"/>
                                  </p:stCondLst>
                                  <p:childTnLst>
                                    <p:set>
                                      <p:cBhvr>
                                        <p:cTn id="8" dur="1" fill="hold">
                                          <p:stCondLst>
                                            <p:cond delay="0"/>
                                          </p:stCondLst>
                                        </p:cTn>
                                        <p:tgtEl>
                                          <p:spTgt spid="19469"/>
                                        </p:tgtEl>
                                        <p:attrNameLst>
                                          <p:attrName>style.visibility</p:attrName>
                                        </p:attrNameLst>
                                      </p:cBhvr>
                                      <p:to>
                                        <p:strVal val="visible"/>
                                      </p:to>
                                    </p:set>
                                    <p:animEffect transition="in" filter="blinds(horizontal)">
                                      <p:cBhvr>
                                        <p:cTn id="9" dur="500"/>
                                        <p:tgtEl>
                                          <p:spTgt spid="19469"/>
                                        </p:tgtEl>
                                      </p:cBhvr>
                                    </p:animEffect>
                                  </p:childTnLst>
                                </p:cTn>
                              </p:par>
                              <p:par>
                                <p:cTn id="10" presetID="2" presetClass="entr" presetSubtype="4" fill="hold" grpId="0" nodeType="withEffect">
                                  <p:stCondLst>
                                    <p:cond delay="0"/>
                                  </p:stCondLst>
                                  <p:childTnLst>
                                    <p:set>
                                      <p:cBhvr>
                                        <p:cTn id="11" dur="1" fill="hold">
                                          <p:stCondLst>
                                            <p:cond delay="0"/>
                                          </p:stCondLst>
                                        </p:cTn>
                                        <p:tgtEl>
                                          <p:spTgt spid="19468"/>
                                        </p:tgtEl>
                                        <p:attrNameLst>
                                          <p:attrName>style.visibility</p:attrName>
                                        </p:attrNameLst>
                                      </p:cBhvr>
                                      <p:to>
                                        <p:strVal val="visible"/>
                                      </p:to>
                                    </p:set>
                                    <p:anim calcmode="lin" valueType="num">
                                      <p:cBhvr additive="base">
                                        <p:cTn id="12" dur="500" fill="hold"/>
                                        <p:tgtEl>
                                          <p:spTgt spid="19468"/>
                                        </p:tgtEl>
                                        <p:attrNameLst>
                                          <p:attrName>ppt_x</p:attrName>
                                        </p:attrNameLst>
                                      </p:cBhvr>
                                      <p:tavLst>
                                        <p:tav tm="0">
                                          <p:val>
                                            <p:strVal val="#ppt_x"/>
                                          </p:val>
                                        </p:tav>
                                        <p:tav tm="100000">
                                          <p:val>
                                            <p:strVal val="#ppt_x"/>
                                          </p:val>
                                        </p:tav>
                                      </p:tavLst>
                                    </p:anim>
                                    <p:anim calcmode="lin" valueType="num">
                                      <p:cBhvr additive="base">
                                        <p:cTn id="13" dur="500" fill="hold"/>
                                        <p:tgtEl>
                                          <p:spTgt spid="19468"/>
                                        </p:tgtEl>
                                        <p:attrNameLst>
                                          <p:attrName>ppt_y</p:attrName>
                                        </p:attrNameLst>
                                      </p:cBhvr>
                                      <p:tavLst>
                                        <p:tav tm="0">
                                          <p:val>
                                            <p:strVal val="1+#ppt_h/2"/>
                                          </p:val>
                                        </p:tav>
                                        <p:tav tm="100000">
                                          <p:val>
                                            <p:strVal val="#ppt_y"/>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19467"/>
                                        </p:tgtEl>
                                        <p:attrNameLst>
                                          <p:attrName>style.visibility</p:attrName>
                                        </p:attrNameLst>
                                      </p:cBhvr>
                                      <p:to>
                                        <p:strVal val="visible"/>
                                      </p:to>
                                    </p:set>
                                    <p:animEffect transition="in" filter="blinds(horizontal)">
                                      <p:cBhvr>
                                        <p:cTn id="18" dur="500"/>
                                        <p:tgtEl>
                                          <p:spTgt spid="19467"/>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19470"/>
                                        </p:tgtEl>
                                        <p:attrNameLst>
                                          <p:attrName>style.visibility</p:attrName>
                                        </p:attrNameLst>
                                      </p:cBhvr>
                                      <p:to>
                                        <p:strVal val="visible"/>
                                      </p:to>
                                    </p:set>
                                    <p:animEffect transition="in" filter="blinds(horizontal)">
                                      <p:cBhvr>
                                        <p:cTn id="23" dur="500"/>
                                        <p:tgtEl>
                                          <p:spTgt spid="194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66" grpId="0" animBg="1"/>
      <p:bldP spid="19467" grpId="0" bldLvl="0" autoUpdateAnimBg="0"/>
      <p:bldP spid="19468" grpId="0" bldLvl="0" animBg="1" autoUpdateAnimBg="0"/>
      <p:bldP spid="19469" grpId="0" bldLvl="0" autoUpdateAnimBg="0"/>
      <p:bldP spid="19470" grpId="0" bldLvl="0" autoUpdateAnimBg="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图片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3518" y="2686195"/>
            <a:ext cx="5148263" cy="402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23" name="Rectangle 2"/>
          <p:cNvSpPr>
            <a:spLocks noGrp="1" noChangeArrowheads="1"/>
          </p:cNvSpPr>
          <p:nvPr>
            <p:ph type="body" idx="4294967295"/>
          </p:nvPr>
        </p:nvSpPr>
        <p:spPr>
          <a:xfrm>
            <a:off x="0" y="54769"/>
            <a:ext cx="9144000" cy="5111750"/>
          </a:xfrm>
        </p:spPr>
        <p:txBody>
          <a:bodyPr/>
          <a:lstStyle/>
          <a:p>
            <a:pPr eaLnBrk="1" hangingPunct="1">
              <a:lnSpc>
                <a:spcPct val="100000"/>
              </a:lnSpc>
              <a:buFont typeface="Wingdings" panose="05000000000000000000" pitchFamily="2" charset="2"/>
              <a:buChar char="Ø"/>
            </a:pPr>
            <a:r>
              <a:rPr lang="zh-CN" altLang="en-US" b="1" dirty="0" smtClean="0">
                <a:latin typeface="华文行楷" panose="02010800040101010101" pitchFamily="2" charset="-122"/>
                <a:ea typeface="华文行楷" panose="02010800040101010101" pitchFamily="2" charset="-122"/>
                <a:cs typeface="Times New Roman" panose="02020603050405020304" pitchFamily="18" charset="0"/>
              </a:rPr>
              <a:t>地形对气候的影响</a:t>
            </a:r>
          </a:p>
          <a:p>
            <a:pPr marL="400050" lvl="1" indent="0" eaLnBrk="1" hangingPunct="1">
              <a:lnSpc>
                <a:spcPct val="100000"/>
              </a:lnSpc>
              <a:buFontTx/>
              <a:buNone/>
            </a:pPr>
            <a:r>
              <a:rPr lang="zh-CN" altLang="en-US" sz="2000" b="1" dirty="0" smtClean="0">
                <a:latin typeface="方正大标宋_GBK"/>
                <a:ea typeface="方正大标宋_GBK"/>
                <a:cs typeface="Times New Roman" panose="02020603050405020304" pitchFamily="18" charset="0"/>
              </a:rPr>
              <a:t>①南亚北部有高大山脉阻挡冷空气侵入。南部有印度洋暖湿气流的影响，因而成为冬季同纬度温度最高的地区。</a:t>
            </a:r>
            <a:r>
              <a:rPr lang="zh-CN" altLang="en-US" sz="2000" b="1" dirty="0" smtClean="0">
                <a:solidFill>
                  <a:srgbClr val="FF0000"/>
                </a:solidFill>
                <a:latin typeface="方正大标宋_GBK"/>
                <a:ea typeface="方正大标宋_GBK"/>
                <a:cs typeface="Times New Roman" panose="02020603050405020304" pitchFamily="18" charset="0"/>
              </a:rPr>
              <a:t>也是世界上热带气候分布纬度最高的地区。</a:t>
            </a:r>
          </a:p>
          <a:p>
            <a:pPr marL="400050" lvl="1" indent="0" eaLnBrk="1" hangingPunct="1">
              <a:lnSpc>
                <a:spcPct val="100000"/>
              </a:lnSpc>
              <a:buFontTx/>
              <a:buNone/>
            </a:pPr>
            <a:r>
              <a:rPr lang="zh-CN" altLang="en-US" sz="2000" b="1" dirty="0" smtClean="0">
                <a:latin typeface="方正大标宋_GBK"/>
                <a:ea typeface="方正大标宋_GBK"/>
                <a:cs typeface="Times New Roman" panose="02020603050405020304" pitchFamily="18" charset="0"/>
              </a:rPr>
              <a:t>②东高止山、西高止山的濒海一侧和北部山地多地形雨，</a:t>
            </a:r>
            <a:r>
              <a:rPr lang="zh-CN" altLang="en-US" sz="2000" b="1" dirty="0" smtClean="0">
                <a:solidFill>
                  <a:srgbClr val="FF0000"/>
                </a:solidFill>
                <a:latin typeface="方正大标宋_GBK"/>
                <a:ea typeface="方正大标宋_GBK"/>
                <a:cs typeface="Times New Roman" panose="02020603050405020304" pitchFamily="18" charset="0"/>
              </a:rPr>
              <a:t>乞拉朋齐成为世界上降水最丰富的地区。</a:t>
            </a:r>
          </a:p>
        </p:txBody>
      </p:sp>
      <p:pic>
        <p:nvPicPr>
          <p:cNvPr id="30724" name="图片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148263" y="3475038"/>
            <a:ext cx="3995737" cy="3382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31206254"/>
      </p:ext>
    </p:extLst>
  </p:cSld>
  <p:clrMapOvr>
    <a:masterClrMapping/>
  </p:clrMapOvr>
  <p:transition spd="slow"/>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290" name="组合 3"/>
          <p:cNvGrpSpPr>
            <a:grpSpLocks/>
          </p:cNvGrpSpPr>
          <p:nvPr/>
        </p:nvGrpSpPr>
        <p:grpSpPr bwMode="auto">
          <a:xfrm>
            <a:off x="3671888" y="2212975"/>
            <a:ext cx="2089150" cy="4335463"/>
            <a:chOff x="12694645" y="350044"/>
            <a:chExt cx="2089150" cy="5832475"/>
          </a:xfrm>
        </p:grpSpPr>
        <p:sp>
          <p:nvSpPr>
            <p:cNvPr id="20496" name="Line 30"/>
            <p:cNvSpPr>
              <a:spLocks noChangeShapeType="1"/>
            </p:cNvSpPr>
            <p:nvPr/>
          </p:nvSpPr>
          <p:spPr bwMode="auto">
            <a:xfrm>
              <a:off x="12694645" y="6037294"/>
              <a:ext cx="1512887" cy="0"/>
            </a:xfrm>
            <a:prstGeom prst="line">
              <a:avLst/>
            </a:prstGeom>
            <a:noFill/>
            <a:ln w="28575">
              <a:solidFill>
                <a:srgbClr val="FF0000"/>
              </a:solidFill>
              <a:round/>
              <a:headEnd/>
              <a:tailEnd/>
            </a:ln>
            <a:extLst/>
          </p:spPr>
          <p:txBody>
            <a:bodyPr/>
            <a:lstStyle/>
            <a:p>
              <a:pPr eaLnBrk="1" hangingPunct="1">
                <a:defRPr/>
              </a:pPr>
              <a:endParaRPr lang="zh-CN" altLang="en-US" b="1">
                <a:effectLst>
                  <a:outerShdw blurRad="38100" dist="38100" dir="2700000" algn="tl">
                    <a:srgbClr val="000000">
                      <a:alpha val="43137"/>
                    </a:srgbClr>
                  </a:outerShdw>
                </a:effectLst>
                <a:latin typeface="华文中宋" pitchFamily="2" charset="-122"/>
                <a:ea typeface="华文中宋" pitchFamily="2" charset="-122"/>
              </a:endParaRPr>
            </a:p>
          </p:txBody>
        </p:sp>
        <p:sp>
          <p:nvSpPr>
            <p:cNvPr id="20497" name="Line 31"/>
            <p:cNvSpPr>
              <a:spLocks noChangeShapeType="1"/>
            </p:cNvSpPr>
            <p:nvPr/>
          </p:nvSpPr>
          <p:spPr bwMode="auto">
            <a:xfrm>
              <a:off x="12694645" y="4670475"/>
              <a:ext cx="1068387" cy="0"/>
            </a:xfrm>
            <a:prstGeom prst="line">
              <a:avLst/>
            </a:prstGeom>
            <a:noFill/>
            <a:ln w="28575">
              <a:solidFill>
                <a:srgbClr val="FF0000"/>
              </a:solidFill>
              <a:prstDash val="dash"/>
              <a:round/>
              <a:headEnd/>
              <a:tailEnd/>
            </a:ln>
            <a:extLst/>
          </p:spPr>
          <p:txBody>
            <a:bodyPr/>
            <a:lstStyle/>
            <a:p>
              <a:pPr eaLnBrk="1" hangingPunct="1">
                <a:defRPr/>
              </a:pPr>
              <a:endParaRPr lang="zh-CN" altLang="en-US" b="1">
                <a:effectLst>
                  <a:outerShdw blurRad="38100" dist="38100" dir="2700000" algn="tl">
                    <a:srgbClr val="000000">
                      <a:alpha val="43137"/>
                    </a:srgbClr>
                  </a:outerShdw>
                </a:effectLst>
                <a:latin typeface="华文中宋" pitchFamily="2" charset="-122"/>
                <a:ea typeface="华文中宋" pitchFamily="2" charset="-122"/>
              </a:endParaRPr>
            </a:p>
          </p:txBody>
        </p:sp>
        <p:sp>
          <p:nvSpPr>
            <p:cNvPr id="20498" name="Line 32"/>
            <p:cNvSpPr>
              <a:spLocks noChangeShapeType="1"/>
            </p:cNvSpPr>
            <p:nvPr/>
          </p:nvSpPr>
          <p:spPr bwMode="auto">
            <a:xfrm>
              <a:off x="12694645" y="1719000"/>
              <a:ext cx="1068387" cy="0"/>
            </a:xfrm>
            <a:prstGeom prst="line">
              <a:avLst/>
            </a:prstGeom>
            <a:noFill/>
            <a:ln w="28575">
              <a:solidFill>
                <a:srgbClr val="FF0000"/>
              </a:solidFill>
              <a:prstDash val="dash"/>
              <a:round/>
              <a:headEnd/>
              <a:tailEnd/>
            </a:ln>
            <a:extLst/>
          </p:spPr>
          <p:txBody>
            <a:bodyPr/>
            <a:lstStyle/>
            <a:p>
              <a:pPr eaLnBrk="1" hangingPunct="1">
                <a:defRPr/>
              </a:pPr>
              <a:endParaRPr lang="zh-CN" altLang="en-US" b="1">
                <a:effectLst>
                  <a:outerShdw blurRad="38100" dist="38100" dir="2700000" algn="tl">
                    <a:srgbClr val="000000">
                      <a:alpha val="43137"/>
                    </a:srgbClr>
                  </a:outerShdw>
                </a:effectLst>
                <a:latin typeface="华文中宋" pitchFamily="2" charset="-122"/>
                <a:ea typeface="华文中宋" pitchFamily="2" charset="-122"/>
              </a:endParaRPr>
            </a:p>
          </p:txBody>
        </p:sp>
        <p:sp>
          <p:nvSpPr>
            <p:cNvPr id="20499" name="Text Box 33"/>
            <p:cNvSpPr txBox="1">
              <a:spLocks noChangeArrowheads="1"/>
            </p:cNvSpPr>
            <p:nvPr/>
          </p:nvSpPr>
          <p:spPr bwMode="auto">
            <a:xfrm>
              <a:off x="13775732" y="1573775"/>
              <a:ext cx="863600" cy="275499"/>
            </a:xfrm>
            <a:prstGeom prst="rect">
              <a:avLst/>
            </a:prstGeom>
            <a:noFill/>
            <a:ln>
              <a:noFill/>
            </a:ln>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spcBef>
                  <a:spcPct val="50000"/>
                </a:spcBef>
                <a:defRPr/>
              </a:pPr>
              <a:r>
                <a:rPr lang="en-US" altLang="zh-CN" sz="1200" b="1" smtClean="0">
                  <a:effectLst>
                    <a:outerShdw blurRad="38100" dist="38100" dir="2700000" algn="tl">
                      <a:srgbClr val="000000">
                        <a:alpha val="43137"/>
                      </a:srgbClr>
                    </a:outerShdw>
                  </a:effectLst>
                  <a:latin typeface="华文中宋" pitchFamily="2" charset="-122"/>
                  <a:ea typeface="华文中宋" pitchFamily="2" charset="-122"/>
                </a:rPr>
                <a:t>66</a:t>
              </a:r>
              <a:r>
                <a:rPr lang="en-US" altLang="zh-CN" sz="1200" b="1" smtClean="0">
                  <a:effectLst>
                    <a:outerShdw blurRad="38100" dist="38100" dir="2700000" algn="tl">
                      <a:srgbClr val="000000">
                        <a:alpha val="43137"/>
                      </a:srgbClr>
                    </a:outerShdw>
                  </a:effectLst>
                  <a:latin typeface="华文中宋" pitchFamily="2" charset="-122"/>
                  <a:ea typeface="华文中宋" pitchFamily="2" charset="-122"/>
                  <a:cs typeface="Arial" charset="0"/>
                </a:rPr>
                <a:t>°34N</a:t>
              </a:r>
            </a:p>
          </p:txBody>
        </p:sp>
        <p:sp>
          <p:nvSpPr>
            <p:cNvPr id="20500" name="Text Box 34"/>
            <p:cNvSpPr txBox="1">
              <a:spLocks noChangeArrowheads="1"/>
            </p:cNvSpPr>
            <p:nvPr/>
          </p:nvSpPr>
          <p:spPr bwMode="auto">
            <a:xfrm>
              <a:off x="13847170" y="4527386"/>
              <a:ext cx="863600" cy="273364"/>
            </a:xfrm>
            <a:prstGeom prst="rect">
              <a:avLst/>
            </a:prstGeom>
            <a:noFill/>
            <a:ln>
              <a:noFill/>
            </a:ln>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spcBef>
                  <a:spcPct val="50000"/>
                </a:spcBef>
                <a:defRPr/>
              </a:pPr>
              <a:r>
                <a:rPr lang="en-US" altLang="zh-CN" sz="1200" b="1" dirty="0" smtClean="0">
                  <a:effectLst>
                    <a:outerShdw blurRad="38100" dist="38100" dir="2700000" algn="tl">
                      <a:srgbClr val="000000">
                        <a:alpha val="43137"/>
                      </a:srgbClr>
                    </a:outerShdw>
                  </a:effectLst>
                  <a:latin typeface="华文中宋" pitchFamily="2" charset="-122"/>
                  <a:ea typeface="华文中宋" pitchFamily="2" charset="-122"/>
                </a:rPr>
                <a:t>23</a:t>
              </a:r>
              <a:r>
                <a:rPr lang="en-US" altLang="zh-CN" sz="1200" b="1" dirty="0" smtClean="0">
                  <a:effectLst>
                    <a:outerShdw blurRad="38100" dist="38100" dir="2700000" algn="tl">
                      <a:srgbClr val="000000">
                        <a:alpha val="43137"/>
                      </a:srgbClr>
                    </a:outerShdw>
                  </a:effectLst>
                  <a:latin typeface="华文中宋" pitchFamily="2" charset="-122"/>
                  <a:ea typeface="华文中宋" pitchFamily="2" charset="-122"/>
                  <a:cs typeface="Arial" charset="0"/>
                </a:rPr>
                <a:t>°26N</a:t>
              </a:r>
            </a:p>
          </p:txBody>
        </p:sp>
        <p:sp>
          <p:nvSpPr>
            <p:cNvPr id="20501" name="Text Box 35"/>
            <p:cNvSpPr txBox="1">
              <a:spLocks noChangeArrowheads="1"/>
            </p:cNvSpPr>
            <p:nvPr/>
          </p:nvSpPr>
          <p:spPr bwMode="auto">
            <a:xfrm>
              <a:off x="14278970" y="5894205"/>
              <a:ext cx="504825" cy="275500"/>
            </a:xfrm>
            <a:prstGeom prst="rect">
              <a:avLst/>
            </a:prstGeom>
            <a:noFill/>
            <a:ln>
              <a:noFill/>
            </a:ln>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spcBef>
                  <a:spcPct val="50000"/>
                </a:spcBef>
                <a:defRPr/>
              </a:pPr>
              <a:r>
                <a:rPr lang="en-US" altLang="zh-CN" sz="1200" b="1" smtClean="0">
                  <a:effectLst>
                    <a:outerShdw blurRad="38100" dist="38100" dir="2700000" algn="tl">
                      <a:srgbClr val="000000">
                        <a:alpha val="43137"/>
                      </a:srgbClr>
                    </a:outerShdw>
                  </a:effectLst>
                  <a:latin typeface="华文中宋" pitchFamily="2" charset="-122"/>
                  <a:ea typeface="华文中宋" pitchFamily="2" charset="-122"/>
                </a:rPr>
                <a:t>0</a:t>
              </a:r>
              <a:r>
                <a:rPr lang="en-US" altLang="zh-CN" sz="1200" b="1" smtClean="0">
                  <a:effectLst>
                    <a:outerShdw blurRad="38100" dist="38100" dir="2700000" algn="tl">
                      <a:srgbClr val="000000">
                        <a:alpha val="43137"/>
                      </a:srgbClr>
                    </a:outerShdw>
                  </a:effectLst>
                  <a:latin typeface="华文中宋" pitchFamily="2" charset="-122"/>
                  <a:ea typeface="华文中宋" pitchFamily="2" charset="-122"/>
                  <a:cs typeface="Arial" charset="0"/>
                </a:rPr>
                <a:t>°</a:t>
              </a:r>
            </a:p>
          </p:txBody>
        </p:sp>
        <p:sp>
          <p:nvSpPr>
            <p:cNvPr id="20503" name="AutoShape 41"/>
            <p:cNvSpPr>
              <a:spLocks/>
            </p:cNvSpPr>
            <p:nvPr/>
          </p:nvSpPr>
          <p:spPr bwMode="auto">
            <a:xfrm>
              <a:off x="12694645" y="350044"/>
              <a:ext cx="215900" cy="1655133"/>
            </a:xfrm>
            <a:prstGeom prst="rightBrace">
              <a:avLst>
                <a:gd name="adj1" fmla="val 63909"/>
                <a:gd name="adj2" fmla="val 50000"/>
              </a:avLst>
            </a:prstGeom>
            <a:noFill/>
            <a:ln w="25400">
              <a:solidFill>
                <a:srgbClr val="993366"/>
              </a:solidFill>
              <a:round/>
              <a:headEnd/>
              <a:tailEnd/>
            </a:ln>
            <a:extLst/>
          </p:spPr>
          <p:txBody>
            <a:bodyPr wrap="none" anchor="ctr"/>
            <a:lstStyle/>
            <a:p>
              <a:pPr eaLnBrk="1" hangingPunct="1">
                <a:defRPr/>
              </a:pPr>
              <a:endParaRPr kumimoji="1" lang="zh-CN" altLang="zh-CN" sz="2800" b="1">
                <a:effectLst>
                  <a:outerShdw blurRad="38100" dist="38100" dir="2700000" algn="tl">
                    <a:srgbClr val="000000">
                      <a:alpha val="43137"/>
                    </a:srgbClr>
                  </a:outerShdw>
                </a:effectLst>
                <a:latin typeface="华文中宋" pitchFamily="2" charset="-122"/>
                <a:ea typeface="华文中宋" pitchFamily="2" charset="-122"/>
              </a:endParaRPr>
            </a:p>
          </p:txBody>
        </p:sp>
        <p:sp>
          <p:nvSpPr>
            <p:cNvPr id="20504" name="AutoShape 42"/>
            <p:cNvSpPr>
              <a:spLocks/>
            </p:cNvSpPr>
            <p:nvPr/>
          </p:nvSpPr>
          <p:spPr bwMode="auto">
            <a:xfrm>
              <a:off x="12694645" y="2295627"/>
              <a:ext cx="215900" cy="1800357"/>
            </a:xfrm>
            <a:prstGeom prst="rightBrace">
              <a:avLst>
                <a:gd name="adj1" fmla="val 69485"/>
                <a:gd name="adj2" fmla="val 50000"/>
              </a:avLst>
            </a:prstGeom>
            <a:noFill/>
            <a:ln w="25400">
              <a:solidFill>
                <a:srgbClr val="993366"/>
              </a:solidFill>
              <a:round/>
              <a:headEnd/>
              <a:tailEnd/>
            </a:ln>
            <a:extLst/>
          </p:spPr>
          <p:txBody>
            <a:bodyPr wrap="none" anchor="ctr"/>
            <a:lstStyle/>
            <a:p>
              <a:pPr eaLnBrk="1" hangingPunct="1">
                <a:defRPr/>
              </a:pPr>
              <a:endParaRPr kumimoji="1" lang="zh-CN" altLang="zh-CN" sz="2800" b="1">
                <a:effectLst>
                  <a:outerShdw blurRad="38100" dist="38100" dir="2700000" algn="tl">
                    <a:srgbClr val="000000">
                      <a:alpha val="43137"/>
                    </a:srgbClr>
                  </a:outerShdw>
                </a:effectLst>
                <a:latin typeface="华文中宋" pitchFamily="2" charset="-122"/>
                <a:ea typeface="华文中宋" pitchFamily="2" charset="-122"/>
              </a:endParaRPr>
            </a:p>
          </p:txBody>
        </p:sp>
        <p:sp>
          <p:nvSpPr>
            <p:cNvPr id="20505" name="AutoShape 43"/>
            <p:cNvSpPr>
              <a:spLocks/>
            </p:cNvSpPr>
            <p:nvPr/>
          </p:nvSpPr>
          <p:spPr bwMode="auto">
            <a:xfrm>
              <a:off x="12694645" y="4454773"/>
              <a:ext cx="215900" cy="1727746"/>
            </a:xfrm>
            <a:prstGeom prst="rightBrace">
              <a:avLst>
                <a:gd name="adj1" fmla="val 66728"/>
                <a:gd name="adj2" fmla="val 50000"/>
              </a:avLst>
            </a:prstGeom>
            <a:noFill/>
            <a:ln w="25400">
              <a:solidFill>
                <a:srgbClr val="993366"/>
              </a:solidFill>
              <a:round/>
              <a:headEnd/>
              <a:tailEnd/>
            </a:ln>
            <a:extLst/>
          </p:spPr>
          <p:txBody>
            <a:bodyPr wrap="none" anchor="ctr"/>
            <a:lstStyle/>
            <a:p>
              <a:pPr eaLnBrk="1" hangingPunct="1">
                <a:defRPr/>
              </a:pPr>
              <a:endParaRPr kumimoji="1" lang="zh-CN" altLang="zh-CN" sz="2800" b="1">
                <a:effectLst>
                  <a:outerShdw blurRad="38100" dist="38100" dir="2700000" algn="tl">
                    <a:srgbClr val="000000">
                      <a:alpha val="43137"/>
                    </a:srgbClr>
                  </a:outerShdw>
                </a:effectLst>
                <a:latin typeface="华文中宋" pitchFamily="2" charset="-122"/>
                <a:ea typeface="华文中宋" pitchFamily="2" charset="-122"/>
              </a:endParaRPr>
            </a:p>
          </p:txBody>
        </p:sp>
        <p:sp>
          <p:nvSpPr>
            <p:cNvPr id="20506" name="AutoShape 44"/>
            <p:cNvSpPr>
              <a:spLocks/>
            </p:cNvSpPr>
            <p:nvPr/>
          </p:nvSpPr>
          <p:spPr bwMode="auto">
            <a:xfrm>
              <a:off x="14423432" y="350044"/>
              <a:ext cx="215900" cy="1584656"/>
            </a:xfrm>
            <a:prstGeom prst="leftBrace">
              <a:avLst>
                <a:gd name="adj1" fmla="val 61152"/>
                <a:gd name="adj2" fmla="val 50000"/>
              </a:avLst>
            </a:prstGeom>
            <a:noFill/>
            <a:ln w="25400">
              <a:solidFill>
                <a:srgbClr val="800080"/>
              </a:solidFill>
              <a:round/>
              <a:headEnd/>
              <a:tailEnd/>
            </a:ln>
            <a:extLst/>
          </p:spPr>
          <p:txBody>
            <a:bodyPr wrap="none" anchor="ctr"/>
            <a:lstStyle/>
            <a:p>
              <a:pPr eaLnBrk="1" hangingPunct="1">
                <a:defRPr/>
              </a:pPr>
              <a:endParaRPr kumimoji="1" lang="zh-CN" altLang="zh-CN" sz="2800" b="1">
                <a:effectLst>
                  <a:outerShdw blurRad="38100" dist="38100" dir="2700000" algn="tl">
                    <a:srgbClr val="000000">
                      <a:alpha val="43137"/>
                    </a:srgbClr>
                  </a:outerShdw>
                </a:effectLst>
                <a:latin typeface="华文中宋" pitchFamily="2" charset="-122"/>
                <a:ea typeface="华文中宋" pitchFamily="2" charset="-122"/>
              </a:endParaRPr>
            </a:p>
          </p:txBody>
        </p:sp>
        <p:sp>
          <p:nvSpPr>
            <p:cNvPr id="20507" name="AutoShape 45"/>
            <p:cNvSpPr>
              <a:spLocks/>
            </p:cNvSpPr>
            <p:nvPr/>
          </p:nvSpPr>
          <p:spPr bwMode="auto">
            <a:xfrm>
              <a:off x="14423432" y="2295627"/>
              <a:ext cx="215900" cy="1800357"/>
            </a:xfrm>
            <a:prstGeom prst="leftBrace">
              <a:avLst>
                <a:gd name="adj1" fmla="val 69485"/>
                <a:gd name="adj2" fmla="val 50000"/>
              </a:avLst>
            </a:prstGeom>
            <a:noFill/>
            <a:ln w="25400">
              <a:solidFill>
                <a:srgbClr val="993366"/>
              </a:solidFill>
              <a:round/>
              <a:headEnd/>
              <a:tailEnd/>
            </a:ln>
            <a:extLst/>
          </p:spPr>
          <p:txBody>
            <a:bodyPr wrap="none" anchor="ctr"/>
            <a:lstStyle/>
            <a:p>
              <a:pPr eaLnBrk="1" hangingPunct="1">
                <a:defRPr/>
              </a:pPr>
              <a:endParaRPr kumimoji="1" lang="zh-CN" altLang="zh-CN" sz="2800" b="1">
                <a:effectLst>
                  <a:outerShdw blurRad="38100" dist="38100" dir="2700000" algn="tl">
                    <a:srgbClr val="000000">
                      <a:alpha val="43137"/>
                    </a:srgbClr>
                  </a:outerShdw>
                </a:effectLst>
                <a:latin typeface="华文中宋" pitchFamily="2" charset="-122"/>
                <a:ea typeface="华文中宋" pitchFamily="2" charset="-122"/>
              </a:endParaRPr>
            </a:p>
          </p:txBody>
        </p:sp>
        <p:sp>
          <p:nvSpPr>
            <p:cNvPr id="20508" name="AutoShape 46"/>
            <p:cNvSpPr>
              <a:spLocks/>
            </p:cNvSpPr>
            <p:nvPr/>
          </p:nvSpPr>
          <p:spPr bwMode="auto">
            <a:xfrm>
              <a:off x="14423432" y="4454773"/>
              <a:ext cx="215900" cy="1725609"/>
            </a:xfrm>
            <a:prstGeom prst="leftBrace">
              <a:avLst>
                <a:gd name="adj1" fmla="val 66667"/>
                <a:gd name="adj2" fmla="val 50000"/>
              </a:avLst>
            </a:prstGeom>
            <a:noFill/>
            <a:ln w="25400">
              <a:solidFill>
                <a:srgbClr val="993366"/>
              </a:solidFill>
              <a:round/>
              <a:headEnd/>
              <a:tailEnd/>
            </a:ln>
            <a:extLst/>
          </p:spPr>
          <p:txBody>
            <a:bodyPr wrap="none" anchor="ctr"/>
            <a:lstStyle/>
            <a:p>
              <a:pPr eaLnBrk="1" hangingPunct="1">
                <a:defRPr/>
              </a:pPr>
              <a:endParaRPr kumimoji="1" lang="zh-CN" altLang="zh-CN" sz="2800" b="1">
                <a:effectLst>
                  <a:outerShdw blurRad="38100" dist="38100" dir="2700000" algn="tl">
                    <a:srgbClr val="000000">
                      <a:alpha val="43137"/>
                    </a:srgbClr>
                  </a:outerShdw>
                </a:effectLst>
                <a:latin typeface="华文中宋" pitchFamily="2" charset="-122"/>
                <a:ea typeface="华文中宋" pitchFamily="2" charset="-122"/>
              </a:endParaRPr>
            </a:p>
          </p:txBody>
        </p:sp>
        <p:sp>
          <p:nvSpPr>
            <p:cNvPr id="20509" name="Text Box 47"/>
            <p:cNvSpPr txBox="1">
              <a:spLocks noChangeArrowheads="1"/>
            </p:cNvSpPr>
            <p:nvPr/>
          </p:nvSpPr>
          <p:spPr bwMode="auto">
            <a:xfrm>
              <a:off x="12910545" y="3013207"/>
              <a:ext cx="1439862" cy="367333"/>
            </a:xfrm>
            <a:prstGeom prst="rect">
              <a:avLst/>
            </a:prstGeom>
            <a:noFill/>
            <a:ln>
              <a:noFill/>
            </a:ln>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spcBef>
                  <a:spcPct val="50000"/>
                </a:spcBef>
                <a:defRPr/>
              </a:pPr>
              <a:r>
                <a:rPr lang="zh-CN" altLang="en-US" b="1" dirty="0" smtClean="0">
                  <a:solidFill>
                    <a:srgbClr val="CC0066"/>
                  </a:solidFill>
                  <a:effectLst>
                    <a:outerShdw blurRad="38100" dist="38100" dir="2700000" algn="tl">
                      <a:srgbClr val="000000">
                        <a:alpha val="43137"/>
                      </a:srgbClr>
                    </a:outerShdw>
                  </a:effectLst>
                  <a:latin typeface="华文中宋" pitchFamily="2" charset="-122"/>
                  <a:ea typeface="华文中宋" pitchFamily="2" charset="-122"/>
                </a:rPr>
                <a:t>中纬地区</a:t>
              </a:r>
            </a:p>
          </p:txBody>
        </p:sp>
        <p:sp>
          <p:nvSpPr>
            <p:cNvPr id="20510" name="Text Box 48"/>
            <p:cNvSpPr txBox="1">
              <a:spLocks noChangeArrowheads="1"/>
            </p:cNvSpPr>
            <p:nvPr/>
          </p:nvSpPr>
          <p:spPr bwMode="auto">
            <a:xfrm>
              <a:off x="12910545" y="5174490"/>
              <a:ext cx="1439862" cy="367333"/>
            </a:xfrm>
            <a:prstGeom prst="rect">
              <a:avLst/>
            </a:prstGeom>
            <a:noFill/>
            <a:ln>
              <a:noFill/>
            </a:ln>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spcBef>
                  <a:spcPct val="50000"/>
                </a:spcBef>
                <a:defRPr/>
              </a:pPr>
              <a:r>
                <a:rPr lang="zh-CN" altLang="en-US" b="1" dirty="0" smtClean="0">
                  <a:solidFill>
                    <a:srgbClr val="CC0066"/>
                  </a:solidFill>
                  <a:effectLst>
                    <a:outerShdw blurRad="38100" dist="38100" dir="2700000" algn="tl">
                      <a:srgbClr val="000000">
                        <a:alpha val="43137"/>
                      </a:srgbClr>
                    </a:outerShdw>
                  </a:effectLst>
                  <a:latin typeface="华文中宋" pitchFamily="2" charset="-122"/>
                  <a:ea typeface="华文中宋" pitchFamily="2" charset="-122"/>
                </a:rPr>
                <a:t>低纬地区</a:t>
              </a:r>
            </a:p>
          </p:txBody>
        </p:sp>
        <p:sp>
          <p:nvSpPr>
            <p:cNvPr id="20511" name="Text Box 49"/>
            <p:cNvSpPr txBox="1">
              <a:spLocks noChangeArrowheads="1"/>
            </p:cNvSpPr>
            <p:nvPr/>
          </p:nvSpPr>
          <p:spPr bwMode="auto">
            <a:xfrm>
              <a:off x="12910545" y="997148"/>
              <a:ext cx="1439862" cy="367333"/>
            </a:xfrm>
            <a:prstGeom prst="rect">
              <a:avLst/>
            </a:prstGeom>
            <a:noFill/>
            <a:ln>
              <a:noFill/>
            </a:ln>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spcBef>
                  <a:spcPct val="50000"/>
                </a:spcBef>
                <a:defRPr/>
              </a:pPr>
              <a:r>
                <a:rPr lang="zh-CN" altLang="en-US" b="1" dirty="0" smtClean="0">
                  <a:solidFill>
                    <a:srgbClr val="CC0066"/>
                  </a:solidFill>
                  <a:effectLst>
                    <a:outerShdw blurRad="38100" dist="38100" dir="2700000" algn="tl">
                      <a:srgbClr val="000000">
                        <a:alpha val="43137"/>
                      </a:srgbClr>
                    </a:outerShdw>
                  </a:effectLst>
                  <a:latin typeface="华文中宋" pitchFamily="2" charset="-122"/>
                  <a:ea typeface="华文中宋" pitchFamily="2" charset="-122"/>
                </a:rPr>
                <a:t>高纬地区</a:t>
              </a:r>
            </a:p>
          </p:txBody>
        </p:sp>
      </p:grpSp>
      <p:sp>
        <p:nvSpPr>
          <p:cNvPr id="3" name="矩形 2"/>
          <p:cNvSpPr/>
          <p:nvPr/>
        </p:nvSpPr>
        <p:spPr>
          <a:xfrm>
            <a:off x="322053" y="1933710"/>
            <a:ext cx="3313518" cy="4786266"/>
          </a:xfrm>
          <a:prstGeom prst="rect">
            <a:avLst/>
          </a:prstGeom>
          <a:gradFill>
            <a:gsLst>
              <a:gs pos="0">
                <a:schemeClr val="bg1">
                  <a:lumMod val="85000"/>
                </a:schemeClr>
              </a:gs>
              <a:gs pos="80000">
                <a:schemeClr val="accent3">
                  <a:shade val="93000"/>
                  <a:satMod val="130000"/>
                </a:schemeClr>
              </a:gs>
              <a:gs pos="100000">
                <a:schemeClr val="accent3">
                  <a:shade val="94000"/>
                  <a:satMod val="135000"/>
                </a:schemeClr>
              </a:gs>
            </a:gsLst>
          </a:gradFill>
          <a:ln>
            <a:solidFill>
              <a:schemeClr val="bg1">
                <a:lumMod val="85000"/>
              </a:schemeClr>
            </a:solidFill>
          </a:ln>
        </p:spPr>
        <p:style>
          <a:lnRef idx="1">
            <a:schemeClr val="accent3"/>
          </a:lnRef>
          <a:fillRef idx="3">
            <a:schemeClr val="accent3"/>
          </a:fillRef>
          <a:effectRef idx="2">
            <a:schemeClr val="accent3"/>
          </a:effectRef>
          <a:fontRef idx="minor">
            <a:schemeClr val="lt1"/>
          </a:fontRef>
        </p:style>
        <p:txBody>
          <a:bodyPr anchor="ctr"/>
          <a:lstStyle/>
          <a:p>
            <a:pPr algn="ctr" eaLnBrk="1" hangingPunct="1">
              <a:defRPr/>
            </a:pPr>
            <a:r>
              <a:rPr lang="zh-CN" altLang="en-US" sz="8000" dirty="0">
                <a:ln w="18415" cmpd="sng">
                  <a:solidFill>
                    <a:schemeClr val="bg1"/>
                  </a:solidFill>
                  <a:prstDash val="solid"/>
                </a:ln>
                <a:solidFill>
                  <a:srgbClr val="FFFFFF"/>
                </a:solidFill>
                <a:effectLst>
                  <a:outerShdw blurRad="698500" dir="2580000" algn="tl" rotWithShape="0">
                    <a:srgbClr val="0000FF">
                      <a:alpha val="40000"/>
                    </a:srgbClr>
                  </a:outerShdw>
                </a:effectLst>
                <a:latin typeface="华文琥珀" pitchFamily="2" charset="-122"/>
                <a:ea typeface="华文琥珀" pitchFamily="2" charset="-122"/>
              </a:rPr>
              <a:t>气</a:t>
            </a:r>
            <a:endParaRPr lang="en-US" altLang="zh-CN" sz="8000" dirty="0">
              <a:ln w="18415" cmpd="sng">
                <a:solidFill>
                  <a:schemeClr val="bg1"/>
                </a:solidFill>
                <a:prstDash val="solid"/>
              </a:ln>
              <a:solidFill>
                <a:srgbClr val="FFFFFF"/>
              </a:solidFill>
              <a:effectLst>
                <a:outerShdw blurRad="698500" dir="2580000" algn="tl" rotWithShape="0">
                  <a:srgbClr val="0000FF">
                    <a:alpha val="40000"/>
                  </a:srgbClr>
                </a:outerShdw>
              </a:effectLst>
              <a:latin typeface="华文琥珀" pitchFamily="2" charset="-122"/>
              <a:ea typeface="华文琥珀" pitchFamily="2" charset="-122"/>
            </a:endParaRPr>
          </a:p>
          <a:p>
            <a:pPr algn="ctr" eaLnBrk="1" hangingPunct="1">
              <a:defRPr/>
            </a:pPr>
            <a:r>
              <a:rPr lang="zh-CN" altLang="en-US" sz="8000" dirty="0">
                <a:ln w="18415" cmpd="sng">
                  <a:solidFill>
                    <a:schemeClr val="bg1"/>
                  </a:solidFill>
                  <a:prstDash val="solid"/>
                </a:ln>
                <a:solidFill>
                  <a:srgbClr val="FFFFFF"/>
                </a:solidFill>
                <a:effectLst>
                  <a:outerShdw blurRad="698500" dir="2580000" algn="tl" rotWithShape="0">
                    <a:srgbClr val="0000FF">
                      <a:alpha val="40000"/>
                    </a:srgbClr>
                  </a:outerShdw>
                </a:effectLst>
                <a:latin typeface="华文琥珀" pitchFamily="2" charset="-122"/>
                <a:ea typeface="华文琥珀" pitchFamily="2" charset="-122"/>
              </a:rPr>
              <a:t>候</a:t>
            </a:r>
            <a:endParaRPr lang="en-US" altLang="zh-CN" sz="8000" dirty="0">
              <a:ln w="18415" cmpd="sng">
                <a:solidFill>
                  <a:schemeClr val="bg1"/>
                </a:solidFill>
                <a:prstDash val="solid"/>
              </a:ln>
              <a:solidFill>
                <a:srgbClr val="FFFFFF"/>
              </a:solidFill>
              <a:effectLst>
                <a:outerShdw blurRad="698500" dir="2580000" algn="tl" rotWithShape="0">
                  <a:srgbClr val="0000FF">
                    <a:alpha val="40000"/>
                  </a:srgbClr>
                </a:outerShdw>
              </a:effectLst>
              <a:latin typeface="华文琥珀" pitchFamily="2" charset="-122"/>
              <a:ea typeface="华文琥珀" pitchFamily="2" charset="-122"/>
            </a:endParaRPr>
          </a:p>
          <a:p>
            <a:pPr algn="ctr" eaLnBrk="1" hangingPunct="1">
              <a:defRPr/>
            </a:pPr>
            <a:r>
              <a:rPr lang="zh-CN" altLang="en-US" sz="8000" dirty="0">
                <a:ln w="18415" cmpd="sng">
                  <a:solidFill>
                    <a:schemeClr val="bg1"/>
                  </a:solidFill>
                  <a:prstDash val="solid"/>
                </a:ln>
                <a:solidFill>
                  <a:srgbClr val="FFFFFF"/>
                </a:solidFill>
                <a:effectLst>
                  <a:outerShdw blurRad="698500" dir="2580000" algn="tl" rotWithShape="0">
                    <a:srgbClr val="0000FF">
                      <a:alpha val="40000"/>
                    </a:srgbClr>
                  </a:outerShdw>
                </a:effectLst>
                <a:latin typeface="华文琥珀" pitchFamily="2" charset="-122"/>
                <a:ea typeface="华文琥珀" pitchFamily="2" charset="-122"/>
              </a:rPr>
              <a:t>带</a:t>
            </a:r>
          </a:p>
        </p:txBody>
      </p:sp>
      <p:sp>
        <p:nvSpPr>
          <p:cNvPr id="47" name="矩形 46"/>
          <p:cNvSpPr/>
          <p:nvPr/>
        </p:nvSpPr>
        <p:spPr>
          <a:xfrm>
            <a:off x="5652495" y="1956252"/>
            <a:ext cx="3313518" cy="4786266"/>
          </a:xfrm>
          <a:prstGeom prst="rect">
            <a:avLst/>
          </a:prstGeom>
          <a:gradFill>
            <a:gsLst>
              <a:gs pos="0">
                <a:schemeClr val="bg1">
                  <a:lumMod val="85000"/>
                </a:schemeClr>
              </a:gs>
              <a:gs pos="80000">
                <a:schemeClr val="accent3">
                  <a:shade val="93000"/>
                  <a:satMod val="130000"/>
                </a:schemeClr>
              </a:gs>
              <a:gs pos="100000">
                <a:schemeClr val="accent3">
                  <a:shade val="94000"/>
                  <a:satMod val="135000"/>
                </a:schemeClr>
              </a:gs>
            </a:gsLst>
          </a:gradFill>
          <a:ln>
            <a:solidFill>
              <a:schemeClr val="bg1">
                <a:lumMod val="85000"/>
              </a:schemeClr>
            </a:solidFill>
          </a:ln>
        </p:spPr>
        <p:style>
          <a:lnRef idx="1">
            <a:schemeClr val="accent3"/>
          </a:lnRef>
          <a:fillRef idx="3">
            <a:schemeClr val="accent3"/>
          </a:fillRef>
          <a:effectRef idx="2">
            <a:schemeClr val="accent3"/>
          </a:effectRef>
          <a:fontRef idx="minor">
            <a:schemeClr val="lt1"/>
          </a:fontRef>
        </p:style>
        <p:txBody>
          <a:bodyPr anchor="ctr"/>
          <a:lstStyle/>
          <a:p>
            <a:pPr algn="ctr" eaLnBrk="1" hangingPunct="1">
              <a:defRPr/>
            </a:pPr>
            <a:r>
              <a:rPr lang="zh-CN" altLang="en-US" sz="8000" dirty="0">
                <a:ln w="18415" cmpd="sng">
                  <a:solidFill>
                    <a:schemeClr val="bg1"/>
                  </a:solidFill>
                  <a:prstDash val="solid"/>
                </a:ln>
                <a:solidFill>
                  <a:srgbClr val="FFFFFF"/>
                </a:solidFill>
                <a:effectLst>
                  <a:outerShdw blurRad="406400" dir="2580000" algn="tl" rotWithShape="0">
                    <a:srgbClr val="92D050">
                      <a:alpha val="65000"/>
                    </a:srgbClr>
                  </a:outerShdw>
                </a:effectLst>
                <a:latin typeface="华文琥珀" pitchFamily="2" charset="-122"/>
                <a:ea typeface="华文琥珀" pitchFamily="2" charset="-122"/>
              </a:rPr>
              <a:t>自</a:t>
            </a:r>
            <a:endParaRPr lang="en-US" altLang="zh-CN" sz="8000" dirty="0">
              <a:ln w="18415" cmpd="sng">
                <a:solidFill>
                  <a:schemeClr val="bg1"/>
                </a:solidFill>
                <a:prstDash val="solid"/>
              </a:ln>
              <a:solidFill>
                <a:srgbClr val="FFFFFF"/>
              </a:solidFill>
              <a:effectLst>
                <a:outerShdw blurRad="406400" dir="2580000" algn="tl" rotWithShape="0">
                  <a:srgbClr val="92D050">
                    <a:alpha val="65000"/>
                  </a:srgbClr>
                </a:outerShdw>
              </a:effectLst>
              <a:latin typeface="华文琥珀" pitchFamily="2" charset="-122"/>
              <a:ea typeface="华文琥珀" pitchFamily="2" charset="-122"/>
            </a:endParaRPr>
          </a:p>
          <a:p>
            <a:pPr algn="ctr" eaLnBrk="1" hangingPunct="1">
              <a:defRPr/>
            </a:pPr>
            <a:r>
              <a:rPr lang="zh-CN" altLang="en-US" sz="8000" dirty="0">
                <a:ln w="18415" cmpd="sng">
                  <a:solidFill>
                    <a:schemeClr val="bg1"/>
                  </a:solidFill>
                  <a:prstDash val="solid"/>
                </a:ln>
                <a:solidFill>
                  <a:srgbClr val="FFFFFF"/>
                </a:solidFill>
                <a:effectLst>
                  <a:outerShdw blurRad="406400" dir="2580000" algn="tl" rotWithShape="0">
                    <a:srgbClr val="92D050">
                      <a:alpha val="65000"/>
                    </a:srgbClr>
                  </a:outerShdw>
                </a:effectLst>
                <a:latin typeface="华文琥珀" pitchFamily="2" charset="-122"/>
                <a:ea typeface="华文琥珀" pitchFamily="2" charset="-122"/>
              </a:rPr>
              <a:t>然</a:t>
            </a:r>
            <a:endParaRPr lang="en-US" altLang="zh-CN" sz="8000" dirty="0">
              <a:ln w="18415" cmpd="sng">
                <a:solidFill>
                  <a:schemeClr val="bg1"/>
                </a:solidFill>
                <a:prstDash val="solid"/>
              </a:ln>
              <a:solidFill>
                <a:srgbClr val="FFFFFF"/>
              </a:solidFill>
              <a:effectLst>
                <a:outerShdw blurRad="406400" dir="2580000" algn="tl" rotWithShape="0">
                  <a:srgbClr val="92D050">
                    <a:alpha val="65000"/>
                  </a:srgbClr>
                </a:outerShdw>
              </a:effectLst>
              <a:latin typeface="华文琥珀" pitchFamily="2" charset="-122"/>
              <a:ea typeface="华文琥珀" pitchFamily="2" charset="-122"/>
            </a:endParaRPr>
          </a:p>
          <a:p>
            <a:pPr algn="ctr" eaLnBrk="1" hangingPunct="1">
              <a:defRPr/>
            </a:pPr>
            <a:r>
              <a:rPr lang="zh-CN" altLang="en-US" sz="8000" dirty="0">
                <a:ln w="18415" cmpd="sng">
                  <a:solidFill>
                    <a:schemeClr val="bg1"/>
                  </a:solidFill>
                  <a:prstDash val="solid"/>
                </a:ln>
                <a:solidFill>
                  <a:srgbClr val="FFFFFF"/>
                </a:solidFill>
                <a:effectLst>
                  <a:outerShdw blurRad="406400" dir="2580000" algn="tl" rotWithShape="0">
                    <a:srgbClr val="92D050">
                      <a:alpha val="65000"/>
                    </a:srgbClr>
                  </a:outerShdw>
                </a:effectLst>
                <a:latin typeface="华文琥珀" pitchFamily="2" charset="-122"/>
                <a:ea typeface="华文琥珀" pitchFamily="2" charset="-122"/>
              </a:rPr>
              <a:t>带</a:t>
            </a:r>
          </a:p>
        </p:txBody>
      </p:sp>
      <p:grpSp>
        <p:nvGrpSpPr>
          <p:cNvPr id="12293" name="Group 2"/>
          <p:cNvGrpSpPr>
            <a:grpSpLocks/>
          </p:cNvGrpSpPr>
          <p:nvPr/>
        </p:nvGrpSpPr>
        <p:grpSpPr bwMode="auto">
          <a:xfrm>
            <a:off x="481013" y="2055813"/>
            <a:ext cx="2994025" cy="4686300"/>
            <a:chOff x="1733" y="3390"/>
            <a:chExt cx="2940" cy="3459"/>
          </a:xfrm>
        </p:grpSpPr>
        <p:sp>
          <p:nvSpPr>
            <p:cNvPr id="20514" name="Text Box 3"/>
            <p:cNvSpPr txBox="1">
              <a:spLocks noChangeArrowheads="1"/>
            </p:cNvSpPr>
            <p:nvPr/>
          </p:nvSpPr>
          <p:spPr bwMode="auto">
            <a:xfrm>
              <a:off x="1736" y="3390"/>
              <a:ext cx="2937" cy="306"/>
            </a:xfrm>
            <a:prstGeom prst="rect">
              <a:avLst/>
            </a:prstGeom>
            <a:solidFill>
              <a:schemeClr val="bg2"/>
            </a:solidFill>
            <a:ln>
              <a:solidFill>
                <a:schemeClr val="tx1"/>
              </a:solidFill>
              <a:headEnd/>
              <a:tailEnd/>
            </a:ln>
          </p:spPr>
          <p:style>
            <a:lnRef idx="1">
              <a:schemeClr val="accent1"/>
            </a:lnRef>
            <a:fillRef idx="2">
              <a:schemeClr val="accent1"/>
            </a:fillRef>
            <a:effectRef idx="1">
              <a:schemeClr val="accent1"/>
            </a:effectRef>
            <a:fontRef idx="minor">
              <a:schemeClr val="dk1"/>
            </a:fontRef>
          </p:style>
          <p:txBody>
            <a:bodyPr lIns="0" tIns="0" rIns="0" bIns="0" anchor="ct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defRPr/>
              </a:pPr>
              <a:r>
                <a:rPr lang="zh-CN" altLang="en-US" b="1" smtClean="0">
                  <a:effectLst>
                    <a:outerShdw blurRad="38100" dist="38100" dir="2700000" algn="tl">
                      <a:srgbClr val="000000">
                        <a:alpha val="43137"/>
                      </a:srgbClr>
                    </a:outerShdw>
                  </a:effectLst>
                  <a:latin typeface="华文中宋" pitchFamily="2" charset="-122"/>
                  <a:ea typeface="华文中宋" pitchFamily="2" charset="-122"/>
                </a:rPr>
                <a:t>冰 原 气 候</a:t>
              </a:r>
            </a:p>
          </p:txBody>
        </p:sp>
        <p:sp>
          <p:nvSpPr>
            <p:cNvPr id="20515" name="Text Box 4"/>
            <p:cNvSpPr txBox="1">
              <a:spLocks noChangeArrowheads="1"/>
            </p:cNvSpPr>
            <p:nvPr/>
          </p:nvSpPr>
          <p:spPr bwMode="auto">
            <a:xfrm>
              <a:off x="1733" y="3724"/>
              <a:ext cx="2940" cy="312"/>
            </a:xfrm>
            <a:prstGeom prst="rect">
              <a:avLst/>
            </a:prstGeom>
            <a:gradFill>
              <a:gsLst>
                <a:gs pos="100000">
                  <a:schemeClr val="bg1"/>
                </a:gs>
                <a:gs pos="0">
                  <a:schemeClr val="tx2">
                    <a:lumMod val="40000"/>
                    <a:lumOff val="60000"/>
                    <a:alpha val="56000"/>
                  </a:schemeClr>
                </a:gs>
              </a:gsLst>
              <a:lin ang="16200000" scaled="1"/>
            </a:gradFill>
            <a:ln w="9525">
              <a:solidFill>
                <a:schemeClr val="tx1"/>
              </a:solidFill>
              <a:miter lim="800000"/>
              <a:headEnd/>
              <a:tailEnd/>
            </a:ln>
          </p:spPr>
          <p:txBody>
            <a:bodyPr lIns="0" tIns="0" rIns="0" bIns="0" anchor="ct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defRPr/>
              </a:pPr>
              <a:r>
                <a:rPr lang="zh-CN" altLang="en-US" b="1" dirty="0" smtClean="0">
                  <a:effectLst>
                    <a:outerShdw blurRad="38100" dist="38100" dir="2700000" algn="tl">
                      <a:srgbClr val="000000">
                        <a:alpha val="43137"/>
                      </a:srgbClr>
                    </a:outerShdw>
                  </a:effectLst>
                  <a:latin typeface="华文中宋" pitchFamily="2" charset="-122"/>
                  <a:ea typeface="华文中宋" pitchFamily="2" charset="-122"/>
                </a:rPr>
                <a:t>苔 原 气 候</a:t>
              </a:r>
            </a:p>
          </p:txBody>
        </p:sp>
        <p:sp>
          <p:nvSpPr>
            <p:cNvPr id="20516" name="Text Box 5"/>
            <p:cNvSpPr txBox="1">
              <a:spLocks noChangeArrowheads="1"/>
            </p:cNvSpPr>
            <p:nvPr/>
          </p:nvSpPr>
          <p:spPr bwMode="auto">
            <a:xfrm>
              <a:off x="1733" y="4111"/>
              <a:ext cx="2940" cy="312"/>
            </a:xfrm>
            <a:prstGeom prst="rect">
              <a:avLst/>
            </a:prstGeom>
            <a:gradFill>
              <a:gsLst>
                <a:gs pos="100000">
                  <a:srgbClr val="66FFCC">
                    <a:alpha val="43000"/>
                  </a:srgbClr>
                </a:gs>
                <a:gs pos="0">
                  <a:srgbClr val="92D050">
                    <a:alpha val="64000"/>
                  </a:srgbClr>
                </a:gs>
              </a:gsLst>
              <a:lin ang="16200000" scaled="1"/>
            </a:gradFill>
            <a:ln w="9525">
              <a:solidFill>
                <a:schemeClr val="tx1"/>
              </a:solidFill>
              <a:miter lim="800000"/>
              <a:headEnd/>
              <a:tailEnd/>
            </a:ln>
          </p:spPr>
          <p:txBody>
            <a:bodyPr lIns="0" tIns="0" rIns="0" bIns="0" anchor="ct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defRPr/>
              </a:pPr>
              <a:r>
                <a:rPr lang="zh-CN" altLang="en-US" b="1" dirty="0" smtClean="0">
                  <a:effectLst>
                    <a:outerShdw blurRad="38100" dist="38100" dir="2700000" algn="tl">
                      <a:srgbClr val="000000">
                        <a:alpha val="43137"/>
                      </a:srgbClr>
                    </a:outerShdw>
                  </a:effectLst>
                  <a:latin typeface="华文中宋" pitchFamily="2" charset="-122"/>
                  <a:ea typeface="华文中宋" pitchFamily="2" charset="-122"/>
                </a:rPr>
                <a:t>亚寒带大陆性气候</a:t>
              </a:r>
            </a:p>
          </p:txBody>
        </p:sp>
        <p:sp>
          <p:nvSpPr>
            <p:cNvPr id="20517" name="Text Box 6"/>
            <p:cNvSpPr txBox="1">
              <a:spLocks noChangeArrowheads="1"/>
            </p:cNvSpPr>
            <p:nvPr/>
          </p:nvSpPr>
          <p:spPr bwMode="auto">
            <a:xfrm>
              <a:off x="1749" y="4470"/>
              <a:ext cx="974" cy="622"/>
            </a:xfrm>
            <a:prstGeom prst="rect">
              <a:avLst/>
            </a:prstGeom>
            <a:gradFill>
              <a:gsLst>
                <a:gs pos="0">
                  <a:srgbClr val="5E9EFF"/>
                </a:gs>
                <a:gs pos="39999">
                  <a:srgbClr val="85C2FF"/>
                </a:gs>
                <a:gs pos="70000">
                  <a:srgbClr val="C4D6EB"/>
                </a:gs>
                <a:gs pos="100000">
                  <a:srgbClr val="FFEBFA"/>
                </a:gs>
              </a:gsLst>
              <a:lin ang="16200000" scaled="0"/>
            </a:gradFill>
            <a:ln w="9525">
              <a:solidFill>
                <a:srgbClr val="000000"/>
              </a:solidFill>
              <a:miter lim="800000"/>
              <a:headEnd/>
              <a:tailEnd/>
            </a:ln>
          </p:spPr>
          <p:txBody>
            <a:bodyPr lIns="0" tIns="0" rIns="0" bIns="0" anchor="ct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defRPr/>
              </a:pPr>
              <a:r>
                <a:rPr lang="zh-CN" altLang="en-US" b="1" dirty="0" smtClean="0">
                  <a:effectLst>
                    <a:outerShdw blurRad="38100" dist="38100" dir="2700000" algn="tl">
                      <a:srgbClr val="000000">
                        <a:alpha val="43137"/>
                      </a:srgbClr>
                    </a:outerShdw>
                  </a:effectLst>
                  <a:latin typeface="华文中宋" pitchFamily="2" charset="-122"/>
                  <a:ea typeface="华文中宋" pitchFamily="2" charset="-122"/>
                </a:rPr>
                <a:t>温带海洋性气候</a:t>
              </a:r>
            </a:p>
          </p:txBody>
        </p:sp>
        <p:sp>
          <p:nvSpPr>
            <p:cNvPr id="20518" name="Text Box 7"/>
            <p:cNvSpPr txBox="1">
              <a:spLocks noChangeArrowheads="1"/>
            </p:cNvSpPr>
            <p:nvPr/>
          </p:nvSpPr>
          <p:spPr bwMode="auto">
            <a:xfrm>
              <a:off x="3728" y="4470"/>
              <a:ext cx="945" cy="622"/>
            </a:xfrm>
            <a:prstGeom prst="rect">
              <a:avLst/>
            </a:prstGeom>
            <a:gradFill>
              <a:gsLst>
                <a:gs pos="0">
                  <a:srgbClr val="5E9EFF"/>
                </a:gs>
                <a:gs pos="39999">
                  <a:srgbClr val="85C2FF"/>
                </a:gs>
                <a:gs pos="70000">
                  <a:srgbClr val="C4D6EB"/>
                </a:gs>
                <a:gs pos="100000">
                  <a:srgbClr val="FFEBFA"/>
                </a:gs>
              </a:gsLst>
              <a:lin ang="16200000" scaled="0"/>
            </a:gradFill>
            <a:ln w="9525">
              <a:solidFill>
                <a:srgbClr val="000000"/>
              </a:solidFill>
              <a:miter lim="800000"/>
              <a:headEnd/>
              <a:tailEnd/>
            </a:ln>
          </p:spPr>
          <p:txBody>
            <a:bodyPr lIns="0" tIns="0" rIns="0" bIns="0" anchor="ctr"/>
            <a:lstStyle>
              <a:defPPr>
                <a:defRPr lang="zh-CN"/>
              </a:defPPr>
              <a:lvl1pPr algn="ctr" eaLnBrk="1" hangingPunct="1">
                <a:defRPr b="1">
                  <a:effectLst>
                    <a:outerShdw blurRad="38100" dist="38100" dir="2700000" algn="tl">
                      <a:srgbClr val="000000">
                        <a:alpha val="43137"/>
                      </a:srgbClr>
                    </a:outerShdw>
                  </a:effectLst>
                  <a:latin typeface="华文中宋" pitchFamily="2" charset="-122"/>
                  <a:ea typeface="华文中宋" pitchFamily="2" charset="-122"/>
                </a:defRPr>
              </a:lvl1pPr>
              <a:lvl2pPr marL="742950" indent="-285750" eaLnBrk="0" hangingPunct="0"/>
              <a:lvl3pPr marL="1143000" indent="-228600" eaLnBrk="0" hangingPunct="0"/>
              <a:lvl4pPr marL="1600200" indent="-228600" eaLnBrk="0" hangingPunct="0"/>
              <a:lvl5pPr marL="2057400" indent="-228600" eaLnBrk="0" hangingPunct="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a:defRPr/>
              </a:pPr>
              <a:r>
                <a:rPr lang="zh-CN" altLang="en-US" dirty="0" smtClean="0"/>
                <a:t>温带季风气候</a:t>
              </a:r>
            </a:p>
          </p:txBody>
        </p:sp>
        <p:sp>
          <p:nvSpPr>
            <p:cNvPr id="20519" name="Text Box 8"/>
            <p:cNvSpPr txBox="1">
              <a:spLocks noChangeArrowheads="1"/>
            </p:cNvSpPr>
            <p:nvPr/>
          </p:nvSpPr>
          <p:spPr bwMode="auto">
            <a:xfrm>
              <a:off x="2865" y="4470"/>
              <a:ext cx="692" cy="1296"/>
            </a:xfrm>
            <a:prstGeom prst="rect">
              <a:avLst/>
            </a:prstGeom>
            <a:gradFill flip="none" rotWithShape="1">
              <a:gsLst>
                <a:gs pos="100000">
                  <a:schemeClr val="accent2">
                    <a:lumMod val="56000"/>
                    <a:alpha val="90000"/>
                  </a:schemeClr>
                </a:gs>
                <a:gs pos="0">
                  <a:srgbClr val="D49E6C"/>
                </a:gs>
              </a:gsLst>
              <a:path path="circle">
                <a:fillToRect l="50000" t="50000" r="50000" b="50000"/>
              </a:path>
              <a:tileRect/>
            </a:gradFill>
            <a:ln w="9525">
              <a:solidFill>
                <a:srgbClr val="000000"/>
              </a:solidFill>
              <a:miter lim="800000"/>
              <a:headEnd/>
              <a:tailEnd/>
            </a:ln>
          </p:spPr>
          <p:txBody>
            <a:bodyPr lIns="0" tIns="0" rIns="0" bIns="0" anchor="ctr"/>
            <a:lstStyle>
              <a:defPPr>
                <a:defRPr lang="zh-CN"/>
              </a:defPPr>
              <a:lvl1pPr algn="ctr" eaLnBrk="1" hangingPunct="1">
                <a:defRPr b="1">
                  <a:effectLst>
                    <a:outerShdw blurRad="38100" dist="38100" dir="2700000" algn="tl">
                      <a:srgbClr val="000000">
                        <a:alpha val="43137"/>
                      </a:srgbClr>
                    </a:outerShdw>
                  </a:effectLst>
                  <a:latin typeface="华文中宋" pitchFamily="2" charset="-122"/>
                  <a:ea typeface="华文中宋" pitchFamily="2" charset="-122"/>
                </a:defRPr>
              </a:lvl1pPr>
              <a:lvl2pPr marL="742950" indent="-285750" eaLnBrk="0" hangingPunct="0"/>
              <a:lvl3pPr marL="1143000" indent="-228600" eaLnBrk="0" hangingPunct="0"/>
              <a:lvl4pPr marL="1600200" indent="-228600" eaLnBrk="0" hangingPunct="0"/>
              <a:lvl5pPr marL="2057400" indent="-228600" eaLnBrk="0" hangingPunct="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a:defRPr/>
              </a:pPr>
              <a:r>
                <a:rPr lang="zh-CN" altLang="en-US" dirty="0" smtClean="0"/>
                <a:t>温带</a:t>
              </a:r>
            </a:p>
            <a:p>
              <a:pPr>
                <a:defRPr/>
              </a:pPr>
              <a:r>
                <a:rPr lang="zh-CN" altLang="en-US" dirty="0" smtClean="0"/>
                <a:t>大陆</a:t>
              </a:r>
            </a:p>
            <a:p>
              <a:pPr>
                <a:defRPr/>
              </a:pPr>
              <a:r>
                <a:rPr lang="zh-CN" altLang="en-US" dirty="0" smtClean="0"/>
                <a:t>性气</a:t>
              </a:r>
            </a:p>
            <a:p>
              <a:pPr>
                <a:defRPr/>
              </a:pPr>
              <a:r>
                <a:rPr lang="zh-CN" altLang="en-US" dirty="0" smtClean="0"/>
                <a:t>候</a:t>
              </a:r>
            </a:p>
          </p:txBody>
        </p:sp>
        <p:sp>
          <p:nvSpPr>
            <p:cNvPr id="20520" name="Text Box 9"/>
            <p:cNvSpPr txBox="1">
              <a:spLocks noChangeArrowheads="1"/>
            </p:cNvSpPr>
            <p:nvPr/>
          </p:nvSpPr>
          <p:spPr bwMode="auto">
            <a:xfrm>
              <a:off x="1733" y="5142"/>
              <a:ext cx="974" cy="626"/>
            </a:xfrm>
            <a:prstGeom prst="rect">
              <a:avLst/>
            </a:prstGeom>
            <a:gradFill>
              <a:gsLst>
                <a:gs pos="0">
                  <a:srgbClr val="0000FF">
                    <a:alpha val="86000"/>
                  </a:srgbClr>
                </a:gs>
                <a:gs pos="100000">
                  <a:srgbClr val="FFC000">
                    <a:alpha val="54000"/>
                  </a:srgbClr>
                </a:gs>
              </a:gsLst>
              <a:lin ang="16200000" scaled="0"/>
            </a:gradFill>
            <a:ln w="9525">
              <a:solidFill>
                <a:srgbClr val="000000"/>
              </a:solidFill>
              <a:miter lim="800000"/>
              <a:headEnd/>
              <a:tailEnd/>
            </a:ln>
          </p:spPr>
          <p:txBody>
            <a:bodyPr lIns="0" tIns="0" rIns="0" bIns="0" anchor="ct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defRPr/>
              </a:pPr>
              <a:r>
                <a:rPr lang="zh-CN" altLang="en-US" b="1" dirty="0" smtClean="0">
                  <a:effectLst>
                    <a:outerShdw blurRad="38100" dist="38100" dir="2700000" algn="tl">
                      <a:srgbClr val="000000">
                        <a:alpha val="43137"/>
                      </a:srgbClr>
                    </a:outerShdw>
                  </a:effectLst>
                  <a:latin typeface="华文中宋" pitchFamily="2" charset="-122"/>
                  <a:ea typeface="华文中宋" pitchFamily="2" charset="-122"/>
                </a:rPr>
                <a:t>地中海</a:t>
              </a:r>
            </a:p>
            <a:p>
              <a:pPr algn="ctr" eaLnBrk="1" hangingPunct="1">
                <a:defRPr/>
              </a:pPr>
              <a:r>
                <a:rPr lang="zh-CN" altLang="en-US" b="1" dirty="0" smtClean="0">
                  <a:effectLst>
                    <a:outerShdw blurRad="38100" dist="38100" dir="2700000" algn="tl">
                      <a:srgbClr val="000000">
                        <a:alpha val="43137"/>
                      </a:srgbClr>
                    </a:outerShdw>
                  </a:effectLst>
                  <a:latin typeface="华文中宋" pitchFamily="2" charset="-122"/>
                  <a:ea typeface="华文中宋" pitchFamily="2" charset="-122"/>
                </a:rPr>
                <a:t>气候</a:t>
              </a:r>
            </a:p>
          </p:txBody>
        </p:sp>
        <p:sp>
          <p:nvSpPr>
            <p:cNvPr id="20521" name="Text Box 10"/>
            <p:cNvSpPr txBox="1">
              <a:spLocks noChangeArrowheads="1"/>
            </p:cNvSpPr>
            <p:nvPr/>
          </p:nvSpPr>
          <p:spPr bwMode="auto">
            <a:xfrm>
              <a:off x="3728" y="5142"/>
              <a:ext cx="945" cy="626"/>
            </a:xfrm>
            <a:prstGeom prst="rect">
              <a:avLst/>
            </a:prstGeom>
            <a:solidFill>
              <a:srgbClr val="15D73F"/>
            </a:solidFill>
            <a:ln w="9525">
              <a:solidFill>
                <a:srgbClr val="000000"/>
              </a:solidFill>
              <a:miter lim="800000"/>
              <a:headEnd/>
              <a:tailEnd/>
            </a:ln>
          </p:spPr>
          <p:txBody>
            <a:bodyPr lIns="0" tIns="0" rIns="0" bIns="0" anchor="ct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defRPr/>
              </a:pPr>
              <a:r>
                <a:rPr lang="zh-CN" altLang="en-US" b="1" dirty="0" smtClean="0">
                  <a:effectLst>
                    <a:outerShdw blurRad="38100" dist="38100" dir="2700000" algn="tl">
                      <a:srgbClr val="000000">
                        <a:alpha val="43137"/>
                      </a:srgbClr>
                    </a:outerShdw>
                  </a:effectLst>
                  <a:latin typeface="华文中宋" pitchFamily="2" charset="-122"/>
                  <a:ea typeface="华文中宋" pitchFamily="2" charset="-122"/>
                </a:rPr>
                <a:t>亚热带季风气候</a:t>
              </a:r>
            </a:p>
          </p:txBody>
        </p:sp>
        <p:sp>
          <p:nvSpPr>
            <p:cNvPr id="20522" name="Text Box 11"/>
            <p:cNvSpPr txBox="1">
              <a:spLocks noChangeArrowheads="1"/>
            </p:cNvSpPr>
            <p:nvPr/>
          </p:nvSpPr>
          <p:spPr bwMode="auto">
            <a:xfrm>
              <a:off x="1733" y="5823"/>
              <a:ext cx="2940" cy="314"/>
            </a:xfrm>
            <a:prstGeom prst="rect">
              <a:avLst/>
            </a:prstGeom>
            <a:gradFill>
              <a:gsLst>
                <a:gs pos="0">
                  <a:srgbClr val="CC6600"/>
                </a:gs>
                <a:gs pos="100000">
                  <a:srgbClr val="FFC000"/>
                </a:gs>
              </a:gsLst>
            </a:gradFill>
            <a:ln>
              <a:headEnd/>
              <a:tailEnd/>
            </a:ln>
          </p:spPr>
          <p:style>
            <a:lnRef idx="1">
              <a:schemeClr val="accent4"/>
            </a:lnRef>
            <a:fillRef idx="2">
              <a:schemeClr val="accent4"/>
            </a:fillRef>
            <a:effectRef idx="1">
              <a:schemeClr val="accent4"/>
            </a:effectRef>
            <a:fontRef idx="minor">
              <a:schemeClr val="dk1"/>
            </a:fontRef>
          </p:style>
          <p:txBody>
            <a:bodyPr lIns="0" tIns="0" rIns="0" bIns="0" anchor="ct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defRPr/>
              </a:pPr>
              <a:r>
                <a:rPr lang="zh-CN" altLang="en-US" b="1" smtClean="0">
                  <a:effectLst>
                    <a:outerShdw blurRad="38100" dist="38100" dir="2700000" algn="tl">
                      <a:srgbClr val="000000">
                        <a:alpha val="43137"/>
                      </a:srgbClr>
                    </a:outerShdw>
                  </a:effectLst>
                  <a:latin typeface="华文中宋" pitchFamily="2" charset="-122"/>
                  <a:ea typeface="华文中宋" pitchFamily="2" charset="-122"/>
                </a:rPr>
                <a:t>热带沙漠气候</a:t>
              </a:r>
            </a:p>
          </p:txBody>
        </p:sp>
        <p:sp>
          <p:nvSpPr>
            <p:cNvPr id="20523" name="Text Box 12"/>
            <p:cNvSpPr txBox="1">
              <a:spLocks noChangeArrowheads="1"/>
            </p:cNvSpPr>
            <p:nvPr/>
          </p:nvSpPr>
          <p:spPr bwMode="auto">
            <a:xfrm>
              <a:off x="1733" y="6181"/>
              <a:ext cx="1470" cy="312"/>
            </a:xfrm>
            <a:prstGeom prst="rect">
              <a:avLst/>
            </a:prstGeom>
            <a:solidFill>
              <a:srgbClr val="99FF66"/>
            </a:solidFill>
            <a:ln w="9525">
              <a:solidFill>
                <a:schemeClr val="tx1"/>
              </a:solidFill>
              <a:miter lim="800000"/>
              <a:headEnd/>
              <a:tailEnd/>
            </a:ln>
          </p:spPr>
          <p:txBody>
            <a:bodyPr lIns="0" tIns="0" rIns="0" bIns="0" anchor="ct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defRPr/>
              </a:pPr>
              <a:r>
                <a:rPr lang="zh-CN" altLang="en-US" b="1" dirty="0" smtClean="0">
                  <a:effectLst>
                    <a:outerShdw blurRad="38100" dist="38100" dir="2700000" algn="tl">
                      <a:srgbClr val="000000">
                        <a:alpha val="43137"/>
                      </a:srgbClr>
                    </a:outerShdw>
                  </a:effectLst>
                  <a:latin typeface="华文中宋" pitchFamily="2" charset="-122"/>
                  <a:ea typeface="华文中宋" pitchFamily="2" charset="-122"/>
                </a:rPr>
                <a:t>热带草原气候</a:t>
              </a:r>
            </a:p>
          </p:txBody>
        </p:sp>
        <p:sp>
          <p:nvSpPr>
            <p:cNvPr id="20524" name="Text Box 13"/>
            <p:cNvSpPr txBox="1">
              <a:spLocks noChangeArrowheads="1"/>
            </p:cNvSpPr>
            <p:nvPr/>
          </p:nvSpPr>
          <p:spPr bwMode="auto">
            <a:xfrm>
              <a:off x="3307" y="6181"/>
              <a:ext cx="1366" cy="312"/>
            </a:xfrm>
            <a:prstGeom prst="rect">
              <a:avLst/>
            </a:prstGeom>
            <a:solidFill>
              <a:srgbClr val="006600"/>
            </a:solidFill>
            <a:ln w="9525">
              <a:solidFill>
                <a:schemeClr val="tx1"/>
              </a:solidFill>
              <a:miter lim="800000"/>
              <a:headEnd/>
              <a:tailEnd/>
            </a:ln>
          </p:spPr>
          <p:txBody>
            <a:bodyPr lIns="0" tIns="0" rIns="0" bIns="0" anchor="ct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defRPr/>
              </a:pPr>
              <a:r>
                <a:rPr lang="zh-CN" altLang="en-US" b="1" dirty="0" smtClean="0">
                  <a:solidFill>
                    <a:schemeClr val="bg1"/>
                  </a:solidFill>
                  <a:effectLst>
                    <a:outerShdw blurRad="38100" dist="38100" dir="2700000" algn="tl">
                      <a:srgbClr val="000000">
                        <a:alpha val="43137"/>
                      </a:srgbClr>
                    </a:outerShdw>
                  </a:effectLst>
                  <a:latin typeface="华文中宋" pitchFamily="2" charset="-122"/>
                  <a:ea typeface="华文中宋" pitchFamily="2" charset="-122"/>
                </a:rPr>
                <a:t>热带季风气候</a:t>
              </a:r>
            </a:p>
          </p:txBody>
        </p:sp>
        <p:sp>
          <p:nvSpPr>
            <p:cNvPr id="20525" name="Text Box 14"/>
            <p:cNvSpPr txBox="1">
              <a:spLocks noChangeArrowheads="1"/>
            </p:cNvSpPr>
            <p:nvPr/>
          </p:nvSpPr>
          <p:spPr bwMode="auto">
            <a:xfrm>
              <a:off x="1733" y="6537"/>
              <a:ext cx="2940" cy="312"/>
            </a:xfrm>
            <a:prstGeom prst="rect">
              <a:avLst/>
            </a:prstGeom>
            <a:solidFill>
              <a:srgbClr val="00FF00"/>
            </a:solidFill>
            <a:ln w="9525">
              <a:solidFill>
                <a:schemeClr val="tx1"/>
              </a:solidFill>
              <a:miter lim="800000"/>
              <a:headEnd/>
              <a:tailEnd/>
            </a:ln>
          </p:spPr>
          <p:txBody>
            <a:bodyPr lIns="0" tIns="0" rIns="0" bIns="0" anchor="ct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defRPr/>
              </a:pPr>
              <a:r>
                <a:rPr lang="zh-CN" altLang="en-US" b="1" dirty="0" smtClean="0">
                  <a:effectLst>
                    <a:outerShdw blurRad="38100" dist="38100" dir="2700000" algn="tl">
                      <a:srgbClr val="000000">
                        <a:alpha val="43137"/>
                      </a:srgbClr>
                    </a:outerShdw>
                  </a:effectLst>
                  <a:latin typeface="华文中宋" pitchFamily="2" charset="-122"/>
                  <a:ea typeface="华文中宋" pitchFamily="2" charset="-122"/>
                </a:rPr>
                <a:t>热带雨林气候</a:t>
              </a:r>
            </a:p>
          </p:txBody>
        </p:sp>
      </p:grpSp>
      <p:sp>
        <p:nvSpPr>
          <p:cNvPr id="50" name="Text Box 3"/>
          <p:cNvSpPr txBox="1">
            <a:spLocks noChangeArrowheads="1"/>
          </p:cNvSpPr>
          <p:nvPr/>
        </p:nvSpPr>
        <p:spPr bwMode="auto">
          <a:xfrm>
            <a:off x="5829300" y="2039938"/>
            <a:ext cx="2990850" cy="414337"/>
          </a:xfrm>
          <a:prstGeom prst="rect">
            <a:avLst/>
          </a:prstGeom>
          <a:solidFill>
            <a:schemeClr val="bg2"/>
          </a:solidFill>
          <a:ln>
            <a:solidFill>
              <a:schemeClr val="tx1"/>
            </a:solidFill>
            <a:headEnd/>
            <a:tailEnd/>
          </a:ln>
        </p:spPr>
        <p:style>
          <a:lnRef idx="1">
            <a:schemeClr val="accent1"/>
          </a:lnRef>
          <a:fillRef idx="2">
            <a:schemeClr val="accent1"/>
          </a:fillRef>
          <a:effectRef idx="1">
            <a:schemeClr val="accent1"/>
          </a:effectRef>
          <a:fontRef idx="minor">
            <a:schemeClr val="dk1"/>
          </a:fontRef>
        </p:style>
        <p:txBody>
          <a:bodyPr lIns="0" tIns="0" rIns="0" bIns="0" anchor="ct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defRPr/>
            </a:pPr>
            <a:r>
              <a:rPr lang="zh-CN" altLang="en-US" b="1" dirty="0" smtClean="0">
                <a:effectLst>
                  <a:outerShdw blurRad="38100" dist="38100" dir="2700000" algn="tl">
                    <a:srgbClr val="000000">
                      <a:alpha val="43137"/>
                    </a:srgbClr>
                  </a:outerShdw>
                </a:effectLst>
                <a:latin typeface="华文中宋" pitchFamily="2" charset="-122"/>
                <a:ea typeface="华文中宋" pitchFamily="2" charset="-122"/>
              </a:rPr>
              <a:t>冰 原 带</a:t>
            </a:r>
          </a:p>
        </p:txBody>
      </p:sp>
      <p:sp>
        <p:nvSpPr>
          <p:cNvPr id="51" name="Text Box 4"/>
          <p:cNvSpPr txBox="1">
            <a:spLocks noChangeArrowheads="1"/>
          </p:cNvSpPr>
          <p:nvPr/>
        </p:nvSpPr>
        <p:spPr bwMode="auto">
          <a:xfrm>
            <a:off x="5827922" y="2508432"/>
            <a:ext cx="2994025" cy="422731"/>
          </a:xfrm>
          <a:prstGeom prst="rect">
            <a:avLst/>
          </a:prstGeom>
          <a:gradFill>
            <a:gsLst>
              <a:gs pos="100000">
                <a:schemeClr val="bg1"/>
              </a:gs>
              <a:gs pos="0">
                <a:schemeClr val="tx2">
                  <a:lumMod val="40000"/>
                  <a:lumOff val="60000"/>
                  <a:alpha val="56000"/>
                </a:schemeClr>
              </a:gs>
            </a:gsLst>
            <a:lin ang="16200000" scaled="1"/>
          </a:gradFill>
          <a:ln w="9525">
            <a:solidFill>
              <a:schemeClr val="tx1"/>
            </a:solidFill>
            <a:miter lim="800000"/>
            <a:headEnd/>
            <a:tailEnd/>
          </a:ln>
        </p:spPr>
        <p:txBody>
          <a:bodyPr lIns="0" tIns="0" rIns="0" bIns="0" anchor="ct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defRPr/>
            </a:pPr>
            <a:r>
              <a:rPr lang="zh-CN" altLang="en-US" b="1" dirty="0" smtClean="0">
                <a:effectLst>
                  <a:outerShdw blurRad="38100" dist="38100" dir="2700000" algn="tl">
                    <a:srgbClr val="000000">
                      <a:alpha val="43137"/>
                    </a:srgbClr>
                  </a:outerShdw>
                </a:effectLst>
                <a:latin typeface="华文中宋" pitchFamily="2" charset="-122"/>
                <a:ea typeface="华文中宋" pitchFamily="2" charset="-122"/>
              </a:rPr>
              <a:t>苔 原 带</a:t>
            </a:r>
          </a:p>
        </p:txBody>
      </p:sp>
      <p:sp>
        <p:nvSpPr>
          <p:cNvPr id="52" name="Text Box 5"/>
          <p:cNvSpPr txBox="1">
            <a:spLocks noChangeArrowheads="1"/>
          </p:cNvSpPr>
          <p:nvPr/>
        </p:nvSpPr>
        <p:spPr bwMode="auto">
          <a:xfrm>
            <a:off x="5827922" y="3032781"/>
            <a:ext cx="2994025" cy="422731"/>
          </a:xfrm>
          <a:prstGeom prst="rect">
            <a:avLst/>
          </a:prstGeom>
          <a:gradFill>
            <a:gsLst>
              <a:gs pos="100000">
                <a:srgbClr val="66FFCC">
                  <a:alpha val="43000"/>
                </a:srgbClr>
              </a:gs>
              <a:gs pos="0">
                <a:srgbClr val="92D050">
                  <a:alpha val="64000"/>
                </a:srgbClr>
              </a:gs>
            </a:gsLst>
            <a:lin ang="16200000" scaled="1"/>
          </a:gradFill>
          <a:ln w="9525">
            <a:solidFill>
              <a:schemeClr val="tx1"/>
            </a:solidFill>
            <a:miter lim="800000"/>
            <a:headEnd/>
            <a:tailEnd/>
          </a:ln>
        </p:spPr>
        <p:txBody>
          <a:bodyPr lIns="0" tIns="0" rIns="0" bIns="0" anchor="ct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defRPr/>
            </a:pPr>
            <a:r>
              <a:rPr lang="zh-CN" altLang="en-US" b="1" dirty="0" smtClean="0">
                <a:effectLst>
                  <a:outerShdw blurRad="38100" dist="38100" dir="2700000" algn="tl">
                    <a:srgbClr val="000000">
                      <a:alpha val="43137"/>
                    </a:srgbClr>
                  </a:outerShdw>
                </a:effectLst>
                <a:latin typeface="华文中宋" pitchFamily="2" charset="-122"/>
                <a:ea typeface="华文中宋" pitchFamily="2" charset="-122"/>
              </a:rPr>
              <a:t>亚寒带针叶林</a:t>
            </a:r>
          </a:p>
        </p:txBody>
      </p:sp>
      <p:sp>
        <p:nvSpPr>
          <p:cNvPr id="53" name="Text Box 6"/>
          <p:cNvSpPr txBox="1">
            <a:spLocks noChangeArrowheads="1"/>
          </p:cNvSpPr>
          <p:nvPr/>
        </p:nvSpPr>
        <p:spPr bwMode="auto">
          <a:xfrm>
            <a:off x="5838825" y="3519488"/>
            <a:ext cx="1079500" cy="844550"/>
          </a:xfrm>
          <a:prstGeom prst="rect">
            <a:avLst/>
          </a:prstGeom>
          <a:gradFill>
            <a:gsLst>
              <a:gs pos="0">
                <a:srgbClr val="5E9EFF"/>
              </a:gs>
              <a:gs pos="39999">
                <a:srgbClr val="85C2FF"/>
              </a:gs>
              <a:gs pos="70000">
                <a:srgbClr val="C4D6EB"/>
              </a:gs>
              <a:gs pos="100000">
                <a:srgbClr val="FFEBFA"/>
              </a:gs>
            </a:gsLst>
            <a:lin ang="16200000" scaled="0"/>
          </a:gradFill>
          <a:ln w="9525">
            <a:solidFill>
              <a:srgbClr val="000000"/>
            </a:solidFill>
            <a:miter lim="800000"/>
            <a:headEnd/>
            <a:tailEnd/>
          </a:ln>
        </p:spPr>
        <p:txBody>
          <a:bodyPr lIns="0" tIns="0" rIns="0" bIns="0" anchor="ct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defRPr/>
            </a:pPr>
            <a:r>
              <a:rPr lang="zh-CN" altLang="en-US" b="1" dirty="0" smtClean="0">
                <a:effectLst>
                  <a:outerShdw blurRad="38100" dist="38100" dir="2700000" algn="tl">
                    <a:srgbClr val="000000">
                      <a:alpha val="43137"/>
                    </a:srgbClr>
                  </a:outerShdw>
                </a:effectLst>
                <a:latin typeface="华文中宋" pitchFamily="2" charset="-122"/>
                <a:ea typeface="华文中宋" pitchFamily="2" charset="-122"/>
              </a:rPr>
              <a:t>温带落叶阔叶林</a:t>
            </a:r>
          </a:p>
        </p:txBody>
      </p:sp>
      <p:sp>
        <p:nvSpPr>
          <p:cNvPr id="54" name="Text Box 7"/>
          <p:cNvSpPr txBox="1">
            <a:spLocks noChangeArrowheads="1"/>
          </p:cNvSpPr>
          <p:nvPr/>
        </p:nvSpPr>
        <p:spPr bwMode="auto">
          <a:xfrm>
            <a:off x="7742238" y="3519488"/>
            <a:ext cx="1079500" cy="844550"/>
          </a:xfrm>
          <a:prstGeom prst="rect">
            <a:avLst/>
          </a:prstGeom>
          <a:gradFill>
            <a:gsLst>
              <a:gs pos="0">
                <a:srgbClr val="5E9EFF"/>
              </a:gs>
              <a:gs pos="39999">
                <a:srgbClr val="85C2FF"/>
              </a:gs>
              <a:gs pos="70000">
                <a:srgbClr val="C4D6EB"/>
              </a:gs>
              <a:gs pos="100000">
                <a:srgbClr val="FFEBFA"/>
              </a:gs>
            </a:gsLst>
            <a:lin ang="16200000" scaled="0"/>
          </a:gradFill>
          <a:ln w="9525">
            <a:solidFill>
              <a:srgbClr val="000000"/>
            </a:solidFill>
            <a:miter lim="800000"/>
            <a:headEnd/>
            <a:tailEnd/>
          </a:ln>
        </p:spPr>
        <p:txBody>
          <a:bodyPr lIns="0" tIns="0" rIns="0" bIns="0" anchor="ctr"/>
          <a:lstStyle>
            <a:defPPr>
              <a:defRPr lang="zh-CN"/>
            </a:defPPr>
            <a:lvl1pPr algn="ctr" eaLnBrk="1" hangingPunct="1">
              <a:defRPr b="1">
                <a:effectLst>
                  <a:outerShdw blurRad="38100" dist="38100" dir="2700000" algn="tl">
                    <a:srgbClr val="000000">
                      <a:alpha val="43137"/>
                    </a:srgbClr>
                  </a:outerShdw>
                </a:effectLst>
                <a:latin typeface="华文中宋" pitchFamily="2" charset="-122"/>
                <a:ea typeface="华文中宋" pitchFamily="2" charset="-122"/>
              </a:defRPr>
            </a:lvl1pPr>
            <a:lvl2pPr marL="742950" indent="-285750" eaLnBrk="0" hangingPunct="0"/>
            <a:lvl3pPr marL="1143000" indent="-228600" eaLnBrk="0" hangingPunct="0"/>
            <a:lvl4pPr marL="1600200" indent="-228600" eaLnBrk="0" hangingPunct="0"/>
            <a:lvl5pPr marL="2057400" indent="-228600" eaLnBrk="0" hangingPunct="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a:defRPr/>
            </a:pPr>
            <a:r>
              <a:rPr lang="zh-CN" altLang="en-US" dirty="0" smtClean="0"/>
              <a:t>温带落叶阔叶林</a:t>
            </a:r>
          </a:p>
        </p:txBody>
      </p:sp>
      <p:sp>
        <p:nvSpPr>
          <p:cNvPr id="55" name="Text Box 8"/>
          <p:cNvSpPr txBox="1">
            <a:spLocks noChangeArrowheads="1"/>
          </p:cNvSpPr>
          <p:nvPr/>
        </p:nvSpPr>
        <p:spPr bwMode="auto">
          <a:xfrm>
            <a:off x="6980723" y="3519193"/>
            <a:ext cx="704716" cy="1755960"/>
          </a:xfrm>
          <a:prstGeom prst="rect">
            <a:avLst/>
          </a:prstGeom>
          <a:gradFill flip="none" rotWithShape="1">
            <a:gsLst>
              <a:gs pos="100000">
                <a:schemeClr val="accent2">
                  <a:lumMod val="56000"/>
                  <a:alpha val="90000"/>
                </a:schemeClr>
              </a:gs>
              <a:gs pos="0">
                <a:srgbClr val="D49E6C"/>
              </a:gs>
            </a:gsLst>
            <a:path path="circle">
              <a:fillToRect l="50000" t="50000" r="50000" b="50000"/>
            </a:path>
            <a:tileRect/>
          </a:gradFill>
          <a:ln w="9525">
            <a:solidFill>
              <a:srgbClr val="000000"/>
            </a:solidFill>
            <a:miter lim="800000"/>
            <a:headEnd/>
            <a:tailEnd/>
          </a:ln>
        </p:spPr>
        <p:txBody>
          <a:bodyPr lIns="0" tIns="0" rIns="0" bIns="0" anchor="ctr"/>
          <a:lstStyle>
            <a:defPPr>
              <a:defRPr lang="zh-CN"/>
            </a:defPPr>
            <a:lvl1pPr algn="ctr" eaLnBrk="1" hangingPunct="1">
              <a:defRPr b="1">
                <a:effectLst>
                  <a:outerShdw blurRad="38100" dist="38100" dir="2700000" algn="tl">
                    <a:srgbClr val="000000">
                      <a:alpha val="43137"/>
                    </a:srgbClr>
                  </a:outerShdw>
                </a:effectLst>
                <a:latin typeface="华文中宋" pitchFamily="2" charset="-122"/>
                <a:ea typeface="华文中宋" pitchFamily="2" charset="-122"/>
              </a:defRPr>
            </a:lvl1pPr>
            <a:lvl2pPr marL="742950" indent="-285750" eaLnBrk="0" hangingPunct="0"/>
            <a:lvl3pPr marL="1143000" indent="-228600" eaLnBrk="0" hangingPunct="0"/>
            <a:lvl4pPr marL="1600200" indent="-228600" eaLnBrk="0" hangingPunct="0"/>
            <a:lvl5pPr marL="2057400" indent="-228600" eaLnBrk="0" hangingPunct="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a:defRPr/>
            </a:pPr>
            <a:r>
              <a:rPr lang="zh-CN" altLang="en-US" dirty="0" smtClean="0"/>
              <a:t>温带</a:t>
            </a:r>
          </a:p>
          <a:p>
            <a:pPr>
              <a:defRPr/>
            </a:pPr>
            <a:r>
              <a:rPr lang="zh-CN" altLang="en-US" dirty="0" smtClean="0"/>
              <a:t>草原</a:t>
            </a:r>
            <a:endParaRPr lang="en-US" altLang="zh-CN" dirty="0" smtClean="0"/>
          </a:p>
          <a:p>
            <a:pPr>
              <a:defRPr/>
            </a:pPr>
            <a:endParaRPr lang="en-US" altLang="zh-CN" dirty="0" smtClean="0"/>
          </a:p>
          <a:p>
            <a:pPr>
              <a:defRPr/>
            </a:pPr>
            <a:endParaRPr lang="en-US" altLang="zh-CN" dirty="0" smtClean="0"/>
          </a:p>
          <a:p>
            <a:pPr>
              <a:defRPr/>
            </a:pPr>
            <a:endParaRPr lang="en-US" altLang="zh-CN" dirty="0" smtClean="0"/>
          </a:p>
          <a:p>
            <a:pPr>
              <a:defRPr/>
            </a:pPr>
            <a:endParaRPr lang="zh-CN" altLang="en-US" dirty="0" smtClean="0"/>
          </a:p>
        </p:txBody>
      </p:sp>
      <p:sp>
        <p:nvSpPr>
          <p:cNvPr id="56" name="Text Box 9"/>
          <p:cNvSpPr txBox="1">
            <a:spLocks noChangeArrowheads="1"/>
          </p:cNvSpPr>
          <p:nvPr/>
        </p:nvSpPr>
        <p:spPr bwMode="auto">
          <a:xfrm>
            <a:off x="5827713" y="4429125"/>
            <a:ext cx="1081087" cy="846138"/>
          </a:xfrm>
          <a:prstGeom prst="rect">
            <a:avLst/>
          </a:prstGeom>
          <a:gradFill>
            <a:gsLst>
              <a:gs pos="0">
                <a:srgbClr val="0000FF">
                  <a:alpha val="86000"/>
                </a:srgbClr>
              </a:gs>
              <a:gs pos="100000">
                <a:srgbClr val="FFC000">
                  <a:alpha val="54000"/>
                </a:srgbClr>
              </a:gs>
            </a:gsLst>
            <a:lin ang="16200000" scaled="0"/>
          </a:gradFill>
          <a:ln w="9525">
            <a:solidFill>
              <a:srgbClr val="000000"/>
            </a:solidFill>
            <a:miter lim="800000"/>
            <a:headEnd/>
            <a:tailEnd/>
          </a:ln>
        </p:spPr>
        <p:txBody>
          <a:bodyPr lIns="0" tIns="0" rIns="0" bIns="0" anchor="ct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defRPr/>
            </a:pPr>
            <a:r>
              <a:rPr lang="zh-CN" altLang="en-US" b="1" dirty="0" smtClean="0">
                <a:effectLst>
                  <a:outerShdw blurRad="38100" dist="38100" dir="2700000" algn="tl">
                    <a:srgbClr val="000000">
                      <a:alpha val="43137"/>
                    </a:srgbClr>
                  </a:outerShdw>
                </a:effectLst>
                <a:latin typeface="华文中宋" pitchFamily="2" charset="-122"/>
                <a:ea typeface="华文中宋" pitchFamily="2" charset="-122"/>
              </a:rPr>
              <a:t>亚热带常绿硬叶林</a:t>
            </a:r>
          </a:p>
        </p:txBody>
      </p:sp>
      <p:sp>
        <p:nvSpPr>
          <p:cNvPr id="57" name="Text Box 10"/>
          <p:cNvSpPr txBox="1">
            <a:spLocks noChangeArrowheads="1"/>
          </p:cNvSpPr>
          <p:nvPr/>
        </p:nvSpPr>
        <p:spPr bwMode="auto">
          <a:xfrm>
            <a:off x="7742238" y="4429125"/>
            <a:ext cx="1079500" cy="846138"/>
          </a:xfrm>
          <a:prstGeom prst="rect">
            <a:avLst/>
          </a:prstGeom>
          <a:solidFill>
            <a:srgbClr val="15D73F"/>
          </a:solidFill>
          <a:ln w="9525">
            <a:solidFill>
              <a:srgbClr val="000000"/>
            </a:solidFill>
            <a:miter lim="800000"/>
            <a:headEnd/>
            <a:tailEnd/>
          </a:ln>
        </p:spPr>
        <p:txBody>
          <a:bodyPr lIns="0" tIns="0" rIns="0" bIns="0" anchor="ct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defRPr/>
            </a:pPr>
            <a:r>
              <a:rPr lang="zh-CN" altLang="en-US" b="1" dirty="0" smtClean="0">
                <a:effectLst>
                  <a:outerShdw blurRad="38100" dist="38100" dir="2700000" algn="tl">
                    <a:srgbClr val="000000">
                      <a:alpha val="43137"/>
                    </a:srgbClr>
                  </a:outerShdw>
                </a:effectLst>
                <a:latin typeface="华文中宋" pitchFamily="2" charset="-122"/>
                <a:ea typeface="华文中宋" pitchFamily="2" charset="-122"/>
              </a:rPr>
              <a:t>亚热带常绿阔叶林</a:t>
            </a:r>
          </a:p>
        </p:txBody>
      </p:sp>
      <p:sp>
        <p:nvSpPr>
          <p:cNvPr id="58" name="Text Box 11"/>
          <p:cNvSpPr txBox="1">
            <a:spLocks noChangeArrowheads="1"/>
          </p:cNvSpPr>
          <p:nvPr/>
        </p:nvSpPr>
        <p:spPr bwMode="auto">
          <a:xfrm>
            <a:off x="5827713" y="5351463"/>
            <a:ext cx="2994025" cy="422275"/>
          </a:xfrm>
          <a:prstGeom prst="rect">
            <a:avLst/>
          </a:prstGeom>
          <a:gradFill>
            <a:gsLst>
              <a:gs pos="0">
                <a:srgbClr val="CC6600"/>
              </a:gs>
              <a:gs pos="100000">
                <a:srgbClr val="FFC000"/>
              </a:gs>
            </a:gsLst>
          </a:gradFill>
          <a:ln>
            <a:headEnd/>
            <a:tailEnd/>
          </a:ln>
        </p:spPr>
        <p:style>
          <a:lnRef idx="1">
            <a:schemeClr val="accent4"/>
          </a:lnRef>
          <a:fillRef idx="2">
            <a:schemeClr val="accent4"/>
          </a:fillRef>
          <a:effectRef idx="1">
            <a:schemeClr val="accent4"/>
          </a:effectRef>
          <a:fontRef idx="minor">
            <a:schemeClr val="dk1"/>
          </a:fontRef>
        </p:style>
        <p:txBody>
          <a:bodyPr lIns="0" tIns="0" rIns="0" bIns="0" anchor="ct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defRPr/>
            </a:pPr>
            <a:r>
              <a:rPr lang="zh-CN" altLang="en-US" b="1" dirty="0" smtClean="0">
                <a:effectLst>
                  <a:outerShdw blurRad="38100" dist="38100" dir="2700000" algn="tl">
                    <a:srgbClr val="000000">
                      <a:alpha val="43137"/>
                    </a:srgbClr>
                  </a:outerShdw>
                </a:effectLst>
                <a:latin typeface="华文中宋" pitchFamily="2" charset="-122"/>
                <a:ea typeface="华文中宋" pitchFamily="2" charset="-122"/>
              </a:rPr>
              <a:t>热带荒漠带</a:t>
            </a:r>
          </a:p>
        </p:txBody>
      </p:sp>
      <p:sp>
        <p:nvSpPr>
          <p:cNvPr id="59" name="Text Box 12"/>
          <p:cNvSpPr txBox="1">
            <a:spLocks noChangeArrowheads="1"/>
          </p:cNvSpPr>
          <p:nvPr/>
        </p:nvSpPr>
        <p:spPr bwMode="auto">
          <a:xfrm>
            <a:off x="5827713" y="5837238"/>
            <a:ext cx="1497012" cy="422275"/>
          </a:xfrm>
          <a:prstGeom prst="rect">
            <a:avLst/>
          </a:prstGeom>
          <a:solidFill>
            <a:srgbClr val="99FF66"/>
          </a:solidFill>
          <a:ln w="9525">
            <a:solidFill>
              <a:schemeClr val="tx1"/>
            </a:solidFill>
            <a:miter lim="800000"/>
            <a:headEnd/>
            <a:tailEnd/>
          </a:ln>
        </p:spPr>
        <p:txBody>
          <a:bodyPr lIns="0" tIns="0" rIns="0" bIns="0" anchor="ct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defRPr/>
            </a:pPr>
            <a:r>
              <a:rPr lang="zh-CN" altLang="en-US" b="1" dirty="0" smtClean="0">
                <a:effectLst>
                  <a:outerShdw blurRad="38100" dist="38100" dir="2700000" algn="tl">
                    <a:srgbClr val="000000">
                      <a:alpha val="43137"/>
                    </a:srgbClr>
                  </a:outerShdw>
                </a:effectLst>
                <a:latin typeface="华文中宋" pitchFamily="2" charset="-122"/>
                <a:ea typeface="华文中宋" pitchFamily="2" charset="-122"/>
              </a:rPr>
              <a:t>热带草原带</a:t>
            </a:r>
          </a:p>
        </p:txBody>
      </p:sp>
      <p:sp>
        <p:nvSpPr>
          <p:cNvPr id="60" name="Text Box 13"/>
          <p:cNvSpPr txBox="1">
            <a:spLocks noChangeArrowheads="1"/>
          </p:cNvSpPr>
          <p:nvPr/>
        </p:nvSpPr>
        <p:spPr bwMode="auto">
          <a:xfrm>
            <a:off x="7431088" y="5837238"/>
            <a:ext cx="1390650" cy="422275"/>
          </a:xfrm>
          <a:prstGeom prst="rect">
            <a:avLst/>
          </a:prstGeom>
          <a:solidFill>
            <a:srgbClr val="006600"/>
          </a:solidFill>
          <a:ln w="9525">
            <a:solidFill>
              <a:schemeClr val="tx1"/>
            </a:solidFill>
            <a:miter lim="800000"/>
            <a:headEnd/>
            <a:tailEnd/>
          </a:ln>
        </p:spPr>
        <p:txBody>
          <a:bodyPr lIns="0" tIns="0" rIns="0" bIns="0" anchor="ct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defRPr/>
            </a:pPr>
            <a:r>
              <a:rPr lang="zh-CN" altLang="en-US" b="1" dirty="0" smtClean="0">
                <a:solidFill>
                  <a:schemeClr val="bg1"/>
                </a:solidFill>
                <a:effectLst>
                  <a:outerShdw blurRad="38100" dist="38100" dir="2700000" algn="tl">
                    <a:srgbClr val="000000">
                      <a:alpha val="43137"/>
                    </a:srgbClr>
                  </a:outerShdw>
                </a:effectLst>
                <a:latin typeface="华文中宋" pitchFamily="2" charset="-122"/>
                <a:ea typeface="华文中宋" pitchFamily="2" charset="-122"/>
              </a:rPr>
              <a:t>热带季雨林</a:t>
            </a:r>
          </a:p>
        </p:txBody>
      </p:sp>
      <p:sp>
        <p:nvSpPr>
          <p:cNvPr id="61" name="Text Box 14"/>
          <p:cNvSpPr txBox="1">
            <a:spLocks noChangeArrowheads="1"/>
          </p:cNvSpPr>
          <p:nvPr/>
        </p:nvSpPr>
        <p:spPr bwMode="auto">
          <a:xfrm>
            <a:off x="5827713" y="6319838"/>
            <a:ext cx="2994025" cy="422275"/>
          </a:xfrm>
          <a:prstGeom prst="rect">
            <a:avLst/>
          </a:prstGeom>
          <a:solidFill>
            <a:srgbClr val="00FF00"/>
          </a:solidFill>
          <a:ln w="9525">
            <a:solidFill>
              <a:schemeClr val="tx1"/>
            </a:solidFill>
            <a:miter lim="800000"/>
            <a:headEnd/>
            <a:tailEnd/>
          </a:ln>
        </p:spPr>
        <p:txBody>
          <a:bodyPr lIns="0" tIns="0" rIns="0" bIns="0" anchor="ct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defRPr/>
            </a:pPr>
            <a:r>
              <a:rPr lang="zh-CN" altLang="en-US" b="1" dirty="0" smtClean="0">
                <a:effectLst>
                  <a:outerShdw blurRad="38100" dist="38100" dir="2700000" algn="tl">
                    <a:srgbClr val="000000">
                      <a:alpha val="43137"/>
                    </a:srgbClr>
                  </a:outerShdw>
                </a:effectLst>
                <a:latin typeface="华文中宋" pitchFamily="2" charset="-122"/>
                <a:ea typeface="华文中宋" pitchFamily="2" charset="-122"/>
              </a:rPr>
              <a:t>热带雨林带</a:t>
            </a:r>
          </a:p>
        </p:txBody>
      </p:sp>
      <p:sp>
        <p:nvSpPr>
          <p:cNvPr id="9243" name="Text Box 29"/>
          <p:cNvSpPr txBox="1">
            <a:spLocks noChangeArrowheads="1"/>
          </p:cNvSpPr>
          <p:nvPr/>
        </p:nvSpPr>
        <p:spPr bwMode="auto">
          <a:xfrm>
            <a:off x="7073900" y="4276725"/>
            <a:ext cx="536575" cy="908050"/>
          </a:xfrm>
          <a:prstGeom prst="rect">
            <a:avLst/>
          </a:prstGeom>
          <a:solidFill>
            <a:srgbClr val="FFFF00"/>
          </a:solidFill>
          <a:ln w="9525">
            <a:solidFill>
              <a:srgbClr val="000000"/>
            </a:solidFill>
            <a:miter lim="800000"/>
            <a:headEnd/>
            <a:tailEnd/>
          </a:ln>
        </p:spPr>
        <p:txBody>
          <a:bodyPr lIns="0" tIns="0" rIns="0" bIns="0" anchor="ct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defRPr/>
            </a:pPr>
            <a:r>
              <a:rPr lang="zh-CN" altLang="en-US" b="1" dirty="0" smtClean="0">
                <a:effectLst>
                  <a:outerShdw blurRad="38100" dist="38100" dir="2700000" algn="tl">
                    <a:srgbClr val="000000">
                      <a:alpha val="43137"/>
                    </a:srgbClr>
                  </a:outerShdw>
                </a:effectLst>
                <a:latin typeface="华文中宋" pitchFamily="2" charset="-122"/>
                <a:ea typeface="华文中宋" pitchFamily="2" charset="-122"/>
              </a:rPr>
              <a:t>温带荒漠</a:t>
            </a:r>
          </a:p>
        </p:txBody>
      </p:sp>
      <p:sp>
        <p:nvSpPr>
          <p:cNvPr id="20502" name="Text Box 36"/>
          <p:cNvSpPr txBox="1">
            <a:spLocks noChangeArrowheads="1"/>
          </p:cNvSpPr>
          <p:nvPr/>
        </p:nvSpPr>
        <p:spPr bwMode="auto">
          <a:xfrm>
            <a:off x="322263" y="1628775"/>
            <a:ext cx="8643937" cy="400050"/>
          </a:xfrm>
          <a:prstGeom prst="rect">
            <a:avLst/>
          </a:prstGeom>
          <a:noFill/>
          <a:ln>
            <a:noFill/>
          </a:ln>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spcBef>
                <a:spcPct val="50000"/>
              </a:spcBef>
              <a:defRPr/>
            </a:pPr>
            <a:r>
              <a:rPr lang="zh-CN" altLang="en-US" sz="2000" b="1" dirty="0" smtClean="0">
                <a:solidFill>
                  <a:srgbClr val="800000"/>
                </a:solidFill>
                <a:effectLst>
                  <a:outerShdw blurRad="38100" dist="38100" dir="2700000" algn="tl">
                    <a:srgbClr val="000000">
                      <a:alpha val="43137"/>
                    </a:srgbClr>
                  </a:outerShdw>
                </a:effectLst>
                <a:latin typeface="华文中宋" pitchFamily="2" charset="-122"/>
                <a:ea typeface="华文中宋" pitchFamily="2" charset="-122"/>
              </a:rPr>
              <a:t>西岸       中部        东岸                               </a:t>
            </a:r>
            <a:r>
              <a:rPr lang="zh-CN" altLang="en-US" sz="2000" b="1" dirty="0" smtClean="0">
                <a:solidFill>
                  <a:srgbClr val="0000FF"/>
                </a:solidFill>
                <a:effectLst>
                  <a:outerShdw blurRad="38100" dist="38100" dir="2700000" algn="tl">
                    <a:srgbClr val="000000">
                      <a:alpha val="43137"/>
                    </a:srgbClr>
                  </a:outerShdw>
                </a:effectLst>
                <a:latin typeface="华文中宋" pitchFamily="2" charset="-122"/>
                <a:ea typeface="华文中宋" pitchFamily="2" charset="-122"/>
              </a:rPr>
              <a:t>西岸        中部        东岸</a:t>
            </a:r>
          </a:p>
        </p:txBody>
      </p:sp>
      <p:pic>
        <p:nvPicPr>
          <p:cNvPr id="62" name="Picture 46" descr="5"/>
          <p:cNvPicPr>
            <a:picLocks noChangeAspect="1" noChangeArrowheads="1"/>
          </p:cNvPicPr>
          <p:nvPr/>
        </p:nvPicPr>
        <p:blipFill>
          <a:blip r:embed="rId2">
            <a:lum contrast="12000"/>
            <a:extLst>
              <a:ext uri="{28A0092B-C50C-407E-A947-70E740481C1C}">
                <a14:useLocalDpi xmlns:a14="http://schemas.microsoft.com/office/drawing/2010/main" val="0"/>
              </a:ext>
            </a:extLst>
          </a:blip>
          <a:srcRect/>
          <a:stretch>
            <a:fillRect/>
          </a:stretch>
        </p:blipFill>
        <p:spPr bwMode="auto">
          <a:xfrm>
            <a:off x="49213" y="798513"/>
            <a:ext cx="9191625" cy="6218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93" name="Oval 65"/>
          <p:cNvSpPr>
            <a:spLocks noChangeArrowheads="1"/>
          </p:cNvSpPr>
          <p:nvPr/>
        </p:nvSpPr>
        <p:spPr bwMode="auto">
          <a:xfrm>
            <a:off x="2698750" y="2708275"/>
            <a:ext cx="1009650" cy="936625"/>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4800"/>
          </a:p>
        </p:txBody>
      </p:sp>
      <p:sp>
        <p:nvSpPr>
          <p:cNvPr id="2" name="文本框 1"/>
          <p:cNvSpPr txBox="1"/>
          <p:nvPr/>
        </p:nvSpPr>
        <p:spPr>
          <a:xfrm>
            <a:off x="394855" y="270164"/>
            <a:ext cx="8281554" cy="461665"/>
          </a:xfrm>
          <a:prstGeom prst="rect">
            <a:avLst/>
          </a:prstGeom>
          <a:noFill/>
        </p:spPr>
        <p:txBody>
          <a:bodyPr wrap="square" rtlCol="0">
            <a:spAutoFit/>
          </a:bodyPr>
          <a:lstStyle/>
          <a:p>
            <a:r>
              <a:rPr lang="zh-CN" altLang="en-US" sz="2400" b="1" dirty="0" smtClean="0">
                <a:solidFill>
                  <a:srgbClr val="FF0000"/>
                </a:solidFill>
              </a:rPr>
              <a:t>热带季风气候：热带雨林带（湿热）、热带草原带（干热）</a:t>
            </a:r>
            <a:endParaRPr lang="zh-CN" altLang="en-US" sz="2400" b="1" dirty="0">
              <a:solidFill>
                <a:srgbClr val="FF0000"/>
              </a:solidFill>
            </a:endParaRPr>
          </a:p>
        </p:txBody>
      </p:sp>
    </p:spTree>
    <p:extLst>
      <p:ext uri="{BB962C8B-B14F-4D97-AF65-F5344CB8AC3E}">
        <p14:creationId xmlns:p14="http://schemas.microsoft.com/office/powerpoint/2010/main" val="405174326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1" presetClass="entr" presetSubtype="1" fill="hold" nodeType="clickEffect">
                                  <p:stCondLst>
                                    <p:cond delay="0"/>
                                  </p:stCondLst>
                                  <p:childTnLst>
                                    <p:set>
                                      <p:cBhvr>
                                        <p:cTn id="6" dur="1" fill="hold">
                                          <p:stCondLst>
                                            <p:cond delay="0"/>
                                          </p:stCondLst>
                                        </p:cTn>
                                        <p:tgtEl>
                                          <p:spTgt spid="62"/>
                                        </p:tgtEl>
                                        <p:attrNameLst>
                                          <p:attrName>style.visibility</p:attrName>
                                        </p:attrNameLst>
                                      </p:cBhvr>
                                      <p:to>
                                        <p:strVal val="visible"/>
                                      </p:to>
                                    </p:set>
                                    <p:animEffect transition="in" filter="wheel(1)">
                                      <p:cBhvr>
                                        <p:cTn id="7" dur="500"/>
                                        <p:tgtEl>
                                          <p:spTgt spid="6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2593"/>
                                        </p:tgtEl>
                                        <p:attrNameLst>
                                          <p:attrName>style.visibility</p:attrName>
                                        </p:attrNameLst>
                                      </p:cBhvr>
                                      <p:to>
                                        <p:strVal val="visible"/>
                                      </p:to>
                                    </p:set>
                                    <p:animEffect transition="in" filter="blinds(horizontal)">
                                      <p:cBhvr>
                                        <p:cTn id="12" dur="500"/>
                                        <p:tgtEl>
                                          <p:spTgt spid="225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93"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直角上箭头 30"/>
          <p:cNvSpPr/>
          <p:nvPr/>
        </p:nvSpPr>
        <p:spPr>
          <a:xfrm rot="5400000">
            <a:off x="1004570" y="4630420"/>
            <a:ext cx="1674495" cy="1475740"/>
          </a:xfrm>
          <a:prstGeom prst="bentUpArrow">
            <a:avLst>
              <a:gd name="adj1" fmla="val 11273"/>
              <a:gd name="adj2" fmla="val 11247"/>
              <a:gd name="adj3" fmla="val 1927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p:nvSpPr>
        <p:spPr>
          <a:xfrm>
            <a:off x="0" y="-5080"/>
            <a:ext cx="9159240" cy="706755"/>
          </a:xfrm>
          <a:prstGeom prst="rect">
            <a:avLst/>
          </a:prstGeom>
          <a:gradFill>
            <a:gsLst>
              <a:gs pos="100000">
                <a:srgbClr val="0D2FFD"/>
              </a:gs>
              <a:gs pos="100000">
                <a:srgbClr val="034373"/>
              </a:gs>
            </a:gsLst>
            <a:lin ang="5400000" scaled="0"/>
          </a:gradFill>
        </p:spPr>
        <p:txBody>
          <a:bodyPr wrap="square" rtlCol="0">
            <a:spAutoFit/>
          </a:bodyPr>
          <a:lstStyle/>
          <a:p>
            <a:pPr algn="l">
              <a:lnSpc>
                <a:spcPct val="100000"/>
              </a:lnSpc>
            </a:pPr>
            <a:r>
              <a:rPr lang="en-US" altLang="zh-CN" sz="4000" b="1">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          </a:t>
            </a:r>
            <a:r>
              <a:rPr lang="zh-CN" altLang="en-US" sz="4000" b="1">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一、南亚概述</a:t>
            </a:r>
            <a:r>
              <a:rPr lang="zh-CN" altLang="en-US" sz="3600">
                <a:solidFill>
                  <a:schemeClr val="bg1"/>
                </a:solidFill>
                <a:latin typeface="微软雅黑" panose="020B0503020204020204" charset="-122"/>
                <a:ea typeface="微软雅黑" panose="020B0503020204020204" charset="-122"/>
              </a:rPr>
              <a:t> </a:t>
            </a:r>
          </a:p>
        </p:txBody>
      </p:sp>
      <p:sp>
        <p:nvSpPr>
          <p:cNvPr id="19" name="圆角矩形 18"/>
          <p:cNvSpPr/>
          <p:nvPr/>
        </p:nvSpPr>
        <p:spPr>
          <a:xfrm>
            <a:off x="6298565" y="146685"/>
            <a:ext cx="2640965" cy="896620"/>
          </a:xfrm>
          <a:prstGeom prst="roundRect">
            <a:avLst/>
          </a:prstGeom>
          <a:gradFill>
            <a:gsLst>
              <a:gs pos="100000">
                <a:srgbClr val="41FB33"/>
              </a:gs>
              <a:gs pos="100000">
                <a:srgbClr val="035C7D"/>
              </a:gs>
            </a:gsLst>
            <a:lin ang="5400000" scaled="0"/>
          </a:gradFill>
          <a:ln>
            <a:solidFill>
              <a:srgbClr val="0D2FFD"/>
            </a:solid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p:cNvSpPr txBox="1"/>
          <p:nvPr/>
        </p:nvSpPr>
        <p:spPr>
          <a:xfrm>
            <a:off x="6410325" y="210820"/>
            <a:ext cx="2418080" cy="768350"/>
          </a:xfrm>
          <a:prstGeom prst="rect">
            <a:avLst/>
          </a:prstGeom>
          <a:noFill/>
        </p:spPr>
        <p:txBody>
          <a:bodyPr wrap="none" rtlCol="0">
            <a:spAutoFit/>
            <a:scene3d>
              <a:camera prst="orthographicFront"/>
              <a:lightRig rig="threePt" dir="t"/>
            </a:scene3d>
          </a:bodyPr>
          <a:lstStyle/>
          <a:p>
            <a:pPr algn="ctr"/>
            <a:r>
              <a:rPr lang="zh-CN" altLang="en-US" sz="4400">
                <a:solidFill>
                  <a:schemeClr val="tx1"/>
                </a:solidFill>
                <a:effectLst>
                  <a:outerShdw blurRad="38100" dist="19050" dir="2700000" algn="tl" rotWithShape="0">
                    <a:schemeClr val="dk1">
                      <a:alpha val="40000"/>
                    </a:schemeClr>
                  </a:outerShdw>
                </a:effectLst>
              </a:rPr>
              <a:t>自然特征</a:t>
            </a:r>
          </a:p>
        </p:txBody>
      </p:sp>
      <p:sp>
        <p:nvSpPr>
          <p:cNvPr id="5" name="文本框 4"/>
          <p:cNvSpPr txBox="1"/>
          <p:nvPr/>
        </p:nvSpPr>
        <p:spPr>
          <a:xfrm>
            <a:off x="207645" y="1043305"/>
            <a:ext cx="5602605" cy="567848"/>
          </a:xfrm>
          <a:prstGeom prst="rect">
            <a:avLst/>
          </a:prstGeom>
          <a:gradFill>
            <a:gsLst>
              <a:gs pos="100000">
                <a:srgbClr val="FBFB11"/>
              </a:gs>
              <a:gs pos="100000">
                <a:srgbClr val="838309"/>
              </a:gs>
            </a:gsLst>
            <a:lin ang="5400000" scaled="0"/>
          </a:gradFill>
          <a:ln>
            <a:solidFill>
              <a:schemeClr val="tx1">
                <a:lumMod val="95000"/>
                <a:lumOff val="5000"/>
              </a:schemeClr>
            </a:solidFill>
          </a:ln>
          <a:effectLst>
            <a:outerShdw blurRad="63500" algn="ctr" rotWithShape="0">
              <a:prstClr val="black">
                <a:alpha val="40000"/>
              </a:prstClr>
            </a:outerShdw>
          </a:effectLst>
        </p:spPr>
        <p:txBody>
          <a:bodyPr wrap="square" rtlCol="0">
            <a:spAutoFit/>
            <a:scene3d>
              <a:camera prst="orthographicFront"/>
              <a:lightRig rig="threePt" dir="t"/>
            </a:scene3d>
          </a:bodyPr>
          <a:lstStyle/>
          <a:p>
            <a:pPr algn="l">
              <a:lnSpc>
                <a:spcPct val="110000"/>
              </a:lnSpc>
            </a:pPr>
            <a:r>
              <a:rPr lang="en-US" altLang="zh-CN" sz="3200" b="1" dirty="0">
                <a:solidFill>
                  <a:schemeClr val="tx1"/>
                </a:solidFill>
                <a:effectLst/>
                <a:latin typeface="+mn-ea"/>
                <a:cs typeface="+mn-ea"/>
              </a:rPr>
              <a:t> </a:t>
            </a:r>
            <a:r>
              <a:rPr lang="en-US" altLang="zh-CN" sz="3200" dirty="0" smtClean="0">
                <a:solidFill>
                  <a:schemeClr val="tx1"/>
                </a:solidFill>
                <a:effectLst/>
                <a:latin typeface="+mn-ea"/>
                <a:cs typeface="+mn-ea"/>
              </a:rPr>
              <a:t>2</a:t>
            </a:r>
            <a:r>
              <a:rPr lang="zh-CN" altLang="en-US" sz="3200" dirty="0" smtClean="0">
                <a:solidFill>
                  <a:schemeClr val="tx1"/>
                </a:solidFill>
                <a:effectLst/>
                <a:latin typeface="+mn-ea"/>
                <a:cs typeface="+mn-ea"/>
              </a:rPr>
              <a:t>、</a:t>
            </a:r>
            <a:r>
              <a:rPr lang="zh-CN" altLang="en-US" sz="3200" dirty="0">
                <a:solidFill>
                  <a:schemeClr val="tx1"/>
                </a:solidFill>
                <a:effectLst/>
                <a:latin typeface="+mn-ea"/>
                <a:cs typeface="+mn-ea"/>
              </a:rPr>
              <a:t>热带气候为主</a:t>
            </a:r>
            <a:r>
              <a:rPr lang="zh-CN" altLang="en-US" sz="2800" b="1" dirty="0">
                <a:solidFill>
                  <a:srgbClr val="0221DE"/>
                </a:solidFill>
                <a:effectLst/>
                <a:latin typeface="+mn-ea"/>
                <a:cs typeface="+mn-ea"/>
              </a:rPr>
              <a:t>（热带季风）</a:t>
            </a:r>
            <a:endParaRPr lang="zh-CN" altLang="en-US" sz="2800" b="1" dirty="0">
              <a:solidFill>
                <a:srgbClr val="0221DE"/>
              </a:solidFill>
              <a:effectLst/>
              <a:latin typeface="+mn-ea"/>
              <a:ea typeface="楷体" panose="02010609060101010101" charset="-122"/>
              <a:cs typeface="+mn-ea"/>
            </a:endParaRPr>
          </a:p>
        </p:txBody>
      </p:sp>
      <p:sp>
        <p:nvSpPr>
          <p:cNvPr id="10" name="文本框 46085"/>
          <p:cNvSpPr txBox="1"/>
          <p:nvPr/>
        </p:nvSpPr>
        <p:spPr>
          <a:xfrm>
            <a:off x="323850" y="1944370"/>
            <a:ext cx="4236720" cy="565150"/>
          </a:xfrm>
          <a:prstGeom prst="rect">
            <a:avLst/>
          </a:prstGeom>
          <a:pattFill prst="openDmnd">
            <a:fgClr>
              <a:schemeClr val="accent2">
                <a:lumMod val="20000"/>
                <a:lumOff val="80000"/>
              </a:schemeClr>
            </a:fgClr>
            <a:bgClr>
              <a:schemeClr val="bg1"/>
            </a:bgClr>
          </a:pattFill>
          <a:ln w="9525">
            <a:solidFill>
              <a:schemeClr val="accent1"/>
            </a:solidFill>
          </a:ln>
          <a:effectLst>
            <a:outerShdw blurRad="38100" algn="ctr" rotWithShape="0">
              <a:prstClr val="black">
                <a:alpha val="40000"/>
              </a:prstClr>
            </a:outerShdw>
          </a:effectLst>
        </p:spPr>
        <p:txBody>
          <a:bodyPr wrap="square" anchor="t">
            <a:spAutoFit/>
          </a:bodyPr>
          <a:lstStyle/>
          <a:p>
            <a:pPr>
              <a:lnSpc>
                <a:spcPct val="110000"/>
              </a:lnSpc>
              <a:buFont typeface="Arial" panose="020B0604020202020204" pitchFamily="34" charset="0"/>
              <a:buNone/>
            </a:pPr>
            <a:r>
              <a:rPr lang="en-US" altLang="zh-CN" sz="2800" b="1" dirty="0">
                <a:solidFill>
                  <a:schemeClr val="tx1">
                    <a:lumMod val="95000"/>
                    <a:lumOff val="5000"/>
                  </a:schemeClr>
                </a:solidFill>
                <a:latin typeface="Calibri" panose="020F0502020204030204" charset="0"/>
                <a:ea typeface="楷体" panose="02010609060101010101" charset="-122"/>
              </a:rPr>
              <a:t> </a:t>
            </a:r>
            <a:r>
              <a:rPr lang="zh-CN" altLang="en-US" sz="2800" b="1" dirty="0">
                <a:solidFill>
                  <a:srgbClr val="0221DE"/>
                </a:solidFill>
                <a:effectLst/>
                <a:latin typeface="Calibri" panose="020F0502020204030204" charset="0"/>
                <a:ea typeface="楷体" panose="02010609060101010101" charset="-122"/>
              </a:rPr>
              <a:t>④ 季风气候与农业灾害</a:t>
            </a:r>
            <a:r>
              <a:rPr lang="zh-CN" altLang="en-US" sz="2800" b="1" dirty="0">
                <a:solidFill>
                  <a:srgbClr val="0221DE"/>
                </a:solidFill>
                <a:effectLst/>
                <a:latin typeface="楷体" panose="02010609060101010101" charset="-122"/>
                <a:ea typeface="楷体" panose="02010609060101010101" charset="-122"/>
              </a:rPr>
              <a:t>：</a:t>
            </a:r>
            <a:r>
              <a:rPr lang="zh-CN" altLang="en-US" sz="2800" b="1" dirty="0">
                <a:solidFill>
                  <a:schemeClr val="tx1"/>
                </a:solidFill>
                <a:effectLst/>
                <a:latin typeface="楷体" panose="02010609060101010101" charset="-122"/>
                <a:ea typeface="楷体" panose="02010609060101010101" charset="-122"/>
              </a:rPr>
              <a:t>   </a:t>
            </a:r>
          </a:p>
        </p:txBody>
      </p:sp>
      <p:cxnSp>
        <p:nvCxnSpPr>
          <p:cNvPr id="11" name="直接箭头连接符 10"/>
          <p:cNvCxnSpPr>
            <a:endCxn id="8" idx="1"/>
          </p:cNvCxnSpPr>
          <p:nvPr/>
        </p:nvCxnSpPr>
        <p:spPr>
          <a:xfrm flipV="1">
            <a:off x="2139950" y="3542665"/>
            <a:ext cx="440055" cy="598805"/>
          </a:xfrm>
          <a:prstGeom prst="straightConnector1">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sp>
        <p:nvSpPr>
          <p:cNvPr id="6" name="圆角矩形 5"/>
          <p:cNvSpPr/>
          <p:nvPr/>
        </p:nvSpPr>
        <p:spPr>
          <a:xfrm>
            <a:off x="323850" y="3751580"/>
            <a:ext cx="1815465" cy="779780"/>
          </a:xfrm>
          <a:prstGeom prst="roundRect">
            <a:avLst/>
          </a:prstGeom>
          <a:solidFill>
            <a:srgbClr val="8EFD5D"/>
          </a:solidFill>
          <a:ln>
            <a:solidFill>
              <a:schemeClr val="accent1"/>
            </a:solidFill>
          </a:ln>
          <a:effectLst>
            <a:outerShdw blurRad="254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323850" y="3825240"/>
            <a:ext cx="1816100" cy="632460"/>
          </a:xfrm>
          <a:prstGeom prst="rect">
            <a:avLst/>
          </a:prstGeom>
          <a:noFill/>
        </p:spPr>
        <p:txBody>
          <a:bodyPr wrap="none" rtlCol="0">
            <a:spAutoFit/>
          </a:bodyPr>
          <a:lstStyle/>
          <a:p>
            <a:pPr>
              <a:lnSpc>
                <a:spcPct val="110000"/>
              </a:lnSpc>
            </a:pPr>
            <a:r>
              <a:rPr lang="zh-CN" altLang="en-US" sz="3200" b="1"/>
              <a:t>西南季风</a:t>
            </a:r>
          </a:p>
        </p:txBody>
      </p:sp>
      <p:cxnSp>
        <p:nvCxnSpPr>
          <p:cNvPr id="12" name="直接箭头连接符 11"/>
          <p:cNvCxnSpPr>
            <a:stCxn id="7" idx="3"/>
            <a:endCxn id="9" idx="1"/>
          </p:cNvCxnSpPr>
          <p:nvPr/>
        </p:nvCxnSpPr>
        <p:spPr>
          <a:xfrm>
            <a:off x="2139950" y="4141470"/>
            <a:ext cx="440055" cy="598805"/>
          </a:xfrm>
          <a:prstGeom prst="straightConnector1">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a:stCxn id="8" idx="3"/>
          </p:cNvCxnSpPr>
          <p:nvPr/>
        </p:nvCxnSpPr>
        <p:spPr>
          <a:xfrm flipV="1">
            <a:off x="3831590" y="3536950"/>
            <a:ext cx="457835" cy="5715"/>
          </a:xfrm>
          <a:prstGeom prst="straightConnector1">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p:nvPr/>
        </p:nvCxnSpPr>
        <p:spPr>
          <a:xfrm flipV="1">
            <a:off x="3829685" y="4740275"/>
            <a:ext cx="457835" cy="5715"/>
          </a:xfrm>
          <a:prstGeom prst="straightConnector1">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p:nvPr/>
        </p:nvCxnSpPr>
        <p:spPr>
          <a:xfrm flipV="1">
            <a:off x="5537200" y="3536315"/>
            <a:ext cx="457835" cy="5715"/>
          </a:xfrm>
          <a:prstGeom prst="straightConnector1">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p:nvPr/>
        </p:nvCxnSpPr>
        <p:spPr>
          <a:xfrm flipV="1">
            <a:off x="5537200" y="4745990"/>
            <a:ext cx="457835" cy="5715"/>
          </a:xfrm>
          <a:prstGeom prst="straightConnector1">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sp>
        <p:nvSpPr>
          <p:cNvPr id="21" name="圆角矩形 20"/>
          <p:cNvSpPr/>
          <p:nvPr/>
        </p:nvSpPr>
        <p:spPr>
          <a:xfrm>
            <a:off x="5994400" y="3195955"/>
            <a:ext cx="1096010" cy="696595"/>
          </a:xfrm>
          <a:prstGeom prst="roundRect">
            <a:avLst/>
          </a:prstGeom>
          <a:gradFill>
            <a:gsLst>
              <a:gs pos="100000">
                <a:srgbClr val="FBFB11"/>
              </a:gs>
              <a:gs pos="100000">
                <a:srgbClr val="838309"/>
              </a:gs>
            </a:gsLst>
            <a:lin ang="5400000" scaled="0"/>
          </a:gradFill>
          <a:ln>
            <a:solidFill>
              <a:schemeClr val="accent1"/>
            </a:solidFill>
          </a:ln>
          <a:effectLst>
            <a:outerShdw blurRad="12700" sx="97000" sy="97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圆角矩形 21"/>
          <p:cNvSpPr/>
          <p:nvPr/>
        </p:nvSpPr>
        <p:spPr>
          <a:xfrm>
            <a:off x="5994400" y="4391660"/>
            <a:ext cx="1096010" cy="696595"/>
          </a:xfrm>
          <a:prstGeom prst="roundRect">
            <a:avLst/>
          </a:prstGeom>
          <a:gradFill>
            <a:gsLst>
              <a:gs pos="100000">
                <a:srgbClr val="FBFB11"/>
              </a:gs>
              <a:gs pos="100000">
                <a:srgbClr val="838309"/>
              </a:gs>
            </a:gsLst>
            <a:lin ang="5400000" scaled="0"/>
          </a:gradFill>
          <a:ln>
            <a:solidFill>
              <a:schemeClr val="accent1"/>
            </a:solidFill>
          </a:ln>
          <a:effectLst>
            <a:outerShdw blurRad="12700" sx="97000" sy="97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文本框 22"/>
          <p:cNvSpPr txBox="1"/>
          <p:nvPr/>
        </p:nvSpPr>
        <p:spPr>
          <a:xfrm>
            <a:off x="6044565" y="3222625"/>
            <a:ext cx="999490" cy="632460"/>
          </a:xfrm>
          <a:prstGeom prst="rect">
            <a:avLst/>
          </a:prstGeom>
          <a:noFill/>
        </p:spPr>
        <p:txBody>
          <a:bodyPr wrap="none" rtlCol="0">
            <a:spAutoFit/>
          </a:bodyPr>
          <a:lstStyle/>
          <a:p>
            <a:pPr>
              <a:lnSpc>
                <a:spcPct val="110000"/>
              </a:lnSpc>
            </a:pPr>
            <a:r>
              <a:rPr lang="zh-CN" altLang="en-US" sz="3200" b="1"/>
              <a:t>干旱</a:t>
            </a:r>
          </a:p>
        </p:txBody>
      </p:sp>
      <p:sp>
        <p:nvSpPr>
          <p:cNvPr id="24" name="文本框 23"/>
          <p:cNvSpPr txBox="1"/>
          <p:nvPr/>
        </p:nvSpPr>
        <p:spPr>
          <a:xfrm>
            <a:off x="6044565" y="4432300"/>
            <a:ext cx="999490" cy="632460"/>
          </a:xfrm>
          <a:prstGeom prst="rect">
            <a:avLst/>
          </a:prstGeom>
          <a:noFill/>
        </p:spPr>
        <p:txBody>
          <a:bodyPr wrap="none" rtlCol="0">
            <a:spAutoFit/>
          </a:bodyPr>
          <a:lstStyle/>
          <a:p>
            <a:pPr>
              <a:lnSpc>
                <a:spcPct val="110000"/>
              </a:lnSpc>
            </a:pPr>
            <a:r>
              <a:rPr lang="zh-CN" altLang="en-US" sz="3200" b="1"/>
              <a:t>洪涝</a:t>
            </a:r>
          </a:p>
        </p:txBody>
      </p:sp>
      <p:sp>
        <p:nvSpPr>
          <p:cNvPr id="15" name="文本框 14"/>
          <p:cNvSpPr txBox="1"/>
          <p:nvPr/>
        </p:nvSpPr>
        <p:spPr>
          <a:xfrm>
            <a:off x="4287520" y="3020060"/>
            <a:ext cx="1251585" cy="1038860"/>
          </a:xfrm>
          <a:prstGeom prst="rect">
            <a:avLst/>
          </a:prstGeom>
          <a:solidFill>
            <a:schemeClr val="accent2">
              <a:lumMod val="20000"/>
              <a:lumOff val="80000"/>
            </a:schemeClr>
          </a:solidFill>
          <a:ln>
            <a:solidFill>
              <a:schemeClr val="accent1"/>
            </a:solidFill>
          </a:ln>
          <a:effectLst>
            <a:outerShdw blurRad="25400" sx="97000" sy="97000" algn="ctr" rotWithShape="0">
              <a:prstClr val="black">
                <a:alpha val="40000"/>
              </a:prstClr>
            </a:outerShdw>
          </a:effectLst>
        </p:spPr>
        <p:txBody>
          <a:bodyPr wrap="none" rtlCol="0">
            <a:spAutoFit/>
          </a:bodyPr>
          <a:lstStyle/>
          <a:p>
            <a:pPr>
              <a:lnSpc>
                <a:spcPct val="110000"/>
              </a:lnSpc>
            </a:pPr>
            <a:r>
              <a:rPr lang="zh-CN" altLang="en-US" sz="2800"/>
              <a:t>来得</a:t>
            </a:r>
            <a:r>
              <a:rPr lang="zh-CN" altLang="en-US" sz="2800" b="1">
                <a:solidFill>
                  <a:srgbClr val="FF0000"/>
                </a:solidFill>
              </a:rPr>
              <a:t>晚</a:t>
            </a:r>
            <a:endParaRPr lang="zh-CN" altLang="en-US" sz="2800"/>
          </a:p>
          <a:p>
            <a:pPr>
              <a:lnSpc>
                <a:spcPct val="110000"/>
              </a:lnSpc>
            </a:pPr>
            <a:r>
              <a:rPr lang="zh-CN" altLang="en-US" sz="2800"/>
              <a:t>退得</a:t>
            </a:r>
            <a:r>
              <a:rPr lang="zh-CN" altLang="en-US" sz="2800" b="1">
                <a:solidFill>
                  <a:srgbClr val="FF0000"/>
                </a:solidFill>
              </a:rPr>
              <a:t>早</a:t>
            </a:r>
          </a:p>
        </p:txBody>
      </p:sp>
      <p:sp>
        <p:nvSpPr>
          <p:cNvPr id="16" name="文本框 15"/>
          <p:cNvSpPr txBox="1"/>
          <p:nvPr/>
        </p:nvSpPr>
        <p:spPr>
          <a:xfrm>
            <a:off x="4287520" y="4224020"/>
            <a:ext cx="1251585" cy="1038860"/>
          </a:xfrm>
          <a:prstGeom prst="rect">
            <a:avLst/>
          </a:prstGeom>
          <a:solidFill>
            <a:schemeClr val="accent2">
              <a:lumMod val="20000"/>
              <a:lumOff val="80000"/>
            </a:schemeClr>
          </a:solidFill>
          <a:ln>
            <a:solidFill>
              <a:schemeClr val="accent1"/>
            </a:solidFill>
          </a:ln>
          <a:effectLst>
            <a:outerShdw blurRad="25400" sx="97000" sy="97000" algn="ctr" rotWithShape="0">
              <a:prstClr val="black">
                <a:alpha val="40000"/>
              </a:prstClr>
            </a:outerShdw>
          </a:effectLst>
        </p:spPr>
        <p:txBody>
          <a:bodyPr wrap="none" rtlCol="0">
            <a:spAutoFit/>
          </a:bodyPr>
          <a:lstStyle/>
          <a:p>
            <a:pPr>
              <a:lnSpc>
                <a:spcPct val="110000"/>
              </a:lnSpc>
            </a:pPr>
            <a:r>
              <a:rPr lang="zh-CN" altLang="en-US" sz="2800"/>
              <a:t>来得</a:t>
            </a:r>
            <a:r>
              <a:rPr lang="zh-CN" altLang="en-US" sz="2800" b="1">
                <a:solidFill>
                  <a:srgbClr val="FF0000"/>
                </a:solidFill>
              </a:rPr>
              <a:t>早</a:t>
            </a:r>
            <a:endParaRPr lang="zh-CN" altLang="en-US" sz="2800"/>
          </a:p>
          <a:p>
            <a:pPr>
              <a:lnSpc>
                <a:spcPct val="110000"/>
              </a:lnSpc>
            </a:pPr>
            <a:r>
              <a:rPr lang="zh-CN" altLang="en-US" sz="2800"/>
              <a:t>退得</a:t>
            </a:r>
            <a:r>
              <a:rPr lang="zh-CN" altLang="en-US" sz="2800" b="1">
                <a:solidFill>
                  <a:srgbClr val="FF0000"/>
                </a:solidFill>
              </a:rPr>
              <a:t>晚</a:t>
            </a:r>
          </a:p>
        </p:txBody>
      </p:sp>
      <p:sp>
        <p:nvSpPr>
          <p:cNvPr id="9" name="文本框 8"/>
          <p:cNvSpPr txBox="1"/>
          <p:nvPr/>
        </p:nvSpPr>
        <p:spPr>
          <a:xfrm>
            <a:off x="2580005" y="4457700"/>
            <a:ext cx="1251585" cy="565150"/>
          </a:xfrm>
          <a:prstGeom prst="rect">
            <a:avLst/>
          </a:prstGeom>
          <a:solidFill>
            <a:schemeClr val="accent2">
              <a:lumMod val="20000"/>
              <a:lumOff val="80000"/>
            </a:schemeClr>
          </a:solidFill>
          <a:ln>
            <a:solidFill>
              <a:schemeClr val="accent1"/>
            </a:solidFill>
          </a:ln>
          <a:effectLst>
            <a:outerShdw blurRad="25400" sx="97000" sy="97000" algn="ctr" rotWithShape="0">
              <a:prstClr val="black">
                <a:alpha val="40000"/>
              </a:prstClr>
            </a:outerShdw>
          </a:effectLst>
        </p:spPr>
        <p:txBody>
          <a:bodyPr wrap="none" rtlCol="0">
            <a:spAutoFit/>
          </a:bodyPr>
          <a:lstStyle/>
          <a:p>
            <a:pPr>
              <a:lnSpc>
                <a:spcPct val="110000"/>
              </a:lnSpc>
            </a:pPr>
            <a:r>
              <a:rPr lang="zh-CN" altLang="en-US" sz="2800"/>
              <a:t>势力</a:t>
            </a:r>
            <a:r>
              <a:rPr lang="zh-CN" altLang="en-US" sz="2800" b="1">
                <a:solidFill>
                  <a:srgbClr val="FF0000"/>
                </a:solidFill>
              </a:rPr>
              <a:t>强</a:t>
            </a:r>
          </a:p>
        </p:txBody>
      </p:sp>
      <p:sp>
        <p:nvSpPr>
          <p:cNvPr id="8" name="文本框 7"/>
          <p:cNvSpPr txBox="1"/>
          <p:nvPr/>
        </p:nvSpPr>
        <p:spPr>
          <a:xfrm>
            <a:off x="2580005" y="3260090"/>
            <a:ext cx="1251585" cy="565150"/>
          </a:xfrm>
          <a:prstGeom prst="rect">
            <a:avLst/>
          </a:prstGeom>
          <a:solidFill>
            <a:schemeClr val="accent2">
              <a:lumMod val="20000"/>
              <a:lumOff val="80000"/>
            </a:schemeClr>
          </a:solidFill>
          <a:ln>
            <a:solidFill>
              <a:schemeClr val="accent1"/>
            </a:solidFill>
          </a:ln>
          <a:effectLst>
            <a:outerShdw blurRad="25400" sx="97000" sy="97000" algn="ctr" rotWithShape="0">
              <a:prstClr val="black">
                <a:alpha val="40000"/>
              </a:prstClr>
            </a:outerShdw>
          </a:effectLst>
        </p:spPr>
        <p:txBody>
          <a:bodyPr wrap="none" rtlCol="0">
            <a:spAutoFit/>
          </a:bodyPr>
          <a:lstStyle/>
          <a:p>
            <a:pPr>
              <a:lnSpc>
                <a:spcPct val="110000"/>
              </a:lnSpc>
            </a:pPr>
            <a:r>
              <a:rPr lang="zh-CN" altLang="en-US" sz="2800"/>
              <a:t>势力</a:t>
            </a:r>
            <a:r>
              <a:rPr lang="zh-CN" altLang="en-US" sz="2800" b="1">
                <a:solidFill>
                  <a:srgbClr val="FF0000"/>
                </a:solidFill>
              </a:rPr>
              <a:t>弱</a:t>
            </a:r>
          </a:p>
        </p:txBody>
      </p:sp>
      <p:pic>
        <p:nvPicPr>
          <p:cNvPr id="28" name="图片 27" descr="图片6"/>
          <p:cNvPicPr>
            <a:picLocks noChangeAspect="1"/>
          </p:cNvPicPr>
          <p:nvPr/>
        </p:nvPicPr>
        <p:blipFill>
          <a:blip r:embed="rId3"/>
          <a:stretch>
            <a:fillRect/>
          </a:stretch>
        </p:blipFill>
        <p:spPr>
          <a:xfrm>
            <a:off x="7164053" y="4140031"/>
            <a:ext cx="1814830" cy="1348105"/>
          </a:xfrm>
          <a:prstGeom prst="rect">
            <a:avLst/>
          </a:prstGeom>
          <a:ln>
            <a:solidFill>
              <a:schemeClr val="accent1"/>
            </a:solidFill>
          </a:ln>
        </p:spPr>
      </p:pic>
      <p:pic>
        <p:nvPicPr>
          <p:cNvPr id="29" name="图片 28" descr="图片5"/>
          <p:cNvPicPr>
            <a:picLocks noChangeAspect="1"/>
          </p:cNvPicPr>
          <p:nvPr/>
        </p:nvPicPr>
        <p:blipFill>
          <a:blip r:embed="rId4"/>
          <a:stretch>
            <a:fillRect/>
          </a:stretch>
        </p:blipFill>
        <p:spPr>
          <a:xfrm>
            <a:off x="7164053" y="2736020"/>
            <a:ext cx="1813560" cy="1386840"/>
          </a:xfrm>
          <a:prstGeom prst="rect">
            <a:avLst/>
          </a:prstGeom>
          <a:ln>
            <a:solidFill>
              <a:schemeClr val="accent1"/>
            </a:solidFill>
          </a:ln>
        </p:spPr>
      </p:pic>
      <p:sp>
        <p:nvSpPr>
          <p:cNvPr id="32" name="文本框 31"/>
          <p:cNvSpPr txBox="1"/>
          <p:nvPr/>
        </p:nvSpPr>
        <p:spPr>
          <a:xfrm>
            <a:off x="364490" y="2880021"/>
            <a:ext cx="1735455" cy="829945"/>
          </a:xfrm>
          <a:prstGeom prst="rect">
            <a:avLst/>
          </a:prstGeom>
          <a:pattFill prst="openDmnd">
            <a:fgClr>
              <a:schemeClr val="accent2">
                <a:lumMod val="20000"/>
                <a:lumOff val="80000"/>
              </a:schemeClr>
            </a:fgClr>
            <a:bgClr>
              <a:schemeClr val="bg1"/>
            </a:bgClr>
          </a:pattFill>
          <a:ln>
            <a:solidFill>
              <a:schemeClr val="accent1"/>
            </a:solidFill>
          </a:ln>
          <a:effectLst>
            <a:outerShdw blurRad="12700" sx="97000" sy="97000" algn="ctr" rotWithShape="0">
              <a:prstClr val="black">
                <a:alpha val="40000"/>
              </a:prstClr>
            </a:outerShdw>
          </a:effectLst>
        </p:spPr>
        <p:txBody>
          <a:bodyPr wrap="square" rtlCol="0">
            <a:spAutoFit/>
          </a:bodyPr>
          <a:lstStyle/>
          <a:p>
            <a:pPr algn="ctr">
              <a:lnSpc>
                <a:spcPct val="100000"/>
              </a:lnSpc>
            </a:pPr>
            <a:r>
              <a:rPr lang="en-US" altLang="zh-CN" sz="2400"/>
              <a:t>   </a:t>
            </a:r>
            <a:r>
              <a:rPr lang="zh-CN" altLang="en-US" sz="2400" b="1">
                <a:solidFill>
                  <a:srgbClr val="FF0000"/>
                </a:solidFill>
              </a:rPr>
              <a:t>季节变化、</a:t>
            </a:r>
          </a:p>
          <a:p>
            <a:pPr algn="ctr">
              <a:lnSpc>
                <a:spcPct val="100000"/>
              </a:lnSpc>
            </a:pPr>
            <a:r>
              <a:rPr lang="zh-CN" altLang="en-US" sz="2400" b="1">
                <a:solidFill>
                  <a:srgbClr val="FF0000"/>
                </a:solidFill>
              </a:rPr>
              <a:t>年际变化大</a:t>
            </a:r>
          </a:p>
        </p:txBody>
      </p:sp>
      <p:sp>
        <p:nvSpPr>
          <p:cNvPr id="33" name="文本框 32"/>
          <p:cNvSpPr txBox="1"/>
          <p:nvPr/>
        </p:nvSpPr>
        <p:spPr>
          <a:xfrm>
            <a:off x="2580005" y="5723255"/>
            <a:ext cx="4098290" cy="632460"/>
          </a:xfrm>
          <a:prstGeom prst="rect">
            <a:avLst/>
          </a:prstGeom>
          <a:pattFill prst="openDmnd">
            <a:fgClr>
              <a:schemeClr val="accent2">
                <a:lumMod val="20000"/>
                <a:lumOff val="80000"/>
              </a:schemeClr>
            </a:fgClr>
            <a:bgClr>
              <a:schemeClr val="bg1"/>
            </a:bgClr>
          </a:pattFill>
          <a:ln>
            <a:solidFill>
              <a:schemeClr val="accent1"/>
            </a:solidFill>
          </a:ln>
          <a:effectLst>
            <a:outerShdw blurRad="12700" sx="97000" sy="97000" algn="ctr" rotWithShape="0">
              <a:prstClr val="black">
                <a:alpha val="40000"/>
              </a:prstClr>
            </a:outerShdw>
          </a:effectLst>
        </p:spPr>
        <p:txBody>
          <a:bodyPr wrap="square" rtlCol="0">
            <a:spAutoFit/>
          </a:bodyPr>
          <a:lstStyle/>
          <a:p>
            <a:pPr algn="l">
              <a:lnSpc>
                <a:spcPct val="110000"/>
              </a:lnSpc>
            </a:pPr>
            <a:r>
              <a:rPr lang="en-US" altLang="zh-CN" sz="2400"/>
              <a:t> </a:t>
            </a:r>
            <a:r>
              <a:rPr lang="zh-CN" altLang="en-US" sz="3200" b="1"/>
              <a:t>农业措施：</a:t>
            </a:r>
            <a:r>
              <a:rPr lang="zh-CN" altLang="en-US" sz="3200" b="1">
                <a:solidFill>
                  <a:srgbClr val="FF0000"/>
                </a:solidFill>
              </a:rPr>
              <a:t>兴修水利</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4"/>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8"/>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2"/>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4"/>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28"/>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31"/>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bldLvl="0" animBg="1"/>
      <p:bldP spid="6" grpId="0" animBg="1"/>
      <p:bldP spid="7" grpId="0"/>
      <p:bldP spid="21" grpId="0" animBg="1"/>
      <p:bldP spid="22" grpId="0" animBg="1"/>
      <p:bldP spid="23" grpId="0"/>
      <p:bldP spid="24" grpId="0"/>
      <p:bldP spid="15" grpId="0" animBg="1"/>
      <p:bldP spid="16" grpId="0" animBg="1"/>
      <p:bldP spid="9" grpId="0" animBg="1"/>
      <p:bldP spid="8" grpId="0" animBg="1"/>
      <p:bldP spid="32" grpId="0" bldLvl="0" animBg="1"/>
      <p:bldP spid="33" grpId="0" bldLvl="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文本占位符 1"/>
          <p:cNvSpPr>
            <a:spLocks noGrp="1"/>
          </p:cNvSpPr>
          <p:nvPr>
            <p:ph type="body" sz="quarter" idx="4294967295"/>
          </p:nvPr>
        </p:nvSpPr>
        <p:spPr>
          <a:xfrm>
            <a:off x="0" y="115888"/>
            <a:ext cx="8856663" cy="4756150"/>
          </a:xfrm>
        </p:spPr>
        <p:txBody>
          <a:bodyPr/>
          <a:lstStyle/>
          <a:p>
            <a:pPr marL="457200" indent="-457200" eaLnBrk="1" hangingPunct="1">
              <a:buFont typeface="Wingdings" panose="05000000000000000000" pitchFamily="2" charset="2"/>
              <a:buChar char="Ø"/>
            </a:pPr>
            <a:r>
              <a:rPr lang="zh-CN" altLang="en-US" sz="2000" b="1" smtClean="0">
                <a:latin typeface="黑体" panose="02010609060101010101" pitchFamily="49" charset="-122"/>
                <a:ea typeface="黑体" panose="02010609060101010101" pitchFamily="49" charset="-122"/>
              </a:rPr>
              <a:t>南亚地区与南亚次大陆</a:t>
            </a:r>
            <a:endParaRPr lang="en-US" altLang="zh-CN" sz="2000" b="1" smtClean="0">
              <a:latin typeface="黑体" panose="02010609060101010101" pitchFamily="49" charset="-122"/>
              <a:ea typeface="黑体" panose="02010609060101010101" pitchFamily="49" charset="-122"/>
            </a:endParaRPr>
          </a:p>
          <a:p>
            <a:pPr marL="746125" lvl="1" indent="-342900" eaLnBrk="1" hangingPunct="1">
              <a:buFont typeface="Arial" panose="020B0604020202020204" pitchFamily="34" charset="0"/>
              <a:buChar char="•"/>
            </a:pPr>
            <a:r>
              <a:rPr lang="zh-CN" altLang="en-US" sz="2000" b="1" smtClean="0">
                <a:solidFill>
                  <a:srgbClr val="FF0000"/>
                </a:solidFill>
                <a:latin typeface="黑体" panose="02010609060101010101" pitchFamily="49" charset="-122"/>
                <a:ea typeface="黑体" panose="02010609060101010101" pitchFamily="49" charset="-122"/>
              </a:rPr>
              <a:t>南亚地区</a:t>
            </a:r>
            <a:r>
              <a:rPr lang="zh-CN" altLang="en-US" sz="2000" b="1" smtClean="0">
                <a:latin typeface="黑体" panose="02010609060101010101" pitchFamily="49" charset="-122"/>
                <a:ea typeface="黑体" panose="02010609060101010101" pitchFamily="49" charset="-122"/>
              </a:rPr>
              <a:t>指亚洲南部的所有国家和地区。</a:t>
            </a:r>
            <a:endParaRPr lang="en-US" altLang="zh-CN" sz="2000" b="1" smtClean="0">
              <a:latin typeface="黑体" panose="02010609060101010101" pitchFamily="49" charset="-122"/>
              <a:ea typeface="黑体" panose="02010609060101010101" pitchFamily="49" charset="-122"/>
            </a:endParaRPr>
          </a:p>
          <a:p>
            <a:pPr marL="746125" lvl="1" indent="-342900" eaLnBrk="1" hangingPunct="1">
              <a:buFont typeface="Arial" panose="020B0604020202020204" pitchFamily="34" charset="0"/>
              <a:buChar char="•"/>
            </a:pPr>
            <a:r>
              <a:rPr lang="zh-CN" altLang="en-US" sz="2000" b="1" smtClean="0">
                <a:solidFill>
                  <a:srgbClr val="FF0000"/>
                </a:solidFill>
                <a:latin typeface="黑体" panose="02010609060101010101" pitchFamily="49" charset="-122"/>
                <a:ea typeface="黑体" panose="02010609060101010101" pitchFamily="49" charset="-122"/>
              </a:rPr>
              <a:t>南亚次大陆</a:t>
            </a:r>
            <a:r>
              <a:rPr lang="zh-CN" altLang="en-US" sz="2000" b="1" smtClean="0">
                <a:latin typeface="黑体" panose="02010609060101010101" pitchFamily="49" charset="-122"/>
                <a:ea typeface="黑体" panose="02010609060101010101" pitchFamily="49" charset="-122"/>
              </a:rPr>
              <a:t>特指喜马拉雅山脉以南亚欧大陆的南延部分，其中不包括斯里兰卡和马尔代夫等国家及其周围的岛屿。因喜马拉雅山脉的阻隔，使其在地理上形成一个相对独立的单元，但面积小于洲，故称南亚次大陆。又称印巴次大陆、印度次大陆。</a:t>
            </a:r>
          </a:p>
        </p:txBody>
      </p:sp>
      <p:grpSp>
        <p:nvGrpSpPr>
          <p:cNvPr id="14339" name="组合 11"/>
          <p:cNvGrpSpPr>
            <a:grpSpLocks/>
          </p:cNvGrpSpPr>
          <p:nvPr/>
        </p:nvGrpSpPr>
        <p:grpSpPr bwMode="auto">
          <a:xfrm>
            <a:off x="779463" y="2471738"/>
            <a:ext cx="5172075" cy="4176712"/>
            <a:chOff x="3273425" y="998538"/>
            <a:chExt cx="5842000" cy="5614987"/>
          </a:xfrm>
        </p:grpSpPr>
        <p:pic>
          <p:nvPicPr>
            <p:cNvPr id="14340" name="Picture 6" descr="南亚修改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73425" y="998538"/>
              <a:ext cx="5842000" cy="5614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41" name="Text Box 7"/>
            <p:cNvSpPr txBox="1">
              <a:spLocks noChangeArrowheads="1"/>
            </p:cNvSpPr>
            <p:nvPr/>
          </p:nvSpPr>
          <p:spPr bwMode="auto">
            <a:xfrm>
              <a:off x="5453063" y="2786063"/>
              <a:ext cx="1801812" cy="6206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b="1" i="1">
                  <a:solidFill>
                    <a:srgbClr val="000000"/>
                  </a:solidFill>
                  <a:latin typeface="方正大标宋_GBK"/>
                  <a:ea typeface="方正大标宋_GBK"/>
                  <a:cs typeface="方正大标宋_GBK"/>
                </a:rPr>
                <a:t>印     度</a:t>
              </a:r>
            </a:p>
          </p:txBody>
        </p:sp>
        <p:sp>
          <p:nvSpPr>
            <p:cNvPr id="14342" name="Text Box 8"/>
            <p:cNvSpPr txBox="1">
              <a:spLocks noChangeArrowheads="1"/>
            </p:cNvSpPr>
            <p:nvPr/>
          </p:nvSpPr>
          <p:spPr bwMode="auto">
            <a:xfrm rot="-2880000">
              <a:off x="4511675" y="1872463"/>
              <a:ext cx="1247775" cy="3476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1400" b="1" i="1">
                  <a:solidFill>
                    <a:srgbClr val="000000"/>
                  </a:solidFill>
                  <a:latin typeface="方正大标宋_GBK"/>
                  <a:ea typeface="方正大标宋_GBK"/>
                  <a:cs typeface="方正大标宋_GBK"/>
                </a:rPr>
                <a:t>巴基斯坦</a:t>
              </a:r>
            </a:p>
          </p:txBody>
        </p:sp>
        <p:sp>
          <p:nvSpPr>
            <p:cNvPr id="14343" name="Text Box 9"/>
            <p:cNvSpPr txBox="1">
              <a:spLocks noChangeArrowheads="1"/>
            </p:cNvSpPr>
            <p:nvPr/>
          </p:nvSpPr>
          <p:spPr bwMode="auto">
            <a:xfrm rot="3660000">
              <a:off x="6914206" y="2956379"/>
              <a:ext cx="1362225" cy="382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1600" b="1" i="1">
                  <a:solidFill>
                    <a:srgbClr val="000000"/>
                  </a:solidFill>
                  <a:latin typeface="方正大标宋_GBK"/>
                  <a:ea typeface="方正大标宋_GBK"/>
                  <a:cs typeface="方正大标宋_GBK"/>
                </a:rPr>
                <a:t>孟加拉国</a:t>
              </a:r>
            </a:p>
          </p:txBody>
        </p:sp>
        <p:sp>
          <p:nvSpPr>
            <p:cNvPr id="14344" name="Text Box 10"/>
            <p:cNvSpPr txBox="1">
              <a:spLocks noChangeArrowheads="1"/>
            </p:cNvSpPr>
            <p:nvPr/>
          </p:nvSpPr>
          <p:spPr bwMode="auto">
            <a:xfrm rot="1380000">
              <a:off x="6192117" y="1956088"/>
              <a:ext cx="1081215" cy="455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1600" b="1" i="1">
                  <a:solidFill>
                    <a:srgbClr val="000000"/>
                  </a:solidFill>
                  <a:latin typeface="方正大标宋_GBK"/>
                  <a:ea typeface="方正大标宋_GBK"/>
                  <a:cs typeface="方正大标宋_GBK"/>
                </a:rPr>
                <a:t>尼泊尔</a:t>
              </a:r>
            </a:p>
          </p:txBody>
        </p:sp>
        <p:sp>
          <p:nvSpPr>
            <p:cNvPr id="14345" name="Text Box 11"/>
            <p:cNvSpPr txBox="1">
              <a:spLocks noChangeArrowheads="1"/>
            </p:cNvSpPr>
            <p:nvPr/>
          </p:nvSpPr>
          <p:spPr bwMode="auto">
            <a:xfrm>
              <a:off x="7258050" y="2138363"/>
              <a:ext cx="714375" cy="455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1600" b="1" i="1">
                  <a:solidFill>
                    <a:srgbClr val="000000"/>
                  </a:solidFill>
                  <a:latin typeface="黑体" panose="02010609060101010101" pitchFamily="49" charset="-122"/>
                  <a:ea typeface="黑体" panose="02010609060101010101" pitchFamily="49" charset="-122"/>
                </a:rPr>
                <a:t>不丹</a:t>
              </a:r>
            </a:p>
          </p:txBody>
        </p:sp>
        <p:sp>
          <p:nvSpPr>
            <p:cNvPr id="14346" name="Text Box 12"/>
            <p:cNvSpPr txBox="1">
              <a:spLocks noChangeArrowheads="1"/>
            </p:cNvSpPr>
            <p:nvPr/>
          </p:nvSpPr>
          <p:spPr bwMode="auto">
            <a:xfrm>
              <a:off x="5753903" y="998538"/>
              <a:ext cx="1527682" cy="413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1400" b="1">
                  <a:solidFill>
                    <a:srgbClr val="000000"/>
                  </a:solidFill>
                  <a:latin typeface="黑体" panose="02010609060101010101" pitchFamily="49" charset="-122"/>
                  <a:ea typeface="黑体" panose="02010609060101010101" pitchFamily="49" charset="-122"/>
                </a:rPr>
                <a:t>克什米尔地区</a:t>
              </a:r>
            </a:p>
          </p:txBody>
        </p:sp>
        <p:sp>
          <p:nvSpPr>
            <p:cNvPr id="14347" name="Text Box 13"/>
            <p:cNvSpPr txBox="1">
              <a:spLocks noChangeArrowheads="1"/>
            </p:cNvSpPr>
            <p:nvPr/>
          </p:nvSpPr>
          <p:spPr bwMode="auto">
            <a:xfrm>
              <a:off x="6247148" y="5199063"/>
              <a:ext cx="417178" cy="943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1200" b="1" i="1">
                  <a:solidFill>
                    <a:srgbClr val="000000"/>
                  </a:solidFill>
                  <a:latin typeface="黑体" panose="02010609060101010101" pitchFamily="49" charset="-122"/>
                  <a:ea typeface="黑体" panose="02010609060101010101" pitchFamily="49" charset="-122"/>
                </a:rPr>
                <a:t>斯里兰卡</a:t>
              </a:r>
            </a:p>
          </p:txBody>
        </p:sp>
        <p:sp>
          <p:nvSpPr>
            <p:cNvPr id="14348" name="Text Box 14"/>
            <p:cNvSpPr txBox="1">
              <a:spLocks noChangeArrowheads="1"/>
            </p:cNvSpPr>
            <p:nvPr/>
          </p:nvSpPr>
          <p:spPr bwMode="auto">
            <a:xfrm>
              <a:off x="5264642" y="5507038"/>
              <a:ext cx="451943" cy="10723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1400" b="1" i="1">
                  <a:solidFill>
                    <a:srgbClr val="000000"/>
                  </a:solidFill>
                  <a:latin typeface="黑体" panose="02010609060101010101" pitchFamily="49" charset="-122"/>
                  <a:ea typeface="黑体" panose="02010609060101010101" pitchFamily="49" charset="-122"/>
                </a:rPr>
                <a:t>马尔代夫</a:t>
              </a:r>
            </a:p>
          </p:txBody>
        </p:sp>
      </p:grpSp>
    </p:spTree>
    <p:extLst>
      <p:ext uri="{BB962C8B-B14F-4D97-AF65-F5344CB8AC3E}">
        <p14:creationId xmlns:p14="http://schemas.microsoft.com/office/powerpoint/2010/main" val="82187212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0" y="-5080"/>
            <a:ext cx="9159240" cy="706755"/>
          </a:xfrm>
          <a:prstGeom prst="rect">
            <a:avLst/>
          </a:prstGeom>
          <a:gradFill>
            <a:gsLst>
              <a:gs pos="100000">
                <a:srgbClr val="0D2FFD"/>
              </a:gs>
              <a:gs pos="100000">
                <a:srgbClr val="034373"/>
              </a:gs>
            </a:gsLst>
            <a:lin ang="5400000" scaled="0"/>
          </a:gradFill>
        </p:spPr>
        <p:txBody>
          <a:bodyPr wrap="square" rtlCol="0">
            <a:spAutoFit/>
          </a:bodyPr>
          <a:lstStyle/>
          <a:p>
            <a:pPr algn="l">
              <a:lnSpc>
                <a:spcPct val="100000"/>
              </a:lnSpc>
            </a:pPr>
            <a:r>
              <a:rPr lang="en-US" altLang="zh-CN" sz="4000" b="1">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          </a:t>
            </a:r>
            <a:r>
              <a:rPr lang="zh-CN" altLang="en-US" sz="4000" b="1">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一、南亚概述</a:t>
            </a:r>
            <a:r>
              <a:rPr lang="zh-CN" altLang="en-US" sz="3600">
                <a:solidFill>
                  <a:schemeClr val="bg1"/>
                </a:solidFill>
                <a:latin typeface="微软雅黑" panose="020B0503020204020204" charset="-122"/>
                <a:ea typeface="微软雅黑" panose="020B0503020204020204" charset="-122"/>
              </a:rPr>
              <a:t> </a:t>
            </a:r>
          </a:p>
        </p:txBody>
      </p:sp>
      <p:sp>
        <p:nvSpPr>
          <p:cNvPr id="19" name="圆角矩形 18"/>
          <p:cNvSpPr/>
          <p:nvPr/>
        </p:nvSpPr>
        <p:spPr>
          <a:xfrm>
            <a:off x="6298565" y="146685"/>
            <a:ext cx="2640965" cy="896620"/>
          </a:xfrm>
          <a:prstGeom prst="roundRect">
            <a:avLst/>
          </a:prstGeom>
          <a:gradFill>
            <a:gsLst>
              <a:gs pos="100000">
                <a:srgbClr val="41FB33"/>
              </a:gs>
              <a:gs pos="100000">
                <a:srgbClr val="035C7D"/>
              </a:gs>
            </a:gsLst>
            <a:lin ang="5400000" scaled="0"/>
          </a:gradFill>
          <a:ln>
            <a:solidFill>
              <a:srgbClr val="0D2FFD"/>
            </a:solid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p:cNvSpPr txBox="1"/>
          <p:nvPr/>
        </p:nvSpPr>
        <p:spPr>
          <a:xfrm>
            <a:off x="6410325" y="210820"/>
            <a:ext cx="2418080" cy="768350"/>
          </a:xfrm>
          <a:prstGeom prst="rect">
            <a:avLst/>
          </a:prstGeom>
          <a:noFill/>
        </p:spPr>
        <p:txBody>
          <a:bodyPr wrap="none" rtlCol="0">
            <a:spAutoFit/>
            <a:scene3d>
              <a:camera prst="orthographicFront"/>
              <a:lightRig rig="threePt" dir="t"/>
            </a:scene3d>
          </a:bodyPr>
          <a:lstStyle/>
          <a:p>
            <a:pPr algn="ctr"/>
            <a:r>
              <a:rPr lang="zh-CN" altLang="en-US" sz="4400">
                <a:solidFill>
                  <a:schemeClr val="tx1"/>
                </a:solidFill>
                <a:effectLst>
                  <a:outerShdw blurRad="38100" dist="19050" dir="2700000" algn="tl" rotWithShape="0">
                    <a:schemeClr val="dk1">
                      <a:alpha val="40000"/>
                    </a:schemeClr>
                  </a:outerShdw>
                </a:effectLst>
              </a:rPr>
              <a:t>自然特征</a:t>
            </a:r>
          </a:p>
        </p:txBody>
      </p:sp>
      <p:sp>
        <p:nvSpPr>
          <p:cNvPr id="5" name="文本框 4"/>
          <p:cNvSpPr txBox="1"/>
          <p:nvPr/>
        </p:nvSpPr>
        <p:spPr>
          <a:xfrm>
            <a:off x="207645" y="900007"/>
            <a:ext cx="5602605" cy="632460"/>
          </a:xfrm>
          <a:prstGeom prst="rect">
            <a:avLst/>
          </a:prstGeom>
          <a:gradFill>
            <a:gsLst>
              <a:gs pos="100000">
                <a:srgbClr val="FBFB11"/>
              </a:gs>
              <a:gs pos="100000">
                <a:srgbClr val="838309"/>
              </a:gs>
            </a:gsLst>
            <a:lin ang="5400000" scaled="0"/>
          </a:gradFill>
          <a:ln>
            <a:solidFill>
              <a:schemeClr val="tx1">
                <a:lumMod val="95000"/>
                <a:lumOff val="5000"/>
              </a:schemeClr>
            </a:solidFill>
          </a:ln>
          <a:effectLst>
            <a:outerShdw blurRad="63500" algn="ctr" rotWithShape="0">
              <a:prstClr val="black">
                <a:alpha val="40000"/>
              </a:prstClr>
            </a:outerShdw>
          </a:effectLst>
        </p:spPr>
        <p:txBody>
          <a:bodyPr wrap="square" rtlCol="0">
            <a:spAutoFit/>
            <a:scene3d>
              <a:camera prst="orthographicFront"/>
              <a:lightRig rig="threePt" dir="t"/>
            </a:scene3d>
          </a:bodyPr>
          <a:lstStyle/>
          <a:p>
            <a:pPr algn="l">
              <a:lnSpc>
                <a:spcPct val="110000"/>
              </a:lnSpc>
            </a:pPr>
            <a:r>
              <a:rPr lang="en-US" altLang="zh-CN" sz="3200" b="1">
                <a:solidFill>
                  <a:schemeClr val="tx1"/>
                </a:solidFill>
                <a:effectLst/>
                <a:latin typeface="+mn-ea"/>
                <a:cs typeface="+mn-ea"/>
              </a:rPr>
              <a:t> </a:t>
            </a:r>
            <a:r>
              <a:rPr lang="en-US" altLang="zh-CN" sz="3200">
                <a:solidFill>
                  <a:schemeClr val="tx1"/>
                </a:solidFill>
                <a:effectLst/>
                <a:latin typeface="+mn-ea"/>
                <a:cs typeface="+mn-ea"/>
              </a:rPr>
              <a:t>3</a:t>
            </a:r>
            <a:r>
              <a:rPr lang="zh-CN" altLang="en-US" sz="3200">
                <a:solidFill>
                  <a:schemeClr val="tx1"/>
                </a:solidFill>
                <a:effectLst/>
                <a:latin typeface="+mn-ea"/>
                <a:cs typeface="+mn-ea"/>
              </a:rPr>
              <a:t>、热带气候为主</a:t>
            </a:r>
            <a:r>
              <a:rPr lang="zh-CN" altLang="en-US" sz="2800" b="1">
                <a:solidFill>
                  <a:srgbClr val="0221DE"/>
                </a:solidFill>
                <a:effectLst/>
                <a:latin typeface="+mn-ea"/>
                <a:cs typeface="+mn-ea"/>
              </a:rPr>
              <a:t>（热带季风）</a:t>
            </a:r>
            <a:endParaRPr lang="zh-CN" altLang="en-US" sz="2800" b="1">
              <a:solidFill>
                <a:srgbClr val="0221DE"/>
              </a:solidFill>
              <a:effectLst/>
              <a:latin typeface="+mn-ea"/>
              <a:ea typeface="楷体" panose="02010609060101010101" charset="-122"/>
              <a:cs typeface="+mn-ea"/>
            </a:endParaRPr>
          </a:p>
        </p:txBody>
      </p:sp>
      <p:pic>
        <p:nvPicPr>
          <p:cNvPr id="15" name="图片 14" descr="图片8"/>
          <p:cNvPicPr>
            <a:picLocks noChangeAspect="1"/>
          </p:cNvPicPr>
          <p:nvPr/>
        </p:nvPicPr>
        <p:blipFill>
          <a:blip r:embed="rId3"/>
          <a:srcRect t="1885" r="53812" b="3150"/>
          <a:stretch>
            <a:fillRect/>
          </a:stretch>
        </p:blipFill>
        <p:spPr>
          <a:xfrm>
            <a:off x="504004" y="2340017"/>
            <a:ext cx="4094480" cy="2982595"/>
          </a:xfrm>
          <a:prstGeom prst="rect">
            <a:avLst/>
          </a:prstGeom>
        </p:spPr>
      </p:pic>
      <p:pic>
        <p:nvPicPr>
          <p:cNvPr id="16" name="图片 15" descr="图片8"/>
          <p:cNvPicPr>
            <a:picLocks noChangeAspect="1"/>
          </p:cNvPicPr>
          <p:nvPr/>
        </p:nvPicPr>
        <p:blipFill>
          <a:blip r:embed="rId3"/>
          <a:srcRect l="52476" t="2532" b="2504"/>
          <a:stretch>
            <a:fillRect/>
          </a:stretch>
        </p:blipFill>
        <p:spPr>
          <a:xfrm>
            <a:off x="4572034" y="2340017"/>
            <a:ext cx="4213225" cy="2982595"/>
          </a:xfrm>
          <a:prstGeom prst="rect">
            <a:avLst/>
          </a:prstGeom>
        </p:spPr>
      </p:pic>
      <p:sp>
        <p:nvSpPr>
          <p:cNvPr id="22" name="文本框 21"/>
          <p:cNvSpPr txBox="1"/>
          <p:nvPr/>
        </p:nvSpPr>
        <p:spPr>
          <a:xfrm>
            <a:off x="576004" y="2448018"/>
            <a:ext cx="2560955" cy="534035"/>
          </a:xfrm>
          <a:prstGeom prst="rect">
            <a:avLst/>
          </a:prstGeom>
          <a:solidFill>
            <a:srgbClr val="2CFA0A"/>
          </a:solidFill>
        </p:spPr>
        <p:txBody>
          <a:bodyPr wrap="none" rtlCol="0">
            <a:spAutoFit/>
          </a:bodyPr>
          <a:lstStyle/>
          <a:p>
            <a:pPr>
              <a:lnSpc>
                <a:spcPct val="90000"/>
              </a:lnSpc>
            </a:pPr>
            <a:r>
              <a:rPr lang="en-US" altLang="zh-CN" sz="3200" b="1">
                <a:solidFill>
                  <a:schemeClr val="tx1">
                    <a:lumMod val="95000"/>
                    <a:lumOff val="5000"/>
                  </a:schemeClr>
                </a:solidFill>
                <a:latin typeface="微软雅黑" panose="020B0503020204020204" charset="-122"/>
                <a:ea typeface="微软雅黑" panose="020B0503020204020204" charset="-122"/>
                <a:cs typeface="微软雅黑" panose="020B0503020204020204" charset="-122"/>
              </a:rPr>
              <a:t> </a:t>
            </a:r>
            <a:r>
              <a:rPr lang="zh-CN" altLang="en-US" sz="2800" b="1">
                <a:solidFill>
                  <a:schemeClr val="tx1">
                    <a:lumMod val="95000"/>
                    <a:lumOff val="5000"/>
                  </a:schemeClr>
                </a:solidFill>
                <a:latin typeface="微软雅黑" panose="020B0503020204020204" charset="-122"/>
                <a:ea typeface="微软雅黑" panose="020B0503020204020204" charset="-122"/>
                <a:cs typeface="微软雅黑" panose="020B0503020204020204" charset="-122"/>
              </a:rPr>
              <a:t>冬季</a:t>
            </a:r>
            <a:r>
              <a:rPr lang="zh-CN" altLang="en-US" sz="2800" b="1">
                <a:solidFill>
                  <a:schemeClr val="tx1">
                    <a:lumMod val="95000"/>
                    <a:lumOff val="5000"/>
                  </a:schemeClr>
                </a:solidFill>
                <a:latin typeface="+mn-ea"/>
                <a:cs typeface="微软雅黑" panose="020B0503020204020204" charset="-122"/>
              </a:rPr>
              <a:t>：</a:t>
            </a:r>
            <a:r>
              <a:rPr lang="zh-CN" altLang="en-US" sz="2800" b="1">
                <a:solidFill>
                  <a:srgbClr val="FF0000"/>
                </a:solidFill>
                <a:latin typeface="微软雅黑" panose="020B0503020204020204" charset="-122"/>
                <a:ea typeface="微软雅黑" panose="020B0503020204020204" charset="-122"/>
                <a:cs typeface="微软雅黑" panose="020B0503020204020204" charset="-122"/>
              </a:rPr>
              <a:t>逆时针</a:t>
            </a:r>
            <a:r>
              <a:rPr lang="zh-CN" altLang="en-US" sz="3200" b="1">
                <a:solidFill>
                  <a:srgbClr val="FF0000"/>
                </a:solidFill>
                <a:latin typeface="微软雅黑" panose="020B0503020204020204" charset="-122"/>
                <a:ea typeface="微软雅黑" panose="020B0503020204020204" charset="-122"/>
                <a:cs typeface="微软雅黑" panose="020B0503020204020204" charset="-122"/>
              </a:rPr>
              <a:t> </a:t>
            </a:r>
          </a:p>
        </p:txBody>
      </p:sp>
      <p:sp>
        <p:nvSpPr>
          <p:cNvPr id="18" name="文本框 17"/>
          <p:cNvSpPr txBox="1"/>
          <p:nvPr/>
        </p:nvSpPr>
        <p:spPr>
          <a:xfrm>
            <a:off x="4680034" y="2448018"/>
            <a:ext cx="2560955" cy="534035"/>
          </a:xfrm>
          <a:prstGeom prst="rect">
            <a:avLst/>
          </a:prstGeom>
          <a:solidFill>
            <a:srgbClr val="2CFA0A"/>
          </a:solidFill>
        </p:spPr>
        <p:txBody>
          <a:bodyPr wrap="none" rtlCol="0">
            <a:spAutoFit/>
          </a:bodyPr>
          <a:lstStyle/>
          <a:p>
            <a:pPr>
              <a:lnSpc>
                <a:spcPct val="90000"/>
              </a:lnSpc>
            </a:pPr>
            <a:r>
              <a:rPr lang="en-US" altLang="zh-CN" sz="3200" b="1">
                <a:solidFill>
                  <a:schemeClr val="tx1">
                    <a:lumMod val="95000"/>
                    <a:lumOff val="5000"/>
                  </a:schemeClr>
                </a:solidFill>
                <a:latin typeface="微软雅黑" panose="020B0503020204020204" charset="-122"/>
                <a:ea typeface="微软雅黑" panose="020B0503020204020204" charset="-122"/>
                <a:cs typeface="微软雅黑" panose="020B0503020204020204" charset="-122"/>
              </a:rPr>
              <a:t> </a:t>
            </a:r>
            <a:r>
              <a:rPr lang="zh-CN" altLang="en-US" sz="2800" b="1">
                <a:solidFill>
                  <a:schemeClr val="tx1">
                    <a:lumMod val="95000"/>
                    <a:lumOff val="5000"/>
                  </a:schemeClr>
                </a:solidFill>
                <a:latin typeface="微软雅黑" panose="020B0503020204020204" charset="-122"/>
                <a:ea typeface="微软雅黑" panose="020B0503020204020204" charset="-122"/>
                <a:cs typeface="微软雅黑" panose="020B0503020204020204" charset="-122"/>
              </a:rPr>
              <a:t>夏季</a:t>
            </a:r>
            <a:r>
              <a:rPr lang="zh-CN" altLang="en-US" sz="2800" b="1">
                <a:solidFill>
                  <a:schemeClr val="tx1">
                    <a:lumMod val="95000"/>
                    <a:lumOff val="5000"/>
                  </a:schemeClr>
                </a:solidFill>
                <a:latin typeface="+mn-ea"/>
                <a:cs typeface="微软雅黑" panose="020B0503020204020204" charset="-122"/>
              </a:rPr>
              <a:t>：</a:t>
            </a:r>
            <a:r>
              <a:rPr lang="zh-CN" altLang="en-US" sz="2800" b="1">
                <a:solidFill>
                  <a:srgbClr val="FF0000"/>
                </a:solidFill>
                <a:latin typeface="微软雅黑" panose="020B0503020204020204" charset="-122"/>
                <a:ea typeface="微软雅黑" panose="020B0503020204020204" charset="-122"/>
                <a:cs typeface="微软雅黑" panose="020B0503020204020204" charset="-122"/>
              </a:rPr>
              <a:t>顺时针</a:t>
            </a:r>
            <a:r>
              <a:rPr lang="zh-CN" altLang="en-US" sz="3200" b="1">
                <a:solidFill>
                  <a:srgbClr val="FF0000"/>
                </a:solidFill>
                <a:latin typeface="微软雅黑" panose="020B0503020204020204" charset="-122"/>
                <a:ea typeface="微软雅黑" panose="020B0503020204020204" charset="-122"/>
                <a:cs typeface="微软雅黑" panose="020B0503020204020204" charset="-122"/>
              </a:rPr>
              <a:t> </a:t>
            </a:r>
          </a:p>
        </p:txBody>
      </p:sp>
      <p:sp>
        <p:nvSpPr>
          <p:cNvPr id="24" name="文本框 23"/>
          <p:cNvSpPr txBox="1"/>
          <p:nvPr/>
        </p:nvSpPr>
        <p:spPr>
          <a:xfrm>
            <a:off x="207645" y="5364039"/>
            <a:ext cx="8732520" cy="1376680"/>
          </a:xfrm>
          <a:prstGeom prst="rect">
            <a:avLst/>
          </a:prstGeom>
          <a:pattFill prst="openDmnd">
            <a:fgClr>
              <a:schemeClr val="accent2">
                <a:lumMod val="20000"/>
                <a:lumOff val="80000"/>
              </a:schemeClr>
            </a:fgClr>
            <a:bgClr>
              <a:schemeClr val="bg1"/>
            </a:bgClr>
          </a:pattFill>
          <a:ln>
            <a:solidFill>
              <a:schemeClr val="accent1"/>
            </a:solidFill>
          </a:ln>
          <a:effectLst>
            <a:outerShdw blurRad="25400" algn="ctr" rotWithShape="0">
              <a:prstClr val="black">
                <a:alpha val="40000"/>
              </a:prstClr>
            </a:outerShdw>
          </a:effectLst>
        </p:spPr>
        <p:txBody>
          <a:bodyPr wrap="square" rtlCol="0">
            <a:spAutoFit/>
          </a:bodyPr>
          <a:lstStyle/>
          <a:p>
            <a:pPr algn="l">
              <a:lnSpc>
                <a:spcPct val="110000"/>
              </a:lnSpc>
            </a:pPr>
            <a:r>
              <a:rPr lang="zh-CN" altLang="en-US" sz="2800" b="1">
                <a:solidFill>
                  <a:srgbClr val="FF0000"/>
                </a:solidFill>
                <a:latin typeface="楷体" panose="02010609060101010101" charset="-122"/>
                <a:ea typeface="楷体" panose="02010609060101010101" charset="-122"/>
              </a:rPr>
              <a:t>索马里寒流</a:t>
            </a:r>
            <a:r>
              <a:rPr lang="zh-CN" altLang="en-US" sz="2400" b="1">
                <a:solidFill>
                  <a:srgbClr val="FF0000"/>
                </a:solidFill>
                <a:latin typeface="楷体" panose="02010609060101010101" charset="-122"/>
                <a:ea typeface="楷体" panose="02010609060101010101" charset="-122"/>
              </a:rPr>
              <a:t>：</a:t>
            </a:r>
            <a:r>
              <a:rPr lang="zh-CN" altLang="en-US" sz="2400" b="1">
                <a:latin typeface="楷体" panose="02010609060101010101" charset="-122"/>
                <a:ea typeface="楷体" panose="02010609060101010101" charset="-122"/>
              </a:rPr>
              <a:t>西南季风</a:t>
            </a:r>
            <a:r>
              <a:rPr lang="zh-CN" altLang="en-US" sz="2400">
                <a:latin typeface="楷体" panose="02010609060101010101" charset="-122"/>
                <a:ea typeface="楷体" panose="02010609060101010101" charset="-122"/>
              </a:rPr>
              <a:t>把近岸处</a:t>
            </a:r>
            <a:r>
              <a:rPr lang="zh-CN" altLang="en-US" sz="2400" b="1">
                <a:solidFill>
                  <a:schemeClr val="tx1"/>
                </a:solidFill>
                <a:latin typeface="楷体" panose="02010609060101010101" charset="-122"/>
                <a:ea typeface="楷体" panose="02010609060101010101" charset="-122"/>
              </a:rPr>
              <a:t>表层海水吹离海岸</a:t>
            </a:r>
            <a:r>
              <a:rPr lang="zh-CN" altLang="en-US" sz="2400" b="1">
                <a:solidFill>
                  <a:srgbClr val="FF0000"/>
                </a:solidFill>
                <a:latin typeface="楷体" panose="02010609060101010101" charset="-122"/>
                <a:ea typeface="楷体" panose="02010609060101010101" charset="-122"/>
              </a:rPr>
              <a:t>（离岸风）</a:t>
            </a:r>
            <a:r>
              <a:rPr lang="zh-CN" altLang="en-US" sz="2400">
                <a:latin typeface="楷体" panose="02010609060101010101" charset="-122"/>
                <a:ea typeface="楷体" panose="02010609060101010101" charset="-122"/>
              </a:rPr>
              <a:t>，引起</a:t>
            </a:r>
            <a:r>
              <a:rPr lang="zh-CN" altLang="en-US" sz="2400" b="1">
                <a:solidFill>
                  <a:schemeClr val="tx1"/>
                </a:solidFill>
                <a:latin typeface="楷体" panose="02010609060101010101" charset="-122"/>
                <a:ea typeface="楷体" panose="02010609060101010101" charset="-122"/>
              </a:rPr>
              <a:t>深层海水因补偿而上升</a:t>
            </a:r>
            <a:r>
              <a:rPr lang="zh-CN" altLang="en-US" sz="2400">
                <a:latin typeface="楷体" panose="02010609060101010101" charset="-122"/>
                <a:ea typeface="楷体" panose="02010609060101010101" charset="-122"/>
              </a:rPr>
              <a:t>，形成强大的上升流，并使水温显著下降而形成寒流。</a:t>
            </a:r>
            <a:r>
              <a:rPr lang="zh-CN" altLang="en-US" sz="2400" b="1">
                <a:solidFill>
                  <a:srgbClr val="0221DE"/>
                </a:solidFill>
                <a:latin typeface="楷体" panose="02010609060101010101" charset="-122"/>
                <a:ea typeface="楷体" panose="02010609060101010101" charset="-122"/>
              </a:rPr>
              <a:t>（对气候、渔业）</a:t>
            </a:r>
          </a:p>
        </p:txBody>
      </p:sp>
      <p:sp>
        <p:nvSpPr>
          <p:cNvPr id="10" name="文本框 46085"/>
          <p:cNvSpPr txBox="1"/>
          <p:nvPr/>
        </p:nvSpPr>
        <p:spPr>
          <a:xfrm>
            <a:off x="811530" y="1692012"/>
            <a:ext cx="7536815" cy="632460"/>
          </a:xfrm>
          <a:prstGeom prst="rect">
            <a:avLst/>
          </a:prstGeom>
          <a:pattFill prst="openDmnd">
            <a:fgClr>
              <a:schemeClr val="accent2">
                <a:lumMod val="20000"/>
                <a:lumOff val="80000"/>
              </a:schemeClr>
            </a:fgClr>
            <a:bgClr>
              <a:schemeClr val="bg1"/>
            </a:bgClr>
          </a:pattFill>
          <a:ln w="9525">
            <a:solidFill>
              <a:schemeClr val="accent1"/>
            </a:solidFill>
          </a:ln>
          <a:effectLst>
            <a:outerShdw blurRad="38100" algn="ctr" rotWithShape="0">
              <a:prstClr val="black">
                <a:alpha val="40000"/>
              </a:prstClr>
            </a:outerShdw>
          </a:effectLst>
        </p:spPr>
        <p:txBody>
          <a:bodyPr wrap="square" anchor="t">
            <a:spAutoFit/>
          </a:bodyPr>
          <a:lstStyle/>
          <a:p>
            <a:pPr>
              <a:lnSpc>
                <a:spcPct val="110000"/>
              </a:lnSpc>
              <a:buFont typeface="Arial" panose="020B0604020202020204" pitchFamily="34" charset="0"/>
              <a:buNone/>
            </a:pPr>
            <a:r>
              <a:rPr lang="en-US" altLang="zh-CN" sz="2800" b="1" dirty="0">
                <a:solidFill>
                  <a:schemeClr val="tx1">
                    <a:lumMod val="95000"/>
                    <a:lumOff val="5000"/>
                  </a:schemeClr>
                </a:solidFill>
                <a:latin typeface="Calibri" panose="020F0502020204030204" charset="0"/>
                <a:ea typeface="楷体" panose="02010609060101010101" charset="-122"/>
              </a:rPr>
              <a:t> </a:t>
            </a:r>
            <a:r>
              <a:rPr lang="zh-CN" altLang="en-US" sz="3200" b="1" dirty="0">
                <a:solidFill>
                  <a:srgbClr val="0221DE"/>
                </a:solidFill>
                <a:effectLst/>
                <a:latin typeface="Calibri" panose="020F0502020204030204" charset="0"/>
                <a:ea typeface="楷体" panose="02010609060101010101" charset="-122"/>
              </a:rPr>
              <a:t>⑤ 季风气候与洋流</a:t>
            </a:r>
            <a:r>
              <a:rPr lang="zh-CN" altLang="en-US" sz="3200" b="1" dirty="0">
                <a:solidFill>
                  <a:srgbClr val="0221DE"/>
                </a:solidFill>
                <a:effectLst/>
                <a:latin typeface="楷体" panose="02010609060101010101" charset="-122"/>
                <a:ea typeface="楷体" panose="02010609060101010101" charset="-122"/>
              </a:rPr>
              <a:t>：</a:t>
            </a:r>
            <a:r>
              <a:rPr lang="zh-CN" altLang="en-US" sz="3200" b="1" dirty="0">
                <a:solidFill>
                  <a:srgbClr val="FF0000"/>
                </a:solidFill>
                <a:effectLst/>
                <a:latin typeface="楷体" panose="02010609060101010101" charset="-122"/>
                <a:ea typeface="楷体" panose="02010609060101010101" charset="-122"/>
              </a:rPr>
              <a:t>北印度洋季风洋流</a:t>
            </a:r>
            <a:r>
              <a:rPr lang="zh-CN" altLang="en-US" sz="2800" dirty="0">
                <a:solidFill>
                  <a:schemeClr val="tx1"/>
                </a:solidFill>
                <a:effectLst>
                  <a:outerShdw blurRad="38100" dist="38100" dir="2700000" algn="tl">
                    <a:srgbClr val="000000">
                      <a:alpha val="43137"/>
                    </a:srgbClr>
                  </a:outerShdw>
                </a:effectLst>
                <a:latin typeface="楷体" panose="02010609060101010101" charset="-122"/>
                <a:ea typeface="楷体" panose="02010609060101010101" charset="-122"/>
              </a:rPr>
              <a:t> </a:t>
            </a:r>
            <a:r>
              <a:rPr lang="zh-CN" altLang="en-US" sz="2800" dirty="0">
                <a:solidFill>
                  <a:schemeClr val="tx1"/>
                </a:solidFill>
                <a:latin typeface="楷体" panose="02010609060101010101" charset="-122"/>
                <a:ea typeface="楷体" panose="02010609060101010101" charset="-122"/>
              </a:rPr>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bldLvl="0" animBg="1"/>
      <p:bldP spid="18" grpId="0" bldLvl="0" animBg="1"/>
      <p:bldP spid="24" grpId="0" bldLvl="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0" name="Text Box 4"/>
          <p:cNvSpPr txBox="1">
            <a:spLocks noChangeArrowheads="1"/>
          </p:cNvSpPr>
          <p:nvPr/>
        </p:nvSpPr>
        <p:spPr bwMode="auto">
          <a:xfrm>
            <a:off x="579005" y="5998933"/>
            <a:ext cx="7931150" cy="396875"/>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2000" b="1" dirty="0" smtClean="0">
                <a:solidFill>
                  <a:schemeClr val="bg1"/>
                </a:solidFill>
                <a:latin typeface="黑体" panose="02010609060101010101" pitchFamily="49" charset="-122"/>
                <a:ea typeface="黑体" panose="02010609060101010101" pitchFamily="49" charset="-122"/>
              </a:rPr>
              <a:t>印度河</a:t>
            </a:r>
            <a:r>
              <a:rPr kumimoji="1" lang="zh-CN" altLang="en-US" sz="2000" b="1" dirty="0">
                <a:solidFill>
                  <a:schemeClr val="bg1"/>
                </a:solidFill>
                <a:latin typeface="黑体" panose="02010609060101010101" pitchFamily="49" charset="-122"/>
                <a:ea typeface="黑体" panose="02010609060101010101" pitchFamily="49" charset="-122"/>
              </a:rPr>
              <a:t>流域是古代文明的发祥地之一，为何今天却成了塔尔沙漠？</a:t>
            </a:r>
          </a:p>
        </p:txBody>
      </p:sp>
      <p:pic>
        <p:nvPicPr>
          <p:cNvPr id="26631" name="Picture 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38800" y="506053"/>
            <a:ext cx="3505200" cy="2881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pic>
      <p:pic>
        <p:nvPicPr>
          <p:cNvPr id="26632"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38800" y="3412766"/>
            <a:ext cx="3505200" cy="233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pic>
      <p:pic>
        <p:nvPicPr>
          <p:cNvPr id="10" name="图片 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67780" y="1175329"/>
            <a:ext cx="5402794" cy="4574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文本框 10"/>
          <p:cNvSpPr txBox="1"/>
          <p:nvPr/>
        </p:nvSpPr>
        <p:spPr>
          <a:xfrm>
            <a:off x="167780" y="93504"/>
            <a:ext cx="6482402" cy="634020"/>
          </a:xfrm>
          <a:prstGeom prst="rect">
            <a:avLst/>
          </a:prstGeom>
          <a:gradFill>
            <a:gsLst>
              <a:gs pos="100000">
                <a:srgbClr val="FBFB11"/>
              </a:gs>
              <a:gs pos="100000">
                <a:srgbClr val="838309"/>
              </a:gs>
            </a:gsLst>
            <a:lin ang="5400000" scaled="0"/>
          </a:gradFill>
          <a:ln>
            <a:solidFill>
              <a:schemeClr val="tx1">
                <a:lumMod val="95000"/>
                <a:lumOff val="5000"/>
              </a:schemeClr>
            </a:solidFill>
          </a:ln>
          <a:effectLst>
            <a:outerShdw blurRad="63500" algn="ctr" rotWithShape="0">
              <a:prstClr val="black">
                <a:alpha val="40000"/>
              </a:prstClr>
            </a:outerShdw>
          </a:effectLst>
        </p:spPr>
        <p:txBody>
          <a:bodyPr wrap="square" rtlCol="0">
            <a:spAutoFit/>
            <a:scene3d>
              <a:camera prst="orthographicFront"/>
              <a:lightRig rig="threePt" dir="t"/>
            </a:scene3d>
          </a:bodyPr>
          <a:lstStyle/>
          <a:p>
            <a:pPr algn="l">
              <a:lnSpc>
                <a:spcPct val="110000"/>
              </a:lnSpc>
            </a:pPr>
            <a:r>
              <a:rPr lang="en-US" altLang="zh-CN" sz="3200" b="1" dirty="0">
                <a:solidFill>
                  <a:schemeClr val="tx1"/>
                </a:solidFill>
                <a:effectLst/>
                <a:latin typeface="+mn-ea"/>
                <a:cs typeface="+mn-ea"/>
              </a:rPr>
              <a:t> </a:t>
            </a:r>
            <a:r>
              <a:rPr lang="en-US" altLang="zh-CN" sz="3200" dirty="0">
                <a:latin typeface="+mn-ea"/>
                <a:cs typeface="+mn-ea"/>
              </a:rPr>
              <a:t>2</a:t>
            </a:r>
            <a:r>
              <a:rPr lang="zh-CN" altLang="en-US" sz="3200" dirty="0" smtClean="0">
                <a:solidFill>
                  <a:schemeClr val="tx1"/>
                </a:solidFill>
                <a:effectLst/>
                <a:latin typeface="+mn-ea"/>
                <a:cs typeface="+mn-ea"/>
              </a:rPr>
              <a:t>、</a:t>
            </a:r>
            <a:r>
              <a:rPr lang="zh-CN" altLang="en-US" sz="3200" dirty="0">
                <a:solidFill>
                  <a:schemeClr val="tx1"/>
                </a:solidFill>
                <a:effectLst/>
                <a:latin typeface="+mn-ea"/>
                <a:cs typeface="+mn-ea"/>
              </a:rPr>
              <a:t>热带气候为主</a:t>
            </a:r>
            <a:r>
              <a:rPr lang="zh-CN" altLang="en-US" sz="2800" b="1" dirty="0">
                <a:solidFill>
                  <a:srgbClr val="0221DE"/>
                </a:solidFill>
                <a:effectLst/>
                <a:latin typeface="+mn-ea"/>
                <a:cs typeface="+mn-ea"/>
              </a:rPr>
              <a:t>（</a:t>
            </a:r>
            <a:r>
              <a:rPr lang="zh-CN" altLang="en-US" sz="2800" b="1" dirty="0" smtClean="0">
                <a:solidFill>
                  <a:srgbClr val="0221DE"/>
                </a:solidFill>
                <a:effectLst/>
                <a:latin typeface="+mn-ea"/>
                <a:cs typeface="+mn-ea"/>
              </a:rPr>
              <a:t>热带</a:t>
            </a:r>
            <a:r>
              <a:rPr lang="zh-CN" altLang="en-US" sz="2800" b="1" dirty="0" smtClean="0">
                <a:solidFill>
                  <a:srgbClr val="0221DE"/>
                </a:solidFill>
                <a:latin typeface="+mn-ea"/>
                <a:cs typeface="+mn-ea"/>
              </a:rPr>
              <a:t>沙漠气候</a:t>
            </a:r>
            <a:r>
              <a:rPr lang="zh-CN" altLang="en-US" sz="2800" b="1" dirty="0" smtClean="0">
                <a:solidFill>
                  <a:srgbClr val="0221DE"/>
                </a:solidFill>
                <a:effectLst/>
                <a:latin typeface="+mn-ea"/>
                <a:cs typeface="+mn-ea"/>
              </a:rPr>
              <a:t>）</a:t>
            </a:r>
            <a:endParaRPr lang="zh-CN" altLang="en-US" sz="2800" b="1" dirty="0">
              <a:solidFill>
                <a:srgbClr val="0221DE"/>
              </a:solidFill>
              <a:effectLst/>
              <a:latin typeface="+mn-ea"/>
              <a:ea typeface="楷体" panose="02010609060101010101" charset="-122"/>
              <a:cs typeface="+mn-ea"/>
            </a:endParaRPr>
          </a:p>
        </p:txBody>
      </p:sp>
    </p:spTree>
    <p:extLst>
      <p:ext uri="{BB962C8B-B14F-4D97-AF65-F5344CB8AC3E}">
        <p14:creationId xmlns:p14="http://schemas.microsoft.com/office/powerpoint/2010/main" val="322416781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4580"/>
                                        </p:tgtEl>
                                        <p:attrNameLst>
                                          <p:attrName>style.visibility</p:attrName>
                                        </p:attrNameLst>
                                      </p:cBhvr>
                                      <p:to>
                                        <p:strVal val="visible"/>
                                      </p:to>
                                    </p:set>
                                    <p:animEffect transition="in" filter="blinds(horizontal)">
                                      <p:cBhvr>
                                        <p:cTn id="7" dur="500"/>
                                        <p:tgtEl>
                                          <p:spTgt spid="245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80" grpId="0" bldLvl="0" animBg="1" autoUpdateAnimBg="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图片 21" descr="南亚的气候 - 副本_副本"/>
          <p:cNvPicPr>
            <a:picLocks noChangeAspect="1"/>
          </p:cNvPicPr>
          <p:nvPr/>
        </p:nvPicPr>
        <p:blipFill>
          <a:blip r:embed="rId4"/>
          <a:srcRect l="11643" r="7838" b="14879"/>
          <a:stretch>
            <a:fillRect/>
          </a:stretch>
        </p:blipFill>
        <p:spPr>
          <a:xfrm>
            <a:off x="4114800" y="1497330"/>
            <a:ext cx="4872990" cy="4772660"/>
          </a:xfrm>
          <a:prstGeom prst="rect">
            <a:avLst/>
          </a:prstGeom>
          <a:ln>
            <a:noFill/>
          </a:ln>
        </p:spPr>
      </p:pic>
      <p:sp>
        <p:nvSpPr>
          <p:cNvPr id="2" name="文本框 1"/>
          <p:cNvSpPr txBox="1"/>
          <p:nvPr/>
        </p:nvSpPr>
        <p:spPr>
          <a:xfrm>
            <a:off x="0" y="-5080"/>
            <a:ext cx="9159240" cy="706755"/>
          </a:xfrm>
          <a:prstGeom prst="rect">
            <a:avLst/>
          </a:prstGeom>
          <a:gradFill>
            <a:gsLst>
              <a:gs pos="100000">
                <a:srgbClr val="0D2FFD"/>
              </a:gs>
              <a:gs pos="100000">
                <a:srgbClr val="034373"/>
              </a:gs>
            </a:gsLst>
            <a:lin ang="5400000" scaled="0"/>
          </a:gradFill>
        </p:spPr>
        <p:txBody>
          <a:bodyPr wrap="square" rtlCol="0">
            <a:spAutoFit/>
          </a:bodyPr>
          <a:lstStyle/>
          <a:p>
            <a:pPr algn="l">
              <a:lnSpc>
                <a:spcPct val="100000"/>
              </a:lnSpc>
            </a:pPr>
            <a:r>
              <a:rPr lang="en-US" altLang="zh-CN" sz="4000" b="1">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          </a:t>
            </a:r>
            <a:r>
              <a:rPr lang="zh-CN" altLang="en-US" sz="4000" b="1">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一、南亚概述</a:t>
            </a:r>
            <a:r>
              <a:rPr lang="zh-CN" altLang="en-US" sz="3600">
                <a:solidFill>
                  <a:schemeClr val="bg1"/>
                </a:solidFill>
                <a:latin typeface="微软雅黑" panose="020B0503020204020204" charset="-122"/>
                <a:ea typeface="微软雅黑" panose="020B0503020204020204" charset="-122"/>
              </a:rPr>
              <a:t> </a:t>
            </a:r>
          </a:p>
        </p:txBody>
      </p:sp>
      <p:sp>
        <p:nvSpPr>
          <p:cNvPr id="8" name="文本框 7"/>
          <p:cNvSpPr txBox="1"/>
          <p:nvPr/>
        </p:nvSpPr>
        <p:spPr>
          <a:xfrm>
            <a:off x="186055" y="1043305"/>
            <a:ext cx="3718560" cy="567848"/>
          </a:xfrm>
          <a:prstGeom prst="rect">
            <a:avLst/>
          </a:prstGeom>
          <a:gradFill>
            <a:gsLst>
              <a:gs pos="100000">
                <a:srgbClr val="FBFB11"/>
              </a:gs>
              <a:gs pos="100000">
                <a:srgbClr val="838309"/>
              </a:gs>
            </a:gsLst>
            <a:lin ang="5400000" scaled="0"/>
          </a:gradFill>
          <a:ln>
            <a:solidFill>
              <a:schemeClr val="tx1">
                <a:lumMod val="95000"/>
                <a:lumOff val="5000"/>
              </a:schemeClr>
            </a:solidFill>
          </a:ln>
          <a:effectLst>
            <a:outerShdw blurRad="63500" algn="ctr" rotWithShape="0">
              <a:prstClr val="black">
                <a:alpha val="40000"/>
              </a:prstClr>
            </a:outerShdw>
          </a:effectLst>
        </p:spPr>
        <p:txBody>
          <a:bodyPr wrap="square" rtlCol="0">
            <a:spAutoFit/>
            <a:scene3d>
              <a:camera prst="orthographicFront"/>
              <a:lightRig rig="threePt" dir="t"/>
            </a:scene3d>
          </a:bodyPr>
          <a:lstStyle/>
          <a:p>
            <a:pPr algn="l">
              <a:lnSpc>
                <a:spcPct val="110000"/>
              </a:lnSpc>
            </a:pPr>
            <a:r>
              <a:rPr lang="en-US" altLang="zh-CN" sz="3200" b="1" dirty="0">
                <a:solidFill>
                  <a:schemeClr val="tx1"/>
                </a:solidFill>
                <a:effectLst/>
                <a:latin typeface="+mn-ea"/>
                <a:cs typeface="+mn-ea"/>
              </a:rPr>
              <a:t> </a:t>
            </a:r>
            <a:r>
              <a:rPr lang="en-US" altLang="zh-CN" sz="3200" dirty="0" smtClean="0">
                <a:solidFill>
                  <a:schemeClr val="tx1"/>
                </a:solidFill>
                <a:effectLst/>
                <a:latin typeface="+mn-ea"/>
                <a:cs typeface="+mn-ea"/>
              </a:rPr>
              <a:t>2</a:t>
            </a:r>
            <a:r>
              <a:rPr lang="zh-CN" altLang="en-US" sz="3200" dirty="0" smtClean="0">
                <a:solidFill>
                  <a:schemeClr val="tx1"/>
                </a:solidFill>
                <a:effectLst/>
                <a:latin typeface="+mn-ea"/>
                <a:cs typeface="+mn-ea"/>
              </a:rPr>
              <a:t>、</a:t>
            </a:r>
            <a:r>
              <a:rPr lang="zh-CN" altLang="en-US" sz="3200" dirty="0">
                <a:solidFill>
                  <a:schemeClr val="tx1"/>
                </a:solidFill>
                <a:effectLst/>
                <a:latin typeface="+mn-ea"/>
                <a:cs typeface="+mn-ea"/>
              </a:rPr>
              <a:t>热带气候为主</a:t>
            </a:r>
            <a:endParaRPr lang="zh-CN" altLang="en-US" sz="2800" dirty="0">
              <a:solidFill>
                <a:srgbClr val="FF0000"/>
              </a:solidFill>
              <a:effectLst/>
              <a:latin typeface="+mn-ea"/>
              <a:ea typeface="楷体" panose="02010609060101010101" charset="-122"/>
              <a:cs typeface="+mn-ea"/>
            </a:endParaRPr>
          </a:p>
        </p:txBody>
      </p:sp>
      <p:sp>
        <p:nvSpPr>
          <p:cNvPr id="19" name="圆角矩形 18"/>
          <p:cNvSpPr/>
          <p:nvPr/>
        </p:nvSpPr>
        <p:spPr>
          <a:xfrm>
            <a:off x="6298565" y="146685"/>
            <a:ext cx="2640965" cy="896620"/>
          </a:xfrm>
          <a:prstGeom prst="roundRect">
            <a:avLst/>
          </a:prstGeom>
          <a:gradFill>
            <a:gsLst>
              <a:gs pos="100000">
                <a:srgbClr val="41FB33"/>
              </a:gs>
              <a:gs pos="100000">
                <a:srgbClr val="035C7D"/>
              </a:gs>
            </a:gsLst>
            <a:lin ang="5400000" scaled="0"/>
          </a:gradFill>
          <a:ln>
            <a:solidFill>
              <a:srgbClr val="0D2FFD"/>
            </a:solid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p:cNvSpPr txBox="1"/>
          <p:nvPr/>
        </p:nvSpPr>
        <p:spPr>
          <a:xfrm>
            <a:off x="6410325" y="210820"/>
            <a:ext cx="2418080" cy="768350"/>
          </a:xfrm>
          <a:prstGeom prst="rect">
            <a:avLst/>
          </a:prstGeom>
          <a:noFill/>
        </p:spPr>
        <p:txBody>
          <a:bodyPr wrap="none" rtlCol="0">
            <a:spAutoFit/>
            <a:scene3d>
              <a:camera prst="orthographicFront"/>
              <a:lightRig rig="threePt" dir="t"/>
            </a:scene3d>
          </a:bodyPr>
          <a:lstStyle/>
          <a:p>
            <a:pPr algn="ctr"/>
            <a:r>
              <a:rPr lang="zh-CN" altLang="en-US" sz="4400" dirty="0">
                <a:solidFill>
                  <a:schemeClr val="tx1"/>
                </a:solidFill>
                <a:effectLst>
                  <a:outerShdw blurRad="38100" dist="19050" dir="2700000" algn="tl" rotWithShape="0">
                    <a:schemeClr val="dk1">
                      <a:alpha val="40000"/>
                    </a:schemeClr>
                  </a:outerShdw>
                </a:effectLst>
              </a:rPr>
              <a:t>自然特征</a:t>
            </a:r>
          </a:p>
        </p:txBody>
      </p:sp>
      <p:sp>
        <p:nvSpPr>
          <p:cNvPr id="11" name="文本框 10"/>
          <p:cNvSpPr txBox="1"/>
          <p:nvPr/>
        </p:nvSpPr>
        <p:spPr>
          <a:xfrm>
            <a:off x="372745" y="1962150"/>
            <a:ext cx="3432175" cy="565150"/>
          </a:xfrm>
          <a:prstGeom prst="rect">
            <a:avLst/>
          </a:prstGeom>
          <a:solidFill>
            <a:schemeClr val="accent2">
              <a:lumMod val="20000"/>
              <a:lumOff val="80000"/>
            </a:schemeClr>
          </a:solidFill>
          <a:ln>
            <a:solidFill>
              <a:schemeClr val="accent1"/>
            </a:solidFill>
          </a:ln>
          <a:effectLst>
            <a:outerShdw blurRad="38100" algn="ctr" rotWithShape="0">
              <a:prstClr val="black">
                <a:alpha val="20000"/>
              </a:prstClr>
            </a:outerShdw>
          </a:effectLst>
        </p:spPr>
        <p:txBody>
          <a:bodyPr wrap="square" rtlCol="0">
            <a:spAutoFit/>
          </a:bodyPr>
          <a:lstStyle/>
          <a:p>
            <a:pPr>
              <a:lnSpc>
                <a:spcPct val="110000"/>
              </a:lnSpc>
            </a:pPr>
            <a:r>
              <a:rPr lang="en-US" sz="2800" b="1">
                <a:latin typeface="宋体" panose="02010600030101010101" pitchFamily="2" charset="-122"/>
                <a:ea typeface="宋体" panose="02010600030101010101" pitchFamily="2" charset="-122"/>
                <a:cs typeface="宋体" panose="02010600030101010101" pitchFamily="2" charset="-122"/>
                <a:sym typeface="+mn-ea"/>
              </a:rPr>
              <a:t> (2)</a:t>
            </a:r>
            <a:r>
              <a:rPr lang="zh-CN" altLang="en-US" sz="2800" b="1">
                <a:solidFill>
                  <a:srgbClr val="FF0000"/>
                </a:solidFill>
                <a:latin typeface="+mn-ea"/>
                <a:cs typeface="+mn-ea"/>
              </a:rPr>
              <a:t>热带沙漠气候</a:t>
            </a:r>
          </a:p>
        </p:txBody>
      </p:sp>
      <p:pic>
        <p:nvPicPr>
          <p:cNvPr id="5" name="图片 4" descr="南亚的气候 - 副本"/>
          <p:cNvPicPr>
            <a:picLocks noChangeAspect="1"/>
          </p:cNvPicPr>
          <p:nvPr/>
        </p:nvPicPr>
        <p:blipFill>
          <a:blip r:embed="rId5"/>
          <a:srcRect r="3930"/>
          <a:stretch>
            <a:fillRect/>
          </a:stretch>
        </p:blipFill>
        <p:spPr>
          <a:xfrm>
            <a:off x="4114800" y="3953510"/>
            <a:ext cx="1635760" cy="1822450"/>
          </a:xfrm>
          <a:prstGeom prst="rect">
            <a:avLst/>
          </a:prstGeom>
        </p:spPr>
      </p:pic>
      <p:sp>
        <p:nvSpPr>
          <p:cNvPr id="7" name="任意多边形 6"/>
          <p:cNvSpPr/>
          <p:nvPr/>
        </p:nvSpPr>
        <p:spPr>
          <a:xfrm>
            <a:off x="4273550" y="2304017"/>
            <a:ext cx="4410075" cy="147320"/>
          </a:xfrm>
          <a:custGeom>
            <a:avLst/>
            <a:gdLst>
              <a:gd name="connisteX0" fmla="*/ 0 w 4069080"/>
              <a:gd name="connsiteY0" fmla="*/ 0 h 260586"/>
              <a:gd name="connisteX1" fmla="*/ 1252220 w 4069080"/>
              <a:gd name="connsiteY1" fmla="*/ 213360 h 260586"/>
              <a:gd name="connisteX2" fmla="*/ 2475865 w 4069080"/>
              <a:gd name="connsiteY2" fmla="*/ 256540 h 260586"/>
              <a:gd name="connisteX3" fmla="*/ 3599815 w 4069080"/>
              <a:gd name="connsiteY3" fmla="*/ 170815 h 260586"/>
              <a:gd name="connisteX4" fmla="*/ 4069080 w 4069080"/>
              <a:gd name="connsiteY4" fmla="*/ 99695 h 260586"/>
            </a:gdLst>
            <a:ahLst/>
            <a:cxnLst>
              <a:cxn ang="0">
                <a:pos x="connisteX0" y="connsiteY0"/>
              </a:cxn>
              <a:cxn ang="0">
                <a:pos x="connisteX1" y="connsiteY1"/>
              </a:cxn>
              <a:cxn ang="0">
                <a:pos x="connisteX2" y="connsiteY2"/>
              </a:cxn>
              <a:cxn ang="0">
                <a:pos x="connisteX3" y="connsiteY3"/>
              </a:cxn>
              <a:cxn ang="0">
                <a:pos x="connisteX4" y="connsiteY4"/>
              </a:cxn>
            </a:cxnLst>
            <a:rect l="l" t="t" r="r" b="b"/>
            <a:pathLst>
              <a:path w="4069080" h="260587">
                <a:moveTo>
                  <a:pt x="0" y="0"/>
                </a:moveTo>
                <a:cubicBezTo>
                  <a:pt x="226060" y="41910"/>
                  <a:pt x="756920" y="161925"/>
                  <a:pt x="1252220" y="213360"/>
                </a:cubicBezTo>
                <a:cubicBezTo>
                  <a:pt x="1747520" y="264795"/>
                  <a:pt x="2006600" y="264795"/>
                  <a:pt x="2475865" y="256540"/>
                </a:cubicBezTo>
                <a:cubicBezTo>
                  <a:pt x="2945130" y="248285"/>
                  <a:pt x="3281045" y="201930"/>
                  <a:pt x="3599815" y="170815"/>
                </a:cubicBezTo>
                <a:cubicBezTo>
                  <a:pt x="3918585" y="139700"/>
                  <a:pt x="3997960" y="112395"/>
                  <a:pt x="4069080" y="99695"/>
                </a:cubicBezTo>
              </a:path>
            </a:pathLst>
          </a:custGeom>
          <a:no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rot="21240000">
            <a:off x="7812058" y="2016015"/>
            <a:ext cx="998220" cy="460375"/>
          </a:xfrm>
          <a:prstGeom prst="rect">
            <a:avLst/>
          </a:prstGeom>
          <a:noFill/>
        </p:spPr>
        <p:txBody>
          <a:bodyPr wrap="none" rtlCol="0">
            <a:spAutoFit/>
          </a:bodyPr>
          <a:lstStyle/>
          <a:p>
            <a:r>
              <a:rPr lang="en-US" altLang="zh-CN" sz="2400" b="1"/>
              <a:t>30</a:t>
            </a:r>
            <a:r>
              <a:rPr lang="zh-CN" altLang="en-US" sz="2400" b="1"/>
              <a:t>°</a:t>
            </a:r>
            <a:r>
              <a:rPr lang="en-US" altLang="zh-CN" sz="2400" b="1"/>
              <a:t>N</a:t>
            </a:r>
          </a:p>
        </p:txBody>
      </p:sp>
      <p:sp>
        <p:nvSpPr>
          <p:cNvPr id="3" name="文本框 46085"/>
          <p:cNvSpPr txBox="1"/>
          <p:nvPr/>
        </p:nvSpPr>
        <p:spPr>
          <a:xfrm>
            <a:off x="467995" y="2755900"/>
            <a:ext cx="2672080" cy="565150"/>
          </a:xfrm>
          <a:prstGeom prst="rect">
            <a:avLst/>
          </a:prstGeom>
          <a:pattFill prst="openDmnd">
            <a:fgClr>
              <a:schemeClr val="accent2">
                <a:lumMod val="20000"/>
                <a:lumOff val="80000"/>
              </a:schemeClr>
            </a:fgClr>
            <a:bgClr>
              <a:schemeClr val="bg1"/>
            </a:bgClr>
          </a:pattFill>
          <a:ln w="9525">
            <a:solidFill>
              <a:schemeClr val="tx1">
                <a:lumMod val="95000"/>
                <a:lumOff val="5000"/>
              </a:schemeClr>
            </a:solidFill>
          </a:ln>
          <a:effectLst>
            <a:outerShdw blurRad="38100" algn="ctr" rotWithShape="0">
              <a:prstClr val="black">
                <a:alpha val="40000"/>
              </a:prstClr>
            </a:outerShdw>
          </a:effectLst>
        </p:spPr>
        <p:txBody>
          <a:bodyPr wrap="square" anchor="t">
            <a:spAutoFit/>
          </a:bodyPr>
          <a:lstStyle/>
          <a:p>
            <a:pPr>
              <a:lnSpc>
                <a:spcPct val="110000"/>
              </a:lnSpc>
              <a:buFont typeface="Arial" panose="020B0604020202020204" pitchFamily="34" charset="0"/>
              <a:buNone/>
            </a:pPr>
            <a:r>
              <a:rPr lang="en-US" altLang="zh-CN" sz="1400" b="1" dirty="0">
                <a:solidFill>
                  <a:schemeClr val="tx1">
                    <a:lumMod val="95000"/>
                    <a:lumOff val="5000"/>
                  </a:schemeClr>
                </a:solidFill>
                <a:latin typeface="楷体" panose="02010609060101010101" charset="-122"/>
                <a:ea typeface="楷体" panose="02010609060101010101" charset="-122"/>
              </a:rPr>
              <a:t> </a:t>
            </a:r>
            <a:r>
              <a:rPr lang="zh-CN" altLang="en-US" sz="2800" b="1" dirty="0">
                <a:solidFill>
                  <a:srgbClr val="0221DE"/>
                </a:solidFill>
                <a:latin typeface="楷体" panose="02010609060101010101" charset="-122"/>
                <a:ea typeface="楷体" panose="02010609060101010101" charset="-122"/>
              </a:rPr>
              <a:t>塔尔沙漠成因：</a:t>
            </a:r>
            <a:r>
              <a:rPr lang="zh-CN" altLang="en-US" sz="2800" dirty="0">
                <a:solidFill>
                  <a:schemeClr val="tx1"/>
                </a:solidFill>
                <a:latin typeface="楷体" panose="02010609060101010101" charset="-122"/>
                <a:ea typeface="楷体" panose="02010609060101010101" charset="-122"/>
              </a:rPr>
              <a:t>   </a:t>
            </a:r>
          </a:p>
        </p:txBody>
      </p:sp>
      <p:sp>
        <p:nvSpPr>
          <p:cNvPr id="4" name="文本框 3"/>
          <p:cNvSpPr txBox="1"/>
          <p:nvPr/>
        </p:nvSpPr>
        <p:spPr>
          <a:xfrm>
            <a:off x="576004" y="3528026"/>
            <a:ext cx="3192780" cy="1124585"/>
          </a:xfrm>
          <a:prstGeom prst="rect">
            <a:avLst/>
          </a:prstGeom>
          <a:pattFill prst="openDmnd">
            <a:fgClr>
              <a:schemeClr val="accent2">
                <a:lumMod val="20000"/>
                <a:lumOff val="80000"/>
              </a:schemeClr>
            </a:fgClr>
            <a:bgClr>
              <a:schemeClr val="bg1"/>
            </a:bgClr>
          </a:pattFill>
          <a:ln>
            <a:solidFill>
              <a:schemeClr val="accent1"/>
            </a:solidFill>
          </a:ln>
          <a:effectLst>
            <a:outerShdw blurRad="25400" sx="99000" sy="99000" algn="ctr" rotWithShape="0">
              <a:prstClr val="black">
                <a:alpha val="40000"/>
              </a:prstClr>
            </a:outerShdw>
          </a:effectLst>
        </p:spPr>
        <p:txBody>
          <a:bodyPr wrap="square" rtlCol="0">
            <a:spAutoFit/>
          </a:bodyPr>
          <a:lstStyle/>
          <a:p>
            <a:pPr>
              <a:lnSpc>
                <a:spcPct val="120000"/>
              </a:lnSpc>
            </a:pPr>
            <a:r>
              <a:rPr lang="zh-CN" altLang="en-US" sz="2800">
                <a:latin typeface="Calibri" panose="020F0502020204030204" charset="0"/>
              </a:rPr>
              <a:t>①</a:t>
            </a:r>
            <a:r>
              <a:rPr lang="zh-CN" altLang="en-US" sz="2800" b="1">
                <a:solidFill>
                  <a:srgbClr val="FF0000"/>
                </a:solidFill>
              </a:rPr>
              <a:t>冬季，副高控制</a:t>
            </a:r>
            <a:r>
              <a:rPr lang="zh-CN" altLang="en-US" sz="2800"/>
              <a:t>，下沉气流，降水少</a:t>
            </a:r>
          </a:p>
        </p:txBody>
      </p:sp>
      <p:graphicFrame>
        <p:nvGraphicFramePr>
          <p:cNvPr id="10" name="对象 9">
            <a:hlinkClick r:id="" action="ppaction://ole?verb=0"/>
          </p:cNvPr>
          <p:cNvGraphicFramePr>
            <a:graphicFrameLocks noChangeAspect="1"/>
          </p:cNvGraphicFramePr>
          <p:nvPr/>
        </p:nvGraphicFramePr>
        <p:xfrm>
          <a:off x="4114800" y="3321050"/>
          <a:ext cx="914400" cy="215900"/>
        </p:xfrm>
        <a:graphic>
          <a:graphicData uri="http://schemas.openxmlformats.org/presentationml/2006/ole">
            <mc:AlternateContent xmlns:mc="http://schemas.openxmlformats.org/markup-compatibility/2006">
              <mc:Choice xmlns:v="urn:schemas-microsoft-com:vml" Requires="v">
                <p:oleObj spid="_x0000_s1045" r:id="rId6" imgW="914400" imgH="215900" progId="Equation.KSEE3">
                  <p:embed/>
                </p:oleObj>
              </mc:Choice>
              <mc:Fallback>
                <p:oleObj r:id="rId6" imgW="914400" imgH="215900" progId="Equation.KSEE3">
                  <p:embed/>
                  <p:pic>
                    <p:nvPicPr>
                      <p:cNvPr id="0" name="图片 1024"/>
                      <p:cNvPicPr/>
                      <p:nvPr/>
                    </p:nvPicPr>
                    <p:blipFill>
                      <a:blip r:embed="rId7"/>
                      <a:stretch>
                        <a:fillRect/>
                      </a:stretch>
                    </p:blipFill>
                    <p:spPr>
                      <a:xfrm>
                        <a:off x="4114800" y="3321050"/>
                        <a:ext cx="914400" cy="215900"/>
                      </a:xfrm>
                      <a:prstGeom prst="rect">
                        <a:avLst/>
                      </a:prstGeom>
                    </p:spPr>
                  </p:pic>
                </p:oleObj>
              </mc:Fallback>
            </mc:AlternateContent>
          </a:graphicData>
        </a:graphic>
      </p:graphicFrame>
      <p:sp>
        <p:nvSpPr>
          <p:cNvPr id="13" name="文本框 12"/>
          <p:cNvSpPr txBox="1"/>
          <p:nvPr/>
        </p:nvSpPr>
        <p:spPr>
          <a:xfrm>
            <a:off x="575369" y="4773376"/>
            <a:ext cx="3193415" cy="954107"/>
          </a:xfrm>
          <a:prstGeom prst="rect">
            <a:avLst/>
          </a:prstGeom>
          <a:pattFill prst="openDmnd">
            <a:fgClr>
              <a:schemeClr val="accent2">
                <a:lumMod val="20000"/>
                <a:lumOff val="80000"/>
              </a:schemeClr>
            </a:fgClr>
            <a:bgClr>
              <a:schemeClr val="bg1"/>
            </a:bgClr>
          </a:pattFill>
          <a:ln>
            <a:solidFill>
              <a:schemeClr val="accent1"/>
            </a:solidFill>
          </a:ln>
          <a:effectLst>
            <a:outerShdw blurRad="25400" sx="99000" sy="99000" algn="ctr" rotWithShape="0">
              <a:prstClr val="black">
                <a:alpha val="40000"/>
              </a:prstClr>
            </a:outerShdw>
          </a:effectLst>
        </p:spPr>
        <p:txBody>
          <a:bodyPr wrap="square" rtlCol="0">
            <a:spAutoFit/>
          </a:bodyPr>
          <a:lstStyle/>
          <a:p>
            <a:r>
              <a:rPr lang="zh-CN" altLang="en-US" sz="2800" dirty="0" smtClean="0">
                <a:latin typeface="Calibri" panose="020F0502020204030204" charset="0"/>
              </a:rPr>
              <a:t>②</a:t>
            </a:r>
            <a:r>
              <a:rPr lang="zh-CN" altLang="en-US" sz="2800" b="1" dirty="0">
                <a:solidFill>
                  <a:srgbClr val="FF0000"/>
                </a:solidFill>
                <a:ea typeface="黑体" panose="02010609060101010101" pitchFamily="49" charset="-122"/>
              </a:rPr>
              <a:t>来自陆地的西南季风较干燥</a:t>
            </a:r>
          </a:p>
        </p:txBody>
      </p:sp>
      <p:sp>
        <p:nvSpPr>
          <p:cNvPr id="21" name="文本框 20"/>
          <p:cNvSpPr txBox="1"/>
          <p:nvPr/>
        </p:nvSpPr>
        <p:spPr>
          <a:xfrm>
            <a:off x="575369" y="5870257"/>
            <a:ext cx="3193415" cy="607695"/>
          </a:xfrm>
          <a:prstGeom prst="rect">
            <a:avLst/>
          </a:prstGeom>
          <a:pattFill prst="openDmnd">
            <a:fgClr>
              <a:schemeClr val="accent2">
                <a:lumMod val="20000"/>
                <a:lumOff val="80000"/>
              </a:schemeClr>
            </a:fgClr>
            <a:bgClr>
              <a:schemeClr val="bg1"/>
            </a:bgClr>
          </a:pattFill>
          <a:ln>
            <a:solidFill>
              <a:schemeClr val="accent1"/>
            </a:solidFill>
          </a:ln>
          <a:effectLst>
            <a:outerShdw blurRad="25400" sx="99000" sy="99000" algn="ctr" rotWithShape="0">
              <a:prstClr val="black">
                <a:alpha val="40000"/>
              </a:prstClr>
            </a:outerShdw>
          </a:effectLst>
        </p:spPr>
        <p:txBody>
          <a:bodyPr wrap="square" rtlCol="0">
            <a:spAutoFit/>
          </a:bodyPr>
          <a:lstStyle/>
          <a:p>
            <a:pPr>
              <a:lnSpc>
                <a:spcPct val="120000"/>
              </a:lnSpc>
            </a:pPr>
            <a:r>
              <a:rPr lang="zh-CN" altLang="en-US" sz="2800" dirty="0">
                <a:latin typeface="Calibri" panose="020F0502020204030204" charset="0"/>
              </a:rPr>
              <a:t>③</a:t>
            </a:r>
            <a:r>
              <a:rPr lang="zh-CN" altLang="en-US" sz="2800" dirty="0"/>
              <a:t>历史上植被破坏</a:t>
            </a:r>
          </a:p>
        </p:txBody>
      </p:sp>
      <p:pic>
        <p:nvPicPr>
          <p:cNvPr id="23" name="图片 22" descr="timg"/>
          <p:cNvPicPr>
            <a:picLocks noChangeAspect="1"/>
          </p:cNvPicPr>
          <p:nvPr/>
        </p:nvPicPr>
        <p:blipFill>
          <a:blip r:embed="rId8"/>
          <a:srcRect b="24483"/>
          <a:stretch>
            <a:fillRect/>
          </a:stretch>
        </p:blipFill>
        <p:spPr>
          <a:xfrm>
            <a:off x="7154545" y="4262755"/>
            <a:ext cx="1833245" cy="1911350"/>
          </a:xfrm>
          <a:prstGeom prst="rect">
            <a:avLst/>
          </a:prstGeom>
        </p:spPr>
      </p:pic>
      <p:pic>
        <p:nvPicPr>
          <p:cNvPr id="17" name="图片 2"/>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4022207" y="3841119"/>
            <a:ext cx="3003722" cy="2543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4" grpId="0" bldLvl="0" animBg="1"/>
      <p:bldP spid="13" grpId="0" bldLvl="0" animBg="1"/>
      <p:bldP spid="21"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AutoShape 3"/>
          <p:cNvSpPr>
            <a:spLocks/>
          </p:cNvSpPr>
          <p:nvPr/>
        </p:nvSpPr>
        <p:spPr bwMode="auto">
          <a:xfrm>
            <a:off x="5856288" y="1828800"/>
            <a:ext cx="228600" cy="1981200"/>
          </a:xfrm>
          <a:prstGeom prst="leftBrace">
            <a:avLst>
              <a:gd name="adj1" fmla="val 72222"/>
              <a:gd name="adj2" fmla="val 50000"/>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p>
        </p:txBody>
      </p:sp>
      <p:grpSp>
        <p:nvGrpSpPr>
          <p:cNvPr id="2" name="Group 4"/>
          <p:cNvGrpSpPr>
            <a:grpSpLocks/>
          </p:cNvGrpSpPr>
          <p:nvPr/>
        </p:nvGrpSpPr>
        <p:grpSpPr bwMode="auto">
          <a:xfrm>
            <a:off x="6019800" y="1600200"/>
            <a:ext cx="2895600" cy="2271713"/>
            <a:chOff x="0" y="0"/>
            <a:chExt cx="1824" cy="1431"/>
          </a:xfrm>
        </p:grpSpPr>
        <p:sp>
          <p:nvSpPr>
            <p:cNvPr id="34837" name="Text Box 5"/>
            <p:cNvSpPr txBox="1">
              <a:spLocks noChangeArrowheads="1"/>
            </p:cNvSpPr>
            <p:nvPr/>
          </p:nvSpPr>
          <p:spPr bwMode="auto">
            <a:xfrm>
              <a:off x="0" y="0"/>
              <a:ext cx="158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800" b="1">
                  <a:solidFill>
                    <a:srgbClr val="0033CC"/>
                  </a:solidFill>
                  <a:ea typeface="隶书" panose="02010509060101010101" pitchFamily="49" charset="-122"/>
                </a:rPr>
                <a:t>印度河</a:t>
              </a:r>
            </a:p>
          </p:txBody>
        </p:sp>
        <p:sp>
          <p:nvSpPr>
            <p:cNvPr id="34838" name="Text Box 6"/>
            <p:cNvSpPr txBox="1">
              <a:spLocks noChangeArrowheads="1"/>
            </p:cNvSpPr>
            <p:nvPr/>
          </p:nvSpPr>
          <p:spPr bwMode="auto">
            <a:xfrm>
              <a:off x="48" y="576"/>
              <a:ext cx="124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800" b="1">
                  <a:solidFill>
                    <a:srgbClr val="0033CC"/>
                  </a:solidFill>
                  <a:ea typeface="隶书" panose="02010509060101010101" pitchFamily="49" charset="-122"/>
                </a:rPr>
                <a:t>恒河</a:t>
              </a:r>
            </a:p>
          </p:txBody>
        </p:sp>
        <p:sp>
          <p:nvSpPr>
            <p:cNvPr id="34839" name="Text Box 7"/>
            <p:cNvSpPr txBox="1">
              <a:spLocks noChangeArrowheads="1"/>
            </p:cNvSpPr>
            <p:nvPr/>
          </p:nvSpPr>
          <p:spPr bwMode="auto">
            <a:xfrm>
              <a:off x="0" y="1104"/>
              <a:ext cx="182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800" b="1">
                  <a:solidFill>
                    <a:srgbClr val="0033CC"/>
                  </a:solidFill>
                  <a:ea typeface="隶书" panose="02010509060101010101" pitchFamily="49" charset="-122"/>
                </a:rPr>
                <a:t>布拉马普特拉河</a:t>
              </a:r>
            </a:p>
          </p:txBody>
        </p:sp>
      </p:grpSp>
      <p:pic>
        <p:nvPicPr>
          <p:cNvPr id="34821" name="Picture 8"/>
          <p:cNvPicPr>
            <a:picLocks noChangeAspect="1" noChangeArrowheads="1"/>
          </p:cNvPicPr>
          <p:nvPr/>
        </p:nvPicPr>
        <p:blipFill>
          <a:blip r:embed="rId3">
            <a:lum bright="-36000" contrast="54000"/>
            <a:extLst>
              <a:ext uri="{28A0092B-C50C-407E-A947-70E740481C1C}">
                <a14:useLocalDpi xmlns:a14="http://schemas.microsoft.com/office/drawing/2010/main" val="0"/>
              </a:ext>
            </a:extLst>
          </a:blip>
          <a:srcRect t="5902" b="6944"/>
          <a:stretch>
            <a:fillRect/>
          </a:stretch>
        </p:blipFill>
        <p:spPr bwMode="auto">
          <a:xfrm>
            <a:off x="0" y="304800"/>
            <a:ext cx="51435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22" name="未知"/>
          <p:cNvSpPr>
            <a:spLocks/>
          </p:cNvSpPr>
          <p:nvPr/>
        </p:nvSpPr>
        <p:spPr bwMode="auto">
          <a:xfrm>
            <a:off x="839788" y="474663"/>
            <a:ext cx="1997075" cy="1908175"/>
          </a:xfrm>
          <a:custGeom>
            <a:avLst/>
            <a:gdLst>
              <a:gd name="T0" fmla="*/ 2147483647 w 1258"/>
              <a:gd name="T1" fmla="*/ 2147483647 h 1202"/>
              <a:gd name="T2" fmla="*/ 2147483647 w 1258"/>
              <a:gd name="T3" fmla="*/ 2147483647 h 1202"/>
              <a:gd name="T4" fmla="*/ 2147483647 w 1258"/>
              <a:gd name="T5" fmla="*/ 2147483647 h 1202"/>
              <a:gd name="T6" fmla="*/ 2147483647 w 1258"/>
              <a:gd name="T7" fmla="*/ 2147483647 h 1202"/>
              <a:gd name="T8" fmla="*/ 2147483647 w 1258"/>
              <a:gd name="T9" fmla="*/ 2147483647 h 1202"/>
              <a:gd name="T10" fmla="*/ 2147483647 w 1258"/>
              <a:gd name="T11" fmla="*/ 2147483647 h 1202"/>
              <a:gd name="T12" fmla="*/ 2147483647 w 1258"/>
              <a:gd name="T13" fmla="*/ 2147483647 h 1202"/>
              <a:gd name="T14" fmla="*/ 2147483647 w 1258"/>
              <a:gd name="T15" fmla="*/ 2147483647 h 1202"/>
              <a:gd name="T16" fmla="*/ 2147483647 w 1258"/>
              <a:gd name="T17" fmla="*/ 2147483647 h 1202"/>
              <a:gd name="T18" fmla="*/ 2147483647 w 1258"/>
              <a:gd name="T19" fmla="*/ 2147483647 h 1202"/>
              <a:gd name="T20" fmla="*/ 2147483647 w 1258"/>
              <a:gd name="T21" fmla="*/ 2147483647 h 1202"/>
              <a:gd name="T22" fmla="*/ 2147483647 w 1258"/>
              <a:gd name="T23" fmla="*/ 2147483647 h 1202"/>
              <a:gd name="T24" fmla="*/ 2147483647 w 1258"/>
              <a:gd name="T25" fmla="*/ 2147483647 h 1202"/>
              <a:gd name="T26" fmla="*/ 2147483647 w 1258"/>
              <a:gd name="T27" fmla="*/ 2147483647 h 1202"/>
              <a:gd name="T28" fmla="*/ 2147483647 w 1258"/>
              <a:gd name="T29" fmla="*/ 2147483647 h 1202"/>
              <a:gd name="T30" fmla="*/ 2147483647 w 1258"/>
              <a:gd name="T31" fmla="*/ 2147483647 h 1202"/>
              <a:gd name="T32" fmla="*/ 2147483647 w 1258"/>
              <a:gd name="T33" fmla="*/ 2147483647 h 1202"/>
              <a:gd name="T34" fmla="*/ 2147483647 w 1258"/>
              <a:gd name="T35" fmla="*/ 2147483647 h 1202"/>
              <a:gd name="T36" fmla="*/ 2147483647 w 1258"/>
              <a:gd name="T37" fmla="*/ 2147483647 h 1202"/>
              <a:gd name="T38" fmla="*/ 2147483647 w 1258"/>
              <a:gd name="T39" fmla="*/ 2147483647 h 1202"/>
              <a:gd name="T40" fmla="*/ 2147483647 w 1258"/>
              <a:gd name="T41" fmla="*/ 2147483647 h 1202"/>
              <a:gd name="T42" fmla="*/ 2147483647 w 1258"/>
              <a:gd name="T43" fmla="*/ 2147483647 h 1202"/>
              <a:gd name="T44" fmla="*/ 0 w 1258"/>
              <a:gd name="T45" fmla="*/ 2147483647 h 1202"/>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258"/>
              <a:gd name="T70" fmla="*/ 0 h 1202"/>
              <a:gd name="T71" fmla="*/ 1258 w 1258"/>
              <a:gd name="T72" fmla="*/ 1202 h 1202"/>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258" h="1202">
                <a:moveTo>
                  <a:pt x="1256" y="466"/>
                </a:moveTo>
                <a:cubicBezTo>
                  <a:pt x="1242" y="333"/>
                  <a:pt x="1258" y="366"/>
                  <a:pt x="1123" y="353"/>
                </a:cubicBezTo>
                <a:cubicBezTo>
                  <a:pt x="1099" y="314"/>
                  <a:pt x="1116" y="328"/>
                  <a:pt x="1076" y="315"/>
                </a:cubicBezTo>
                <a:cubicBezTo>
                  <a:pt x="1057" y="309"/>
                  <a:pt x="1020" y="296"/>
                  <a:pt x="1020" y="296"/>
                </a:cubicBezTo>
                <a:cubicBezTo>
                  <a:pt x="989" y="210"/>
                  <a:pt x="939" y="182"/>
                  <a:pt x="859" y="154"/>
                </a:cubicBezTo>
                <a:cubicBezTo>
                  <a:pt x="848" y="120"/>
                  <a:pt x="837" y="95"/>
                  <a:pt x="802" y="79"/>
                </a:cubicBezTo>
                <a:cubicBezTo>
                  <a:pt x="784" y="71"/>
                  <a:pt x="746" y="60"/>
                  <a:pt x="746" y="60"/>
                </a:cubicBezTo>
                <a:cubicBezTo>
                  <a:pt x="727" y="47"/>
                  <a:pt x="696" y="0"/>
                  <a:pt x="689" y="22"/>
                </a:cubicBezTo>
                <a:cubicBezTo>
                  <a:pt x="686" y="31"/>
                  <a:pt x="689" y="46"/>
                  <a:pt x="680" y="50"/>
                </a:cubicBezTo>
                <a:cubicBezTo>
                  <a:pt x="654" y="61"/>
                  <a:pt x="623" y="57"/>
                  <a:pt x="595" y="60"/>
                </a:cubicBezTo>
                <a:cubicBezTo>
                  <a:pt x="582" y="97"/>
                  <a:pt x="570" y="113"/>
                  <a:pt x="538" y="135"/>
                </a:cubicBezTo>
                <a:cubicBezTo>
                  <a:pt x="532" y="145"/>
                  <a:pt x="524" y="153"/>
                  <a:pt x="519" y="164"/>
                </a:cubicBezTo>
                <a:cubicBezTo>
                  <a:pt x="511" y="182"/>
                  <a:pt x="516" y="209"/>
                  <a:pt x="500" y="220"/>
                </a:cubicBezTo>
                <a:cubicBezTo>
                  <a:pt x="473" y="238"/>
                  <a:pt x="465" y="241"/>
                  <a:pt x="444" y="268"/>
                </a:cubicBezTo>
                <a:cubicBezTo>
                  <a:pt x="430" y="286"/>
                  <a:pt x="406" y="324"/>
                  <a:pt x="406" y="324"/>
                </a:cubicBezTo>
                <a:cubicBezTo>
                  <a:pt x="396" y="361"/>
                  <a:pt x="389" y="387"/>
                  <a:pt x="368" y="419"/>
                </a:cubicBezTo>
                <a:cubicBezTo>
                  <a:pt x="358" y="450"/>
                  <a:pt x="341" y="473"/>
                  <a:pt x="330" y="504"/>
                </a:cubicBezTo>
                <a:cubicBezTo>
                  <a:pt x="327" y="557"/>
                  <a:pt x="332" y="612"/>
                  <a:pt x="321" y="664"/>
                </a:cubicBezTo>
                <a:cubicBezTo>
                  <a:pt x="316" y="686"/>
                  <a:pt x="296" y="702"/>
                  <a:pt x="283" y="721"/>
                </a:cubicBezTo>
                <a:cubicBezTo>
                  <a:pt x="247" y="775"/>
                  <a:pt x="201" y="790"/>
                  <a:pt x="141" y="806"/>
                </a:cubicBezTo>
                <a:cubicBezTo>
                  <a:pt x="121" y="837"/>
                  <a:pt x="96" y="850"/>
                  <a:pt x="75" y="881"/>
                </a:cubicBezTo>
                <a:cubicBezTo>
                  <a:pt x="60" y="976"/>
                  <a:pt x="113" y="1107"/>
                  <a:pt x="28" y="1165"/>
                </a:cubicBezTo>
                <a:cubicBezTo>
                  <a:pt x="7" y="1197"/>
                  <a:pt x="17" y="1185"/>
                  <a:pt x="0" y="1202"/>
                </a:cubicBezTo>
              </a:path>
            </a:pathLst>
          </a:custGeom>
          <a:noFill/>
          <a:ln w="2857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4823" name="未知"/>
          <p:cNvSpPr>
            <a:spLocks/>
          </p:cNvSpPr>
          <p:nvPr/>
        </p:nvSpPr>
        <p:spPr bwMode="auto">
          <a:xfrm>
            <a:off x="2406650" y="1423988"/>
            <a:ext cx="1835150" cy="1123950"/>
          </a:xfrm>
          <a:custGeom>
            <a:avLst/>
            <a:gdLst>
              <a:gd name="T0" fmla="*/ 2147483647 w 1156"/>
              <a:gd name="T1" fmla="*/ 0 h 708"/>
              <a:gd name="T2" fmla="*/ 2147483647 w 1156"/>
              <a:gd name="T3" fmla="*/ 2147483647 h 708"/>
              <a:gd name="T4" fmla="*/ 2147483647 w 1156"/>
              <a:gd name="T5" fmla="*/ 2147483647 h 708"/>
              <a:gd name="T6" fmla="*/ 2147483647 w 1156"/>
              <a:gd name="T7" fmla="*/ 2147483647 h 708"/>
              <a:gd name="T8" fmla="*/ 2147483647 w 1156"/>
              <a:gd name="T9" fmla="*/ 2147483647 h 708"/>
              <a:gd name="T10" fmla="*/ 2147483647 w 1156"/>
              <a:gd name="T11" fmla="*/ 2147483647 h 708"/>
              <a:gd name="T12" fmla="*/ 2147483647 w 1156"/>
              <a:gd name="T13" fmla="*/ 2147483647 h 708"/>
              <a:gd name="T14" fmla="*/ 2147483647 w 1156"/>
              <a:gd name="T15" fmla="*/ 2147483647 h 708"/>
              <a:gd name="T16" fmla="*/ 2147483647 w 1156"/>
              <a:gd name="T17" fmla="*/ 2147483647 h 708"/>
              <a:gd name="T18" fmla="*/ 2147483647 w 1156"/>
              <a:gd name="T19" fmla="*/ 2147483647 h 708"/>
              <a:gd name="T20" fmla="*/ 2147483647 w 1156"/>
              <a:gd name="T21" fmla="*/ 2147483647 h 708"/>
              <a:gd name="T22" fmla="*/ 2147483647 w 1156"/>
              <a:gd name="T23" fmla="*/ 2147483647 h 708"/>
              <a:gd name="T24" fmla="*/ 2147483647 w 1156"/>
              <a:gd name="T25" fmla="*/ 2147483647 h 708"/>
              <a:gd name="T26" fmla="*/ 2147483647 w 1156"/>
              <a:gd name="T27" fmla="*/ 2147483647 h 708"/>
              <a:gd name="T28" fmla="*/ 2147483647 w 1156"/>
              <a:gd name="T29" fmla="*/ 2147483647 h 708"/>
              <a:gd name="T30" fmla="*/ 2147483647 w 1156"/>
              <a:gd name="T31" fmla="*/ 2147483647 h 708"/>
              <a:gd name="T32" fmla="*/ 2147483647 w 1156"/>
              <a:gd name="T33" fmla="*/ 2147483647 h 708"/>
              <a:gd name="T34" fmla="*/ 2147483647 w 1156"/>
              <a:gd name="T35" fmla="*/ 2147483647 h 708"/>
              <a:gd name="T36" fmla="*/ 2147483647 w 1156"/>
              <a:gd name="T37" fmla="*/ 2147483647 h 708"/>
              <a:gd name="T38" fmla="*/ 2147483647 w 1156"/>
              <a:gd name="T39" fmla="*/ 2147483647 h 708"/>
              <a:gd name="T40" fmla="*/ 2147483647 w 1156"/>
              <a:gd name="T41" fmla="*/ 2147483647 h 708"/>
              <a:gd name="T42" fmla="*/ 2147483647 w 1156"/>
              <a:gd name="T43" fmla="*/ 2147483647 h 708"/>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156"/>
              <a:gd name="T67" fmla="*/ 0 h 708"/>
              <a:gd name="T68" fmla="*/ 1156 w 1156"/>
              <a:gd name="T69" fmla="*/ 708 h 708"/>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156" h="708">
                <a:moveTo>
                  <a:pt x="80" y="0"/>
                </a:moveTo>
                <a:cubicBezTo>
                  <a:pt x="41" y="12"/>
                  <a:pt x="26" y="27"/>
                  <a:pt x="14" y="66"/>
                </a:cubicBezTo>
                <a:cubicBezTo>
                  <a:pt x="22" y="171"/>
                  <a:pt x="0" y="180"/>
                  <a:pt x="80" y="208"/>
                </a:cubicBezTo>
                <a:cubicBezTo>
                  <a:pt x="83" y="217"/>
                  <a:pt x="82" y="229"/>
                  <a:pt x="89" y="236"/>
                </a:cubicBezTo>
                <a:cubicBezTo>
                  <a:pt x="96" y="243"/>
                  <a:pt x="112" y="237"/>
                  <a:pt x="118" y="246"/>
                </a:cubicBezTo>
                <a:cubicBezTo>
                  <a:pt x="164" y="315"/>
                  <a:pt x="77" y="283"/>
                  <a:pt x="174" y="302"/>
                </a:cubicBezTo>
                <a:cubicBezTo>
                  <a:pt x="177" y="324"/>
                  <a:pt x="172" y="349"/>
                  <a:pt x="184" y="368"/>
                </a:cubicBezTo>
                <a:cubicBezTo>
                  <a:pt x="191" y="379"/>
                  <a:pt x="213" y="368"/>
                  <a:pt x="221" y="378"/>
                </a:cubicBezTo>
                <a:cubicBezTo>
                  <a:pt x="283" y="453"/>
                  <a:pt x="149" y="414"/>
                  <a:pt x="297" y="434"/>
                </a:cubicBezTo>
                <a:cubicBezTo>
                  <a:pt x="300" y="447"/>
                  <a:pt x="296" y="464"/>
                  <a:pt x="306" y="472"/>
                </a:cubicBezTo>
                <a:cubicBezTo>
                  <a:pt x="328" y="491"/>
                  <a:pt x="363" y="484"/>
                  <a:pt x="391" y="491"/>
                </a:cubicBezTo>
                <a:cubicBezTo>
                  <a:pt x="394" y="500"/>
                  <a:pt x="392" y="515"/>
                  <a:pt x="401" y="519"/>
                </a:cubicBezTo>
                <a:cubicBezTo>
                  <a:pt x="431" y="531"/>
                  <a:pt x="466" y="485"/>
                  <a:pt x="495" y="482"/>
                </a:cubicBezTo>
                <a:cubicBezTo>
                  <a:pt x="545" y="477"/>
                  <a:pt x="596" y="475"/>
                  <a:pt x="646" y="472"/>
                </a:cubicBezTo>
                <a:cubicBezTo>
                  <a:pt x="698" y="456"/>
                  <a:pt x="775" y="477"/>
                  <a:pt x="826" y="482"/>
                </a:cubicBezTo>
                <a:cubicBezTo>
                  <a:pt x="860" y="493"/>
                  <a:pt x="905" y="476"/>
                  <a:pt x="930" y="501"/>
                </a:cubicBezTo>
                <a:cubicBezTo>
                  <a:pt x="948" y="519"/>
                  <a:pt x="929" y="553"/>
                  <a:pt x="939" y="576"/>
                </a:cubicBezTo>
                <a:cubicBezTo>
                  <a:pt x="941" y="581"/>
                  <a:pt x="1001" y="592"/>
                  <a:pt x="1015" y="595"/>
                </a:cubicBezTo>
                <a:cubicBezTo>
                  <a:pt x="1024" y="601"/>
                  <a:pt x="1032" y="611"/>
                  <a:pt x="1043" y="614"/>
                </a:cubicBezTo>
                <a:cubicBezTo>
                  <a:pt x="1064" y="620"/>
                  <a:pt x="1095" y="606"/>
                  <a:pt x="1109" y="623"/>
                </a:cubicBezTo>
                <a:cubicBezTo>
                  <a:pt x="1127" y="645"/>
                  <a:pt x="1115" y="680"/>
                  <a:pt x="1118" y="708"/>
                </a:cubicBezTo>
                <a:cubicBezTo>
                  <a:pt x="1154" y="697"/>
                  <a:pt x="1156" y="704"/>
                  <a:pt x="1128" y="689"/>
                </a:cubicBezTo>
              </a:path>
            </a:pathLst>
          </a:custGeom>
          <a:noFill/>
          <a:ln w="2857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4824" name="未知"/>
          <p:cNvSpPr>
            <a:spLocks/>
          </p:cNvSpPr>
          <p:nvPr/>
        </p:nvSpPr>
        <p:spPr bwMode="auto">
          <a:xfrm>
            <a:off x="2998788" y="1377950"/>
            <a:ext cx="1849437" cy="1357313"/>
          </a:xfrm>
          <a:custGeom>
            <a:avLst/>
            <a:gdLst>
              <a:gd name="T0" fmla="*/ 0 w 1165"/>
              <a:gd name="T1" fmla="*/ 2147483647 h 855"/>
              <a:gd name="T2" fmla="*/ 2147483647 w 1165"/>
              <a:gd name="T3" fmla="*/ 2147483647 h 855"/>
              <a:gd name="T4" fmla="*/ 2147483647 w 1165"/>
              <a:gd name="T5" fmla="*/ 2147483647 h 855"/>
              <a:gd name="T6" fmla="*/ 2147483647 w 1165"/>
              <a:gd name="T7" fmla="*/ 2147483647 h 855"/>
              <a:gd name="T8" fmla="*/ 2147483647 w 1165"/>
              <a:gd name="T9" fmla="*/ 2147483647 h 855"/>
              <a:gd name="T10" fmla="*/ 2147483647 w 1165"/>
              <a:gd name="T11" fmla="*/ 2147483647 h 855"/>
              <a:gd name="T12" fmla="*/ 2147483647 w 1165"/>
              <a:gd name="T13" fmla="*/ 2147483647 h 855"/>
              <a:gd name="T14" fmla="*/ 2147483647 w 1165"/>
              <a:gd name="T15" fmla="*/ 2147483647 h 855"/>
              <a:gd name="T16" fmla="*/ 2147483647 w 1165"/>
              <a:gd name="T17" fmla="*/ 2147483647 h 855"/>
              <a:gd name="T18" fmla="*/ 2147483647 w 1165"/>
              <a:gd name="T19" fmla="*/ 2147483647 h 855"/>
              <a:gd name="T20" fmla="*/ 2147483647 w 1165"/>
              <a:gd name="T21" fmla="*/ 2147483647 h 855"/>
              <a:gd name="T22" fmla="*/ 2147483647 w 1165"/>
              <a:gd name="T23" fmla="*/ 2147483647 h 855"/>
              <a:gd name="T24" fmla="*/ 2147483647 w 1165"/>
              <a:gd name="T25" fmla="*/ 2147483647 h 855"/>
              <a:gd name="T26" fmla="*/ 2147483647 w 1165"/>
              <a:gd name="T27" fmla="*/ 2147483647 h 855"/>
              <a:gd name="T28" fmla="*/ 2147483647 w 1165"/>
              <a:gd name="T29" fmla="*/ 2147483647 h 855"/>
              <a:gd name="T30" fmla="*/ 2147483647 w 1165"/>
              <a:gd name="T31" fmla="*/ 2147483647 h 855"/>
              <a:gd name="T32" fmla="*/ 2147483647 w 1165"/>
              <a:gd name="T33" fmla="*/ 2147483647 h 855"/>
              <a:gd name="T34" fmla="*/ 2147483647 w 1165"/>
              <a:gd name="T35" fmla="*/ 2147483647 h 855"/>
              <a:gd name="T36" fmla="*/ 2147483647 w 1165"/>
              <a:gd name="T37" fmla="*/ 2147483647 h 855"/>
              <a:gd name="T38" fmla="*/ 2147483647 w 1165"/>
              <a:gd name="T39" fmla="*/ 2147483647 h 855"/>
              <a:gd name="T40" fmla="*/ 2147483647 w 1165"/>
              <a:gd name="T41" fmla="*/ 2147483647 h 85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165"/>
              <a:gd name="T64" fmla="*/ 0 h 855"/>
              <a:gd name="T65" fmla="*/ 1165 w 1165"/>
              <a:gd name="T66" fmla="*/ 855 h 85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165" h="855">
                <a:moveTo>
                  <a:pt x="0" y="10"/>
                </a:moveTo>
                <a:cubicBezTo>
                  <a:pt x="25" y="13"/>
                  <a:pt x="51" y="11"/>
                  <a:pt x="75" y="20"/>
                </a:cubicBezTo>
                <a:cubicBezTo>
                  <a:pt x="87" y="25"/>
                  <a:pt x="93" y="40"/>
                  <a:pt x="103" y="48"/>
                </a:cubicBezTo>
                <a:cubicBezTo>
                  <a:pt x="131" y="71"/>
                  <a:pt x="133" y="67"/>
                  <a:pt x="169" y="76"/>
                </a:cubicBezTo>
                <a:cubicBezTo>
                  <a:pt x="203" y="176"/>
                  <a:pt x="322" y="118"/>
                  <a:pt x="415" y="114"/>
                </a:cubicBezTo>
                <a:cubicBezTo>
                  <a:pt x="502" y="86"/>
                  <a:pt x="766" y="80"/>
                  <a:pt x="849" y="76"/>
                </a:cubicBezTo>
                <a:cubicBezTo>
                  <a:pt x="929" y="51"/>
                  <a:pt x="1015" y="74"/>
                  <a:pt x="1095" y="48"/>
                </a:cubicBezTo>
                <a:cubicBezTo>
                  <a:pt x="1101" y="39"/>
                  <a:pt x="1120" y="0"/>
                  <a:pt x="1142" y="10"/>
                </a:cubicBezTo>
                <a:cubicBezTo>
                  <a:pt x="1151" y="14"/>
                  <a:pt x="1149" y="29"/>
                  <a:pt x="1152" y="38"/>
                </a:cubicBezTo>
                <a:cubicBezTo>
                  <a:pt x="1141" y="69"/>
                  <a:pt x="1124" y="92"/>
                  <a:pt x="1114" y="123"/>
                </a:cubicBezTo>
                <a:cubicBezTo>
                  <a:pt x="1123" y="126"/>
                  <a:pt x="1135" y="126"/>
                  <a:pt x="1142" y="133"/>
                </a:cubicBezTo>
                <a:cubicBezTo>
                  <a:pt x="1165" y="156"/>
                  <a:pt x="1143" y="243"/>
                  <a:pt x="1142" y="246"/>
                </a:cubicBezTo>
                <a:cubicBezTo>
                  <a:pt x="1138" y="255"/>
                  <a:pt x="1123" y="253"/>
                  <a:pt x="1114" y="256"/>
                </a:cubicBezTo>
                <a:cubicBezTo>
                  <a:pt x="1093" y="316"/>
                  <a:pt x="1039" y="313"/>
                  <a:pt x="982" y="322"/>
                </a:cubicBezTo>
                <a:cubicBezTo>
                  <a:pt x="934" y="337"/>
                  <a:pt x="909" y="370"/>
                  <a:pt x="868" y="397"/>
                </a:cubicBezTo>
                <a:cubicBezTo>
                  <a:pt x="859" y="394"/>
                  <a:pt x="850" y="388"/>
                  <a:pt x="840" y="388"/>
                </a:cubicBezTo>
                <a:cubicBezTo>
                  <a:pt x="790" y="388"/>
                  <a:pt x="736" y="379"/>
                  <a:pt x="689" y="397"/>
                </a:cubicBezTo>
                <a:cubicBezTo>
                  <a:pt x="678" y="401"/>
                  <a:pt x="663" y="488"/>
                  <a:pt x="661" y="501"/>
                </a:cubicBezTo>
                <a:cubicBezTo>
                  <a:pt x="669" y="619"/>
                  <a:pt x="640" y="632"/>
                  <a:pt x="727" y="662"/>
                </a:cubicBezTo>
                <a:cubicBezTo>
                  <a:pt x="739" y="698"/>
                  <a:pt x="731" y="740"/>
                  <a:pt x="745" y="775"/>
                </a:cubicBezTo>
                <a:cubicBezTo>
                  <a:pt x="777" y="855"/>
                  <a:pt x="774" y="751"/>
                  <a:pt x="774" y="794"/>
                </a:cubicBezTo>
              </a:path>
            </a:pathLst>
          </a:custGeom>
          <a:noFill/>
          <a:ln w="2857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8444" name="Text Box 12"/>
          <p:cNvSpPr txBox="1">
            <a:spLocks noChangeArrowheads="1"/>
          </p:cNvSpPr>
          <p:nvPr/>
        </p:nvSpPr>
        <p:spPr bwMode="auto">
          <a:xfrm rot="-3315928">
            <a:off x="396081" y="518319"/>
            <a:ext cx="1227138" cy="495300"/>
          </a:xfrm>
          <a:prstGeom prst="rect">
            <a:avLst/>
          </a:prstGeom>
          <a:solidFill>
            <a:schemeClr val="bg1"/>
          </a:solidFill>
          <a:ln w="38100">
            <a:solidFill>
              <a:schemeClr val="tx1"/>
            </a:solidFill>
            <a:miter lim="800000"/>
            <a:headEnd/>
            <a:tailEnd/>
          </a:ln>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400" b="1"/>
              <a:t>印度河</a:t>
            </a:r>
          </a:p>
        </p:txBody>
      </p:sp>
      <p:sp>
        <p:nvSpPr>
          <p:cNvPr id="18445" name="Text Box 13"/>
          <p:cNvSpPr txBox="1">
            <a:spLocks noChangeArrowheads="1"/>
          </p:cNvSpPr>
          <p:nvPr/>
        </p:nvSpPr>
        <p:spPr bwMode="auto">
          <a:xfrm>
            <a:off x="2654300" y="2286000"/>
            <a:ext cx="838200" cy="495300"/>
          </a:xfrm>
          <a:prstGeom prst="rect">
            <a:avLst/>
          </a:prstGeom>
          <a:solidFill>
            <a:schemeClr val="bg1"/>
          </a:solidFill>
          <a:ln w="38100">
            <a:solidFill>
              <a:schemeClr val="tx1"/>
            </a:solidFill>
            <a:miter lim="800000"/>
            <a:headEnd/>
            <a:tailEnd/>
          </a:ln>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400" b="1"/>
              <a:t>恒河</a:t>
            </a:r>
            <a:endParaRPr lang="zh-CN" altLang="en-US" sz="2400" b="1">
              <a:solidFill>
                <a:srgbClr val="FF3300"/>
              </a:solidFill>
            </a:endParaRPr>
          </a:p>
        </p:txBody>
      </p:sp>
      <p:sp>
        <p:nvSpPr>
          <p:cNvPr id="18446" name="Text Box 14"/>
          <p:cNvSpPr txBox="1">
            <a:spLocks noChangeArrowheads="1"/>
          </p:cNvSpPr>
          <p:nvPr/>
        </p:nvSpPr>
        <p:spPr bwMode="auto">
          <a:xfrm>
            <a:off x="4125913" y="2060575"/>
            <a:ext cx="1470025" cy="860425"/>
          </a:xfrm>
          <a:prstGeom prst="rect">
            <a:avLst/>
          </a:prstGeom>
          <a:solidFill>
            <a:schemeClr val="bg1"/>
          </a:solidFill>
          <a:ln w="38100">
            <a:solidFill>
              <a:schemeClr val="tx1"/>
            </a:solidFill>
            <a:miter lim="800000"/>
            <a:headEnd/>
            <a:tailEnd/>
          </a:ln>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400" b="1"/>
              <a:t>布拉马普特拉河</a:t>
            </a:r>
          </a:p>
        </p:txBody>
      </p:sp>
      <p:sp>
        <p:nvSpPr>
          <p:cNvPr id="18447" name="Text Box 15"/>
          <p:cNvSpPr txBox="1">
            <a:spLocks noChangeArrowheads="1"/>
          </p:cNvSpPr>
          <p:nvPr/>
        </p:nvSpPr>
        <p:spPr bwMode="auto">
          <a:xfrm>
            <a:off x="3200400" y="914400"/>
            <a:ext cx="2057400" cy="495300"/>
          </a:xfrm>
          <a:prstGeom prst="rect">
            <a:avLst/>
          </a:prstGeom>
          <a:solidFill>
            <a:schemeClr val="bg1"/>
          </a:solidFill>
          <a:ln w="38100">
            <a:solidFill>
              <a:schemeClr val="tx1"/>
            </a:solidFill>
            <a:miter lim="800000"/>
            <a:headEnd/>
            <a:tailEnd/>
          </a:ln>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400" b="1"/>
              <a:t>(</a:t>
            </a:r>
            <a:r>
              <a:rPr lang="zh-CN" altLang="en-US" sz="2400" b="1"/>
              <a:t>雅鲁藏布江</a:t>
            </a:r>
            <a:r>
              <a:rPr lang="en-US" altLang="zh-CN" sz="2400" b="1"/>
              <a:t>)</a:t>
            </a:r>
          </a:p>
        </p:txBody>
      </p:sp>
      <p:sp>
        <p:nvSpPr>
          <p:cNvPr id="18448" name="Text Box 16"/>
          <p:cNvSpPr txBox="1">
            <a:spLocks noChangeArrowheads="1"/>
          </p:cNvSpPr>
          <p:nvPr/>
        </p:nvSpPr>
        <p:spPr bwMode="auto">
          <a:xfrm>
            <a:off x="45027" y="5186065"/>
            <a:ext cx="2760692" cy="1569660"/>
          </a:xfrm>
          <a:prstGeom prst="rect">
            <a:avLst/>
          </a:prstGeom>
          <a:solidFill>
            <a:schemeClr val="bg1"/>
          </a:solidFill>
          <a:ln w="38100" cmpd="sng">
            <a:solidFill>
              <a:schemeClr val="tx1"/>
            </a:solidFill>
            <a:miter lim="800000"/>
            <a:headEnd/>
            <a:tailEnd/>
          </a:ln>
          <a:effectLs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r>
              <a:rPr lang="zh-CN" altLang="en-US" sz="2400" b="1" dirty="0" smtClean="0">
                <a:effectLst>
                  <a:outerShdw blurRad="38100" dist="38100" dir="2700000" algn="tl">
                    <a:srgbClr val="C0C0C0"/>
                  </a:outerShdw>
                </a:effectLst>
                <a:latin typeface="Times New Roman" pitchFamily="18" charset="0"/>
              </a:rPr>
              <a:t>印度河：</a:t>
            </a:r>
          </a:p>
          <a:p>
            <a:pPr eaLnBrk="1" hangingPunct="1">
              <a:defRPr/>
            </a:pPr>
            <a:r>
              <a:rPr lang="zh-CN" altLang="en-US" sz="2400" b="1" dirty="0" smtClean="0">
                <a:effectLst>
                  <a:outerShdw blurRad="38100" dist="38100" dir="2700000" algn="tl">
                    <a:srgbClr val="C0C0C0"/>
                  </a:outerShdw>
                </a:effectLst>
                <a:latin typeface="Times New Roman" pitchFamily="18" charset="0"/>
              </a:rPr>
              <a:t>源地</a:t>
            </a:r>
            <a:r>
              <a:rPr lang="en-US" sz="2400" b="1" dirty="0" smtClean="0">
                <a:effectLst>
                  <a:outerShdw blurRad="38100" dist="38100" dir="2700000" algn="tl">
                    <a:srgbClr val="C0C0C0"/>
                  </a:outerShdw>
                </a:effectLst>
                <a:latin typeface="Times New Roman" pitchFamily="18" charset="0"/>
              </a:rPr>
              <a:t>--</a:t>
            </a:r>
            <a:r>
              <a:rPr lang="zh-CN" altLang="en-US" sz="2400" b="1" dirty="0" smtClean="0">
                <a:effectLst>
                  <a:outerShdw blurRad="38100" dist="38100" dir="2700000" algn="tl">
                    <a:srgbClr val="C0C0C0"/>
                  </a:outerShdw>
                </a:effectLst>
                <a:latin typeface="Times New Roman" pitchFamily="18" charset="0"/>
              </a:rPr>
              <a:t>西藏(狮泉河)</a:t>
            </a:r>
          </a:p>
          <a:p>
            <a:pPr eaLnBrk="1" hangingPunct="1">
              <a:defRPr/>
            </a:pPr>
            <a:r>
              <a:rPr lang="zh-CN" altLang="en-US" sz="2400" b="1" dirty="0" smtClean="0">
                <a:effectLst>
                  <a:outerShdw blurRad="38100" dist="38100" dir="2700000" algn="tl">
                    <a:srgbClr val="C0C0C0"/>
                  </a:outerShdw>
                </a:effectLst>
                <a:latin typeface="Times New Roman" pitchFamily="18" charset="0"/>
              </a:rPr>
              <a:t>流经</a:t>
            </a:r>
            <a:r>
              <a:rPr lang="en-US" sz="2400" b="1" dirty="0" smtClean="0">
                <a:effectLst>
                  <a:outerShdw blurRad="38100" dist="38100" dir="2700000" algn="tl">
                    <a:srgbClr val="C0C0C0"/>
                  </a:outerShdw>
                </a:effectLst>
                <a:latin typeface="Times New Roman" pitchFamily="18" charset="0"/>
              </a:rPr>
              <a:t>--</a:t>
            </a:r>
            <a:r>
              <a:rPr lang="zh-CN" altLang="en-US" sz="2400" b="1" dirty="0" smtClean="0">
                <a:effectLst>
                  <a:outerShdw blurRad="38100" dist="38100" dir="2700000" algn="tl">
                    <a:srgbClr val="C0C0C0"/>
                  </a:outerShdw>
                </a:effectLst>
                <a:latin typeface="Times New Roman" pitchFamily="18" charset="0"/>
              </a:rPr>
              <a:t>巴基斯坦</a:t>
            </a:r>
          </a:p>
          <a:p>
            <a:pPr eaLnBrk="1" hangingPunct="1">
              <a:defRPr/>
            </a:pPr>
            <a:r>
              <a:rPr lang="zh-CN" altLang="en-US" sz="2400" b="1" dirty="0" smtClean="0">
                <a:effectLst>
                  <a:outerShdw blurRad="38100" dist="38100" dir="2700000" algn="tl">
                    <a:srgbClr val="C0C0C0"/>
                  </a:outerShdw>
                </a:effectLst>
                <a:latin typeface="Times New Roman" pitchFamily="18" charset="0"/>
              </a:rPr>
              <a:t>注入</a:t>
            </a:r>
            <a:r>
              <a:rPr lang="en-US" sz="2400" b="1" dirty="0" smtClean="0">
                <a:effectLst>
                  <a:outerShdw blurRad="38100" dist="38100" dir="2700000" algn="tl">
                    <a:srgbClr val="C0C0C0"/>
                  </a:outerShdw>
                </a:effectLst>
                <a:latin typeface="Times New Roman" pitchFamily="18" charset="0"/>
              </a:rPr>
              <a:t>--</a:t>
            </a:r>
            <a:r>
              <a:rPr lang="zh-CN" altLang="en-US" sz="2400" b="1" dirty="0" smtClean="0">
                <a:effectLst>
                  <a:outerShdw blurRad="38100" dist="38100" dir="2700000" algn="tl">
                    <a:srgbClr val="C0C0C0"/>
                  </a:outerShdw>
                </a:effectLst>
                <a:latin typeface="Times New Roman" pitchFamily="18" charset="0"/>
              </a:rPr>
              <a:t>阿拉伯海</a:t>
            </a:r>
          </a:p>
        </p:txBody>
      </p:sp>
      <p:sp>
        <p:nvSpPr>
          <p:cNvPr id="18449" name="Text Box 17"/>
          <p:cNvSpPr txBox="1">
            <a:spLocks noChangeArrowheads="1"/>
          </p:cNvSpPr>
          <p:nvPr/>
        </p:nvSpPr>
        <p:spPr bwMode="auto">
          <a:xfrm>
            <a:off x="3540492" y="4857007"/>
            <a:ext cx="2555508" cy="1938992"/>
          </a:xfrm>
          <a:prstGeom prst="rect">
            <a:avLst/>
          </a:prstGeom>
          <a:solidFill>
            <a:schemeClr val="bg1"/>
          </a:solidFill>
          <a:ln w="38100" cmpd="sng">
            <a:solidFill>
              <a:schemeClr val="tx1"/>
            </a:solidFill>
            <a:miter lim="800000"/>
            <a:headEnd/>
            <a:tailEnd/>
          </a:ln>
          <a:effectLst/>
          <a:extLst/>
        </p:spPr>
        <p:txBody>
          <a:bodyPr wrap="none">
            <a:spAutoFit/>
          </a:bodyPr>
          <a:lstStyle/>
          <a:p>
            <a:pPr>
              <a:defRPr/>
            </a:pPr>
            <a:r>
              <a:rPr lang="zh-CN" altLang="en-US" sz="2400" b="1" dirty="0">
                <a:effectLst>
                  <a:outerShdw blurRad="38100" dist="38100" dir="2700000" algn="tl">
                    <a:srgbClr val="C0C0C0"/>
                  </a:outerShdw>
                </a:effectLst>
                <a:latin typeface="Times New Roman" pitchFamily="18" charset="0"/>
              </a:rPr>
              <a:t>恒河：</a:t>
            </a:r>
          </a:p>
          <a:p>
            <a:pPr>
              <a:defRPr/>
            </a:pPr>
            <a:r>
              <a:rPr lang="zh-CN" altLang="en-US" sz="2400" b="1" dirty="0">
                <a:effectLst>
                  <a:outerShdw blurRad="38100" dist="38100" dir="2700000" algn="tl">
                    <a:srgbClr val="C0C0C0"/>
                  </a:outerShdw>
                </a:effectLst>
                <a:latin typeface="Times New Roman" pitchFamily="18" charset="0"/>
              </a:rPr>
              <a:t>源地</a:t>
            </a:r>
            <a:r>
              <a:rPr lang="en-US" altLang="zh-CN" sz="2400" b="1" dirty="0">
                <a:effectLst>
                  <a:outerShdw blurRad="38100" dist="38100" dir="2700000" algn="tl">
                    <a:srgbClr val="C0C0C0"/>
                  </a:outerShdw>
                </a:effectLst>
                <a:latin typeface="Times New Roman" pitchFamily="18" charset="0"/>
              </a:rPr>
              <a:t>--</a:t>
            </a:r>
            <a:r>
              <a:rPr lang="zh-CN" altLang="en-US" sz="2400" b="1" dirty="0">
                <a:effectLst>
                  <a:outerShdw blurRad="38100" dist="38100" dir="2700000" algn="tl">
                    <a:srgbClr val="C0C0C0"/>
                  </a:outerShdw>
                </a:effectLst>
                <a:latin typeface="Times New Roman" pitchFamily="18" charset="0"/>
              </a:rPr>
              <a:t>喜马拉雅山</a:t>
            </a:r>
          </a:p>
          <a:p>
            <a:pPr>
              <a:defRPr/>
            </a:pPr>
            <a:r>
              <a:rPr lang="zh-CN" altLang="en-US" sz="2400" b="1" dirty="0">
                <a:effectLst>
                  <a:outerShdw blurRad="38100" dist="38100" dir="2700000" algn="tl">
                    <a:srgbClr val="C0C0C0"/>
                  </a:outerShdw>
                </a:effectLst>
                <a:latin typeface="Times New Roman" pitchFamily="18" charset="0"/>
              </a:rPr>
              <a:t>流经</a:t>
            </a:r>
            <a:r>
              <a:rPr lang="en-US" altLang="zh-CN" sz="2400" b="1" dirty="0">
                <a:effectLst>
                  <a:outerShdw blurRad="38100" dist="38100" dir="2700000" algn="tl">
                    <a:srgbClr val="C0C0C0"/>
                  </a:outerShdw>
                </a:effectLst>
                <a:latin typeface="Times New Roman" pitchFamily="18" charset="0"/>
              </a:rPr>
              <a:t>--</a:t>
            </a:r>
            <a:r>
              <a:rPr lang="zh-CN" altLang="en-US" sz="2400" b="1" dirty="0">
                <a:effectLst>
                  <a:outerShdw blurRad="38100" dist="38100" dir="2700000" algn="tl">
                    <a:srgbClr val="C0C0C0"/>
                  </a:outerShdw>
                </a:effectLst>
                <a:latin typeface="Times New Roman" pitchFamily="18" charset="0"/>
              </a:rPr>
              <a:t>印度、</a:t>
            </a:r>
          </a:p>
          <a:p>
            <a:pPr>
              <a:defRPr/>
            </a:pPr>
            <a:r>
              <a:rPr lang="zh-CN" altLang="en-US" sz="2400" b="1" dirty="0">
                <a:effectLst>
                  <a:outerShdw blurRad="38100" dist="38100" dir="2700000" algn="tl">
                    <a:srgbClr val="C0C0C0"/>
                  </a:outerShdw>
                </a:effectLst>
                <a:latin typeface="Times New Roman" pitchFamily="18" charset="0"/>
              </a:rPr>
              <a:t>         </a:t>
            </a:r>
            <a:r>
              <a:rPr lang="zh-CN" altLang="en-US" sz="2400" b="1" dirty="0" smtClean="0">
                <a:effectLst>
                  <a:outerShdw blurRad="38100" dist="38100" dir="2700000" algn="tl">
                    <a:srgbClr val="C0C0C0"/>
                  </a:outerShdw>
                </a:effectLst>
                <a:latin typeface="Times New Roman" pitchFamily="18" charset="0"/>
              </a:rPr>
              <a:t> 孟加拉国</a:t>
            </a:r>
            <a:endParaRPr lang="zh-CN" altLang="en-US" sz="2400" b="1" dirty="0">
              <a:effectLst>
                <a:outerShdw blurRad="38100" dist="38100" dir="2700000" algn="tl">
                  <a:srgbClr val="C0C0C0"/>
                </a:outerShdw>
              </a:effectLst>
              <a:latin typeface="Times New Roman" pitchFamily="18" charset="0"/>
            </a:endParaRPr>
          </a:p>
          <a:p>
            <a:pPr>
              <a:defRPr/>
            </a:pPr>
            <a:r>
              <a:rPr lang="zh-CN" altLang="en-US" sz="2400" b="1" dirty="0">
                <a:effectLst>
                  <a:outerShdw blurRad="38100" dist="38100" dir="2700000" algn="tl">
                    <a:srgbClr val="C0C0C0"/>
                  </a:outerShdw>
                </a:effectLst>
                <a:latin typeface="Times New Roman" pitchFamily="18" charset="0"/>
              </a:rPr>
              <a:t>注入</a:t>
            </a:r>
            <a:r>
              <a:rPr lang="en-US" altLang="zh-CN" sz="2400" b="1" dirty="0">
                <a:effectLst>
                  <a:outerShdw blurRad="38100" dist="38100" dir="2700000" algn="tl">
                    <a:srgbClr val="C0C0C0"/>
                  </a:outerShdw>
                </a:effectLst>
                <a:latin typeface="Times New Roman" pitchFamily="18" charset="0"/>
              </a:rPr>
              <a:t>--</a:t>
            </a:r>
            <a:r>
              <a:rPr lang="zh-CN" altLang="en-US" sz="2400" b="1" dirty="0">
                <a:effectLst>
                  <a:outerShdw blurRad="38100" dist="38100" dir="2700000" algn="tl">
                    <a:srgbClr val="C0C0C0"/>
                  </a:outerShdw>
                </a:effectLst>
                <a:latin typeface="Times New Roman" pitchFamily="18" charset="0"/>
              </a:rPr>
              <a:t>孟加拉湾</a:t>
            </a:r>
          </a:p>
        </p:txBody>
      </p:sp>
      <p:sp>
        <p:nvSpPr>
          <p:cNvPr id="20" name="TextBox 19"/>
          <p:cNvSpPr txBox="1"/>
          <p:nvPr/>
        </p:nvSpPr>
        <p:spPr>
          <a:xfrm>
            <a:off x="0" y="3033713"/>
            <a:ext cx="3036888" cy="1938992"/>
          </a:xfrm>
          <a:prstGeom prst="rect">
            <a:avLst/>
          </a:prstGeom>
          <a:solidFill>
            <a:srgbClr val="002060"/>
          </a:solidFill>
        </p:spPr>
        <p:style>
          <a:lnRef idx="0">
            <a:schemeClr val="accent6"/>
          </a:lnRef>
          <a:fillRef idx="3">
            <a:schemeClr val="accent6"/>
          </a:fillRef>
          <a:effectRef idx="3">
            <a:schemeClr val="accent6"/>
          </a:effectRef>
          <a:fontRef idx="minor">
            <a:schemeClr val="lt1"/>
          </a:fontRef>
        </p:style>
        <p:txBody>
          <a:bodyPr wrap="square">
            <a:spAutoFit/>
          </a:bodyPr>
          <a:lstStyle/>
          <a:p>
            <a:pPr marL="0" lvl="1">
              <a:defRPr/>
            </a:pPr>
            <a:r>
              <a:rPr lang="zh-CN" altLang="en-US" sz="2000" b="1" dirty="0">
                <a:latin typeface="方正大标宋_GBK" pitchFamily="65" charset="-122"/>
                <a:ea typeface="方正大标宋_GBK" pitchFamily="65" charset="-122"/>
                <a:cs typeface="Times New Roman" pitchFamily="18" charset="0"/>
              </a:rPr>
              <a:t>水文特征有：夏季流量大，冬季流量小，季节变化大；</a:t>
            </a:r>
            <a:r>
              <a:rPr lang="zh-CN" altLang="en-US" sz="2000" b="1" dirty="0">
                <a:solidFill>
                  <a:srgbClr val="FF0000"/>
                </a:solidFill>
                <a:latin typeface="方正大标宋_GBK" pitchFamily="65" charset="-122"/>
                <a:ea typeface="方正大标宋_GBK" pitchFamily="65" charset="-122"/>
                <a:cs typeface="Times New Roman" pitchFamily="18" charset="0"/>
              </a:rPr>
              <a:t>春汛：</a:t>
            </a:r>
            <a:r>
              <a:rPr lang="en-US" altLang="zh-CN" sz="2000" b="1" dirty="0">
                <a:solidFill>
                  <a:srgbClr val="FF0000"/>
                </a:solidFill>
                <a:latin typeface="方正大标宋_GBK" pitchFamily="65" charset="-122"/>
                <a:ea typeface="方正大标宋_GBK" pitchFamily="65" charset="-122"/>
                <a:cs typeface="Times New Roman" pitchFamily="18" charset="0"/>
              </a:rPr>
              <a:t>3</a:t>
            </a:r>
            <a:r>
              <a:rPr lang="zh-CN" altLang="en-US" sz="2000" b="1" dirty="0">
                <a:solidFill>
                  <a:srgbClr val="FF0000"/>
                </a:solidFill>
                <a:latin typeface="方正大标宋_GBK" pitchFamily="65" charset="-122"/>
                <a:ea typeface="方正大标宋_GBK" pitchFamily="65" charset="-122"/>
                <a:cs typeface="Times New Roman" pitchFamily="18" charset="0"/>
              </a:rPr>
              <a:t>～</a:t>
            </a:r>
            <a:r>
              <a:rPr lang="en-US" altLang="zh-CN" sz="2000" b="1" dirty="0">
                <a:solidFill>
                  <a:srgbClr val="FF0000"/>
                </a:solidFill>
                <a:latin typeface="方正大标宋_GBK" pitchFamily="65" charset="-122"/>
                <a:ea typeface="方正大标宋_GBK" pitchFamily="65" charset="-122"/>
                <a:cs typeface="Times New Roman" pitchFamily="18" charset="0"/>
              </a:rPr>
              <a:t>5</a:t>
            </a:r>
            <a:r>
              <a:rPr lang="zh-CN" altLang="en-US" sz="2000" b="1" dirty="0">
                <a:solidFill>
                  <a:srgbClr val="FF0000"/>
                </a:solidFill>
                <a:latin typeface="方正大标宋_GBK" pitchFamily="65" charset="-122"/>
                <a:ea typeface="方正大标宋_GBK" pitchFamily="65" charset="-122"/>
                <a:cs typeface="Times New Roman" pitchFamily="18" charset="0"/>
              </a:rPr>
              <a:t>月为积雪融水补给，夏汛：</a:t>
            </a:r>
            <a:r>
              <a:rPr lang="en-US" altLang="zh-CN" sz="2000" b="1" dirty="0">
                <a:solidFill>
                  <a:srgbClr val="FF0000"/>
                </a:solidFill>
                <a:latin typeface="方正大标宋_GBK" pitchFamily="65" charset="-122"/>
                <a:ea typeface="方正大标宋_GBK" pitchFamily="65" charset="-122"/>
                <a:cs typeface="Times New Roman" pitchFamily="18" charset="0"/>
              </a:rPr>
              <a:t>6</a:t>
            </a:r>
            <a:r>
              <a:rPr lang="zh-CN" altLang="en-US" sz="2000" b="1" dirty="0">
                <a:solidFill>
                  <a:srgbClr val="FF0000"/>
                </a:solidFill>
                <a:latin typeface="方正大标宋_GBK" pitchFamily="65" charset="-122"/>
                <a:ea typeface="方正大标宋_GBK" pitchFamily="65" charset="-122"/>
                <a:cs typeface="Times New Roman" pitchFamily="18" charset="0"/>
              </a:rPr>
              <a:t>～</a:t>
            </a:r>
            <a:r>
              <a:rPr lang="en-US" altLang="zh-CN" sz="2000" b="1" dirty="0">
                <a:solidFill>
                  <a:srgbClr val="FF0000"/>
                </a:solidFill>
                <a:latin typeface="方正大标宋_GBK" pitchFamily="65" charset="-122"/>
                <a:ea typeface="方正大标宋_GBK" pitchFamily="65" charset="-122"/>
                <a:cs typeface="Times New Roman" pitchFamily="18" charset="0"/>
              </a:rPr>
              <a:t>9</a:t>
            </a:r>
            <a:r>
              <a:rPr lang="zh-CN" altLang="en-US" sz="2000" b="1" dirty="0">
                <a:solidFill>
                  <a:srgbClr val="FF0000"/>
                </a:solidFill>
                <a:latin typeface="方正大标宋_GBK" pitchFamily="65" charset="-122"/>
                <a:ea typeface="方正大标宋_GBK" pitchFamily="65" charset="-122"/>
                <a:cs typeface="Times New Roman" pitchFamily="18" charset="0"/>
              </a:rPr>
              <a:t>月为雨水补给</a:t>
            </a:r>
            <a:r>
              <a:rPr lang="zh-CN" altLang="en-US" sz="2000" b="1" dirty="0">
                <a:latin typeface="方正大标宋_GBK" pitchFamily="65" charset="-122"/>
                <a:ea typeface="方正大标宋_GBK" pitchFamily="65" charset="-122"/>
                <a:cs typeface="Times New Roman" pitchFamily="18" charset="0"/>
              </a:rPr>
              <a:t>；含沙量</a:t>
            </a:r>
            <a:r>
              <a:rPr lang="zh-CN" altLang="en-US" sz="2000" b="1" dirty="0" smtClean="0">
                <a:latin typeface="方正大标宋_GBK" pitchFamily="65" charset="-122"/>
                <a:ea typeface="方正大标宋_GBK" pitchFamily="65" charset="-122"/>
                <a:cs typeface="Times New Roman" pitchFamily="18" charset="0"/>
              </a:rPr>
              <a:t>大；无结冰期</a:t>
            </a:r>
            <a:endParaRPr lang="zh-CN" altLang="en-US" sz="2000" b="1" dirty="0">
              <a:latin typeface="方正大标宋_GBK" pitchFamily="65" charset="-122"/>
              <a:ea typeface="方正大标宋_GBK" pitchFamily="65" charset="-122"/>
              <a:cs typeface="Times New Roman" pitchFamily="18" charset="0"/>
            </a:endParaRPr>
          </a:p>
        </p:txBody>
      </p:sp>
      <p:sp>
        <p:nvSpPr>
          <p:cNvPr id="21" name="TextBox 20"/>
          <p:cNvSpPr txBox="1"/>
          <p:nvPr/>
        </p:nvSpPr>
        <p:spPr>
          <a:xfrm>
            <a:off x="6346211" y="4816733"/>
            <a:ext cx="2569189" cy="1938992"/>
          </a:xfrm>
          <a:prstGeom prst="rect">
            <a:avLst/>
          </a:prstGeom>
          <a:solidFill>
            <a:srgbClr val="002060"/>
          </a:solidFill>
        </p:spPr>
        <p:style>
          <a:lnRef idx="0">
            <a:schemeClr val="accent6"/>
          </a:lnRef>
          <a:fillRef idx="3">
            <a:schemeClr val="accent6"/>
          </a:fillRef>
          <a:effectRef idx="3">
            <a:schemeClr val="accent6"/>
          </a:effectRef>
          <a:fontRef idx="minor">
            <a:schemeClr val="lt1"/>
          </a:fontRef>
        </p:style>
        <p:txBody>
          <a:bodyPr wrap="square">
            <a:spAutoFit/>
          </a:bodyPr>
          <a:lstStyle/>
          <a:p>
            <a:pPr marL="0" lvl="1">
              <a:defRPr/>
            </a:pPr>
            <a:r>
              <a:rPr lang="zh-CN" altLang="en-US" sz="2000" b="1" dirty="0">
                <a:latin typeface="方正大标宋_GBK" pitchFamily="65" charset="-122"/>
                <a:ea typeface="方正大标宋_GBK" pitchFamily="65" charset="-122"/>
                <a:cs typeface="Times New Roman" pitchFamily="18" charset="0"/>
              </a:rPr>
              <a:t>水文特征有：雨季流量大，旱季流量小，季节变化大；一个夏汛，补给：雨水和冰雪融水；含沙量</a:t>
            </a:r>
            <a:r>
              <a:rPr lang="zh-CN" altLang="en-US" sz="2000" b="1" dirty="0" smtClean="0">
                <a:latin typeface="方正大标宋_GBK" pitchFamily="65" charset="-122"/>
                <a:ea typeface="方正大标宋_GBK" pitchFamily="65" charset="-122"/>
                <a:cs typeface="Times New Roman" pitchFamily="18" charset="0"/>
              </a:rPr>
              <a:t>较大，无结冰期</a:t>
            </a:r>
            <a:endParaRPr lang="zh-CN" altLang="en-US" sz="2000" b="1" dirty="0">
              <a:latin typeface="方正大标宋_GBK" pitchFamily="65" charset="-122"/>
              <a:ea typeface="方正大标宋_GBK" pitchFamily="65" charset="-122"/>
              <a:cs typeface="Times New Roman" pitchFamily="18" charset="0"/>
            </a:endParaRPr>
          </a:p>
        </p:txBody>
      </p:sp>
      <p:sp>
        <p:nvSpPr>
          <p:cNvPr id="22" name="文本框 21"/>
          <p:cNvSpPr txBox="1"/>
          <p:nvPr/>
        </p:nvSpPr>
        <p:spPr>
          <a:xfrm>
            <a:off x="5668645" y="474585"/>
            <a:ext cx="2865755" cy="567848"/>
          </a:xfrm>
          <a:prstGeom prst="rect">
            <a:avLst/>
          </a:prstGeom>
          <a:gradFill>
            <a:gsLst>
              <a:gs pos="100000">
                <a:srgbClr val="FBFB11"/>
              </a:gs>
              <a:gs pos="100000">
                <a:srgbClr val="838309"/>
              </a:gs>
            </a:gsLst>
            <a:lin ang="5400000" scaled="0"/>
          </a:gradFill>
          <a:ln>
            <a:solidFill>
              <a:schemeClr val="tx1">
                <a:lumMod val="95000"/>
                <a:lumOff val="5000"/>
              </a:schemeClr>
            </a:solidFill>
          </a:ln>
          <a:effectLst>
            <a:outerShdw blurRad="63500" algn="ctr" rotWithShape="0">
              <a:prstClr val="black">
                <a:alpha val="40000"/>
              </a:prstClr>
            </a:outerShdw>
          </a:effectLst>
        </p:spPr>
        <p:txBody>
          <a:bodyPr wrap="square" rtlCol="0">
            <a:spAutoFit/>
            <a:scene3d>
              <a:camera prst="orthographicFront"/>
              <a:lightRig rig="threePt" dir="t"/>
            </a:scene3d>
          </a:bodyPr>
          <a:lstStyle/>
          <a:p>
            <a:pPr algn="l">
              <a:lnSpc>
                <a:spcPct val="110000"/>
              </a:lnSpc>
            </a:pPr>
            <a:r>
              <a:rPr lang="en-US" altLang="zh-CN" sz="3200" b="1" dirty="0">
                <a:solidFill>
                  <a:schemeClr val="tx1"/>
                </a:solidFill>
                <a:effectLst/>
                <a:latin typeface="+mn-ea"/>
                <a:cs typeface="+mn-ea"/>
              </a:rPr>
              <a:t> </a:t>
            </a:r>
            <a:r>
              <a:rPr lang="en-US" altLang="zh-CN" sz="3200" dirty="0" smtClean="0">
                <a:solidFill>
                  <a:schemeClr val="tx1"/>
                </a:solidFill>
                <a:effectLst/>
                <a:latin typeface="+mn-ea"/>
                <a:cs typeface="+mn-ea"/>
              </a:rPr>
              <a:t>3</a:t>
            </a:r>
            <a:r>
              <a:rPr lang="zh-CN" altLang="en-US" sz="3200" dirty="0" smtClean="0">
                <a:solidFill>
                  <a:schemeClr val="tx1"/>
                </a:solidFill>
                <a:effectLst/>
                <a:latin typeface="+mn-ea"/>
                <a:cs typeface="+mn-ea"/>
              </a:rPr>
              <a:t>、</a:t>
            </a:r>
            <a:r>
              <a:rPr lang="zh-CN" altLang="en-US" sz="3200" dirty="0">
                <a:solidFill>
                  <a:schemeClr val="tx1"/>
                </a:solidFill>
                <a:effectLst/>
                <a:latin typeface="+mn-ea"/>
                <a:cs typeface="+mn-ea"/>
              </a:rPr>
              <a:t>河流特征</a:t>
            </a:r>
            <a:endParaRPr lang="zh-CN" altLang="en-US" sz="2800" dirty="0">
              <a:solidFill>
                <a:srgbClr val="FF0000"/>
              </a:solidFill>
              <a:effectLst/>
              <a:latin typeface="+mn-ea"/>
              <a:ea typeface="楷体" panose="02010609060101010101" charset="-122"/>
              <a:cs typeface="+mn-ea"/>
            </a:endParaRPr>
          </a:p>
        </p:txBody>
      </p:sp>
    </p:spTree>
    <p:extLst>
      <p:ext uri="{BB962C8B-B14F-4D97-AF65-F5344CB8AC3E}">
        <p14:creationId xmlns:p14="http://schemas.microsoft.com/office/powerpoint/2010/main" val="297378455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9" presetClass="entr" presetSubtype="0" decel="100000" fill="hold" grpId="0" nodeType="clickEffect">
                                  <p:stCondLst>
                                    <p:cond delay="0"/>
                                  </p:stCondLst>
                                  <p:childTnLst>
                                    <p:set>
                                      <p:cBhvr>
                                        <p:cTn id="6" dur="1" fill="hold">
                                          <p:stCondLst>
                                            <p:cond delay="0"/>
                                          </p:stCondLst>
                                        </p:cTn>
                                        <p:tgtEl>
                                          <p:spTgt spid="18444"/>
                                        </p:tgtEl>
                                        <p:attrNameLst>
                                          <p:attrName>style.visibility</p:attrName>
                                        </p:attrNameLst>
                                      </p:cBhvr>
                                      <p:to>
                                        <p:strVal val="visible"/>
                                      </p:to>
                                    </p:set>
                                    <p:anim calcmode="lin" valueType="num">
                                      <p:cBhvr>
                                        <p:cTn id="7" dur="500" fill="hold"/>
                                        <p:tgtEl>
                                          <p:spTgt spid="18444"/>
                                        </p:tgtEl>
                                        <p:attrNameLst>
                                          <p:attrName>ppt_w</p:attrName>
                                        </p:attrNameLst>
                                      </p:cBhvr>
                                      <p:tavLst>
                                        <p:tav tm="0">
                                          <p:val>
                                            <p:fltVal val="0"/>
                                          </p:val>
                                        </p:tav>
                                        <p:tav tm="100000">
                                          <p:val>
                                            <p:strVal val="#ppt_w"/>
                                          </p:val>
                                        </p:tav>
                                      </p:tavLst>
                                    </p:anim>
                                    <p:anim calcmode="lin" valueType="num">
                                      <p:cBhvr>
                                        <p:cTn id="8" dur="500" fill="hold"/>
                                        <p:tgtEl>
                                          <p:spTgt spid="18444"/>
                                        </p:tgtEl>
                                        <p:attrNameLst>
                                          <p:attrName>ppt_h</p:attrName>
                                        </p:attrNameLst>
                                      </p:cBhvr>
                                      <p:tavLst>
                                        <p:tav tm="0">
                                          <p:val>
                                            <p:fltVal val="0"/>
                                          </p:val>
                                        </p:tav>
                                        <p:tav tm="100000">
                                          <p:val>
                                            <p:strVal val="#ppt_h"/>
                                          </p:val>
                                        </p:tav>
                                      </p:tavLst>
                                    </p:anim>
                                    <p:anim calcmode="lin" valueType="num">
                                      <p:cBhvr>
                                        <p:cTn id="9" dur="500" fill="hold"/>
                                        <p:tgtEl>
                                          <p:spTgt spid="18444"/>
                                        </p:tgtEl>
                                        <p:attrNameLst>
                                          <p:attrName>style.rotation</p:attrName>
                                        </p:attrNameLst>
                                      </p:cBhvr>
                                      <p:tavLst>
                                        <p:tav tm="0">
                                          <p:val>
                                            <p:fltVal val="360"/>
                                          </p:val>
                                        </p:tav>
                                        <p:tav tm="100000">
                                          <p:val>
                                            <p:fltVal val="0"/>
                                          </p:val>
                                        </p:tav>
                                      </p:tavLst>
                                    </p:anim>
                                    <p:animEffect transition="in" filter="fade">
                                      <p:cBhvr>
                                        <p:cTn id="10" dur="500"/>
                                        <p:tgtEl>
                                          <p:spTgt spid="18444"/>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18448"/>
                                        </p:tgtEl>
                                        <p:attrNameLst>
                                          <p:attrName>style.visibility</p:attrName>
                                        </p:attrNameLst>
                                      </p:cBhvr>
                                      <p:to>
                                        <p:strVal val="visible"/>
                                      </p:to>
                                    </p:set>
                                    <p:anim calcmode="lin" valueType="num">
                                      <p:cBhvr additive="base">
                                        <p:cTn id="15" dur="500" fill="hold"/>
                                        <p:tgtEl>
                                          <p:spTgt spid="18448"/>
                                        </p:tgtEl>
                                        <p:attrNameLst>
                                          <p:attrName>ppt_x</p:attrName>
                                        </p:attrNameLst>
                                      </p:cBhvr>
                                      <p:tavLst>
                                        <p:tav tm="0">
                                          <p:val>
                                            <p:strVal val="#ppt_x"/>
                                          </p:val>
                                        </p:tav>
                                        <p:tav tm="100000">
                                          <p:val>
                                            <p:strVal val="#ppt_x"/>
                                          </p:val>
                                        </p:tav>
                                      </p:tavLst>
                                    </p:anim>
                                    <p:anim calcmode="lin" valueType="num">
                                      <p:cBhvr additive="base">
                                        <p:cTn id="16" dur="500" fill="hold"/>
                                        <p:tgtEl>
                                          <p:spTgt spid="18448"/>
                                        </p:tgtEl>
                                        <p:attrNameLst>
                                          <p:attrName>ppt_y</p:attrName>
                                        </p:attrNameLst>
                                      </p:cBhvr>
                                      <p:tavLst>
                                        <p:tav tm="0">
                                          <p:val>
                                            <p:strVal val="1+#ppt_h/2"/>
                                          </p:val>
                                        </p:tav>
                                        <p:tav tm="100000">
                                          <p:val>
                                            <p:strVal val="#ppt_y"/>
                                          </p:val>
                                        </p:tav>
                                      </p:tavLst>
                                    </p:anim>
                                  </p:childTnLst>
                                  <p:subTnLst>
                                    <p:audio>
                                      <p:cMediaNode>
                                        <p:cTn display="0" masterRel="sameClick">
                                          <p:stCondLst>
                                            <p:cond evt="begin" delay="0">
                                              <p:tn val="13"/>
                                            </p:cond>
                                          </p:stCondLst>
                                          <p:endCondLst>
                                            <p:cond evt="onStopAudio" delay="0">
                                              <p:tgtEl>
                                                <p:sldTgt/>
                                              </p:tgtEl>
                                            </p:cond>
                                          </p:endCondLst>
                                        </p:cTn>
                                        <p:tgtEl>
                                          <p:sndTgt r:embed="rId2" name="REMINDER.WAV"/>
                                        </p:tgtEl>
                                      </p:cMediaNode>
                                    </p:audio>
                                  </p:subTnLst>
                                </p:cTn>
                              </p:par>
                            </p:childTnLst>
                          </p:cTn>
                        </p:par>
                      </p:childTnLst>
                    </p:cTn>
                  </p:par>
                  <p:par>
                    <p:cTn id="17" fill="hold" nodeType="clickPar">
                      <p:stCondLst>
                        <p:cond delay="indefinite"/>
                      </p:stCondLst>
                      <p:childTnLst>
                        <p:par>
                          <p:cTn id="18" fill="hold" nodeType="withGroup">
                            <p:stCondLst>
                              <p:cond delay="0"/>
                            </p:stCondLst>
                            <p:childTnLst>
                              <p:par>
                                <p:cTn id="19" presetID="49" presetClass="entr" presetSubtype="0" decel="100000" fill="hold" grpId="0" nodeType="clickEffect">
                                  <p:stCondLst>
                                    <p:cond delay="0"/>
                                  </p:stCondLst>
                                  <p:childTnLst>
                                    <p:set>
                                      <p:cBhvr>
                                        <p:cTn id="20" dur="1" fill="hold">
                                          <p:stCondLst>
                                            <p:cond delay="0"/>
                                          </p:stCondLst>
                                        </p:cTn>
                                        <p:tgtEl>
                                          <p:spTgt spid="18445"/>
                                        </p:tgtEl>
                                        <p:attrNameLst>
                                          <p:attrName>style.visibility</p:attrName>
                                        </p:attrNameLst>
                                      </p:cBhvr>
                                      <p:to>
                                        <p:strVal val="visible"/>
                                      </p:to>
                                    </p:set>
                                    <p:anim calcmode="lin" valueType="num">
                                      <p:cBhvr>
                                        <p:cTn id="21" dur="500" fill="hold"/>
                                        <p:tgtEl>
                                          <p:spTgt spid="18445"/>
                                        </p:tgtEl>
                                        <p:attrNameLst>
                                          <p:attrName>ppt_w</p:attrName>
                                        </p:attrNameLst>
                                      </p:cBhvr>
                                      <p:tavLst>
                                        <p:tav tm="0">
                                          <p:val>
                                            <p:fltVal val="0"/>
                                          </p:val>
                                        </p:tav>
                                        <p:tav tm="100000">
                                          <p:val>
                                            <p:strVal val="#ppt_w"/>
                                          </p:val>
                                        </p:tav>
                                      </p:tavLst>
                                    </p:anim>
                                    <p:anim calcmode="lin" valueType="num">
                                      <p:cBhvr>
                                        <p:cTn id="22" dur="500" fill="hold"/>
                                        <p:tgtEl>
                                          <p:spTgt spid="18445"/>
                                        </p:tgtEl>
                                        <p:attrNameLst>
                                          <p:attrName>ppt_h</p:attrName>
                                        </p:attrNameLst>
                                      </p:cBhvr>
                                      <p:tavLst>
                                        <p:tav tm="0">
                                          <p:val>
                                            <p:fltVal val="0"/>
                                          </p:val>
                                        </p:tav>
                                        <p:tav tm="100000">
                                          <p:val>
                                            <p:strVal val="#ppt_h"/>
                                          </p:val>
                                        </p:tav>
                                      </p:tavLst>
                                    </p:anim>
                                    <p:anim calcmode="lin" valueType="num">
                                      <p:cBhvr>
                                        <p:cTn id="23" dur="500" fill="hold"/>
                                        <p:tgtEl>
                                          <p:spTgt spid="18445"/>
                                        </p:tgtEl>
                                        <p:attrNameLst>
                                          <p:attrName>style.rotation</p:attrName>
                                        </p:attrNameLst>
                                      </p:cBhvr>
                                      <p:tavLst>
                                        <p:tav tm="0">
                                          <p:val>
                                            <p:fltVal val="360"/>
                                          </p:val>
                                        </p:tav>
                                        <p:tav tm="100000">
                                          <p:val>
                                            <p:fltVal val="0"/>
                                          </p:val>
                                        </p:tav>
                                      </p:tavLst>
                                    </p:anim>
                                    <p:animEffect transition="in" filter="fade">
                                      <p:cBhvr>
                                        <p:cTn id="24" dur="500"/>
                                        <p:tgtEl>
                                          <p:spTgt spid="18445"/>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18449"/>
                                        </p:tgtEl>
                                        <p:attrNameLst>
                                          <p:attrName>style.visibility</p:attrName>
                                        </p:attrNameLst>
                                      </p:cBhvr>
                                      <p:to>
                                        <p:strVal val="visible"/>
                                      </p:to>
                                    </p:set>
                                    <p:anim calcmode="lin" valueType="num">
                                      <p:cBhvr additive="base">
                                        <p:cTn id="29" dur="500" fill="hold"/>
                                        <p:tgtEl>
                                          <p:spTgt spid="18449"/>
                                        </p:tgtEl>
                                        <p:attrNameLst>
                                          <p:attrName>ppt_x</p:attrName>
                                        </p:attrNameLst>
                                      </p:cBhvr>
                                      <p:tavLst>
                                        <p:tav tm="0">
                                          <p:val>
                                            <p:strVal val="#ppt_x"/>
                                          </p:val>
                                        </p:tav>
                                        <p:tav tm="100000">
                                          <p:val>
                                            <p:strVal val="#ppt_x"/>
                                          </p:val>
                                        </p:tav>
                                      </p:tavLst>
                                    </p:anim>
                                    <p:anim calcmode="lin" valueType="num">
                                      <p:cBhvr additive="base">
                                        <p:cTn id="30" dur="500" fill="hold"/>
                                        <p:tgtEl>
                                          <p:spTgt spid="18449"/>
                                        </p:tgtEl>
                                        <p:attrNameLst>
                                          <p:attrName>ppt_y</p:attrName>
                                        </p:attrNameLst>
                                      </p:cBhvr>
                                      <p:tavLst>
                                        <p:tav tm="0">
                                          <p:val>
                                            <p:strVal val="1+#ppt_h/2"/>
                                          </p:val>
                                        </p:tav>
                                        <p:tav tm="100000">
                                          <p:val>
                                            <p:strVal val="#ppt_y"/>
                                          </p:val>
                                        </p:tav>
                                      </p:tavLst>
                                    </p:anim>
                                  </p:childTnLst>
                                  <p:subTnLst>
                                    <p:audio>
                                      <p:cMediaNode>
                                        <p:cTn display="0" masterRel="sameClick">
                                          <p:stCondLst>
                                            <p:cond evt="begin" delay="0">
                                              <p:tn val="27"/>
                                            </p:cond>
                                          </p:stCondLst>
                                          <p:endCondLst>
                                            <p:cond evt="onStopAudio" delay="0">
                                              <p:tgtEl>
                                                <p:sldTgt/>
                                              </p:tgtEl>
                                            </p:cond>
                                          </p:endCondLst>
                                        </p:cTn>
                                        <p:tgtEl>
                                          <p:sndTgt r:embed="rId2" name="REMINDER.WAV"/>
                                        </p:tgtEl>
                                      </p:cMediaNode>
                                    </p:audio>
                                  </p:subTnLst>
                                </p:cTn>
                              </p:par>
                            </p:childTnLst>
                          </p:cTn>
                        </p:par>
                      </p:childTnLst>
                    </p:cTn>
                  </p:par>
                  <p:par>
                    <p:cTn id="31" fill="hold" nodeType="clickPar">
                      <p:stCondLst>
                        <p:cond delay="indefinite"/>
                      </p:stCondLst>
                      <p:childTnLst>
                        <p:par>
                          <p:cTn id="32" fill="hold" nodeType="withGroup">
                            <p:stCondLst>
                              <p:cond delay="0"/>
                            </p:stCondLst>
                            <p:childTnLst>
                              <p:par>
                                <p:cTn id="33" presetID="49" presetClass="entr" presetSubtype="0" decel="100000" fill="hold" grpId="0" nodeType="clickEffect">
                                  <p:stCondLst>
                                    <p:cond delay="0"/>
                                  </p:stCondLst>
                                  <p:childTnLst>
                                    <p:set>
                                      <p:cBhvr>
                                        <p:cTn id="34" dur="1" fill="hold">
                                          <p:stCondLst>
                                            <p:cond delay="0"/>
                                          </p:stCondLst>
                                        </p:cTn>
                                        <p:tgtEl>
                                          <p:spTgt spid="18446"/>
                                        </p:tgtEl>
                                        <p:attrNameLst>
                                          <p:attrName>style.visibility</p:attrName>
                                        </p:attrNameLst>
                                      </p:cBhvr>
                                      <p:to>
                                        <p:strVal val="visible"/>
                                      </p:to>
                                    </p:set>
                                    <p:anim calcmode="lin" valueType="num">
                                      <p:cBhvr>
                                        <p:cTn id="35" dur="500" fill="hold"/>
                                        <p:tgtEl>
                                          <p:spTgt spid="18446"/>
                                        </p:tgtEl>
                                        <p:attrNameLst>
                                          <p:attrName>ppt_w</p:attrName>
                                        </p:attrNameLst>
                                      </p:cBhvr>
                                      <p:tavLst>
                                        <p:tav tm="0">
                                          <p:val>
                                            <p:fltVal val="0"/>
                                          </p:val>
                                        </p:tav>
                                        <p:tav tm="100000">
                                          <p:val>
                                            <p:strVal val="#ppt_w"/>
                                          </p:val>
                                        </p:tav>
                                      </p:tavLst>
                                    </p:anim>
                                    <p:anim calcmode="lin" valueType="num">
                                      <p:cBhvr>
                                        <p:cTn id="36" dur="500" fill="hold"/>
                                        <p:tgtEl>
                                          <p:spTgt spid="18446"/>
                                        </p:tgtEl>
                                        <p:attrNameLst>
                                          <p:attrName>ppt_h</p:attrName>
                                        </p:attrNameLst>
                                      </p:cBhvr>
                                      <p:tavLst>
                                        <p:tav tm="0">
                                          <p:val>
                                            <p:fltVal val="0"/>
                                          </p:val>
                                        </p:tav>
                                        <p:tav tm="100000">
                                          <p:val>
                                            <p:strVal val="#ppt_h"/>
                                          </p:val>
                                        </p:tav>
                                      </p:tavLst>
                                    </p:anim>
                                    <p:anim calcmode="lin" valueType="num">
                                      <p:cBhvr>
                                        <p:cTn id="37" dur="500" fill="hold"/>
                                        <p:tgtEl>
                                          <p:spTgt spid="18446"/>
                                        </p:tgtEl>
                                        <p:attrNameLst>
                                          <p:attrName>style.rotation</p:attrName>
                                        </p:attrNameLst>
                                      </p:cBhvr>
                                      <p:tavLst>
                                        <p:tav tm="0">
                                          <p:val>
                                            <p:fltVal val="360"/>
                                          </p:val>
                                        </p:tav>
                                        <p:tav tm="100000">
                                          <p:val>
                                            <p:fltVal val="0"/>
                                          </p:val>
                                        </p:tav>
                                      </p:tavLst>
                                    </p:anim>
                                    <p:animEffect transition="in" filter="fade">
                                      <p:cBhvr>
                                        <p:cTn id="38" dur="500"/>
                                        <p:tgtEl>
                                          <p:spTgt spid="18446"/>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5" presetClass="entr" presetSubtype="10" fill="hold" grpId="0" nodeType="clickEffect">
                                  <p:stCondLst>
                                    <p:cond delay="0"/>
                                  </p:stCondLst>
                                  <p:childTnLst>
                                    <p:set>
                                      <p:cBhvr>
                                        <p:cTn id="42" dur="1" fill="hold">
                                          <p:stCondLst>
                                            <p:cond delay="0"/>
                                          </p:stCondLst>
                                        </p:cTn>
                                        <p:tgtEl>
                                          <p:spTgt spid="18447"/>
                                        </p:tgtEl>
                                        <p:attrNameLst>
                                          <p:attrName>style.visibility</p:attrName>
                                        </p:attrNameLst>
                                      </p:cBhvr>
                                      <p:to>
                                        <p:strVal val="visible"/>
                                      </p:to>
                                    </p:set>
                                    <p:animEffect transition="in" filter="checkerboard(across)">
                                      <p:cBhvr>
                                        <p:cTn id="43" dur="500"/>
                                        <p:tgtEl>
                                          <p:spTgt spid="18447"/>
                                        </p:tgtEl>
                                      </p:cBhvr>
                                    </p:animEffect>
                                  </p:childTnLst>
                                </p:cTn>
                              </p:par>
                            </p:childTnLst>
                          </p:cTn>
                        </p:par>
                      </p:childTnLst>
                    </p:cTn>
                  </p:par>
                  <p:par>
                    <p:cTn id="44" fill="hold" nodeType="clickPar">
                      <p:stCondLst>
                        <p:cond delay="indefinite"/>
                      </p:stCondLst>
                      <p:childTnLst>
                        <p:par>
                          <p:cTn id="45" fill="hold" nodeType="withGroup">
                            <p:stCondLst>
                              <p:cond delay="0"/>
                            </p:stCondLst>
                            <p:childTnLst>
                              <p:par>
                                <p:cTn id="46" presetID="2" presetClass="entr" presetSubtype="2" fill="hold" grpId="0" nodeType="clickEffect">
                                  <p:stCondLst>
                                    <p:cond delay="0"/>
                                  </p:stCondLst>
                                  <p:childTnLst>
                                    <p:set>
                                      <p:cBhvr>
                                        <p:cTn id="47" dur="1" fill="hold">
                                          <p:stCondLst>
                                            <p:cond delay="0"/>
                                          </p:stCondLst>
                                        </p:cTn>
                                        <p:tgtEl>
                                          <p:spTgt spid="18435"/>
                                        </p:tgtEl>
                                        <p:attrNameLst>
                                          <p:attrName>style.visibility</p:attrName>
                                        </p:attrNameLst>
                                      </p:cBhvr>
                                      <p:to>
                                        <p:strVal val="visible"/>
                                      </p:to>
                                    </p:set>
                                    <p:anim calcmode="lin" valueType="num">
                                      <p:cBhvr additive="base">
                                        <p:cTn id="48" dur="500" fill="hold"/>
                                        <p:tgtEl>
                                          <p:spTgt spid="18435"/>
                                        </p:tgtEl>
                                        <p:attrNameLst>
                                          <p:attrName>ppt_x</p:attrName>
                                        </p:attrNameLst>
                                      </p:cBhvr>
                                      <p:tavLst>
                                        <p:tav tm="0">
                                          <p:val>
                                            <p:strVal val="1+#ppt_w/2"/>
                                          </p:val>
                                        </p:tav>
                                        <p:tav tm="100000">
                                          <p:val>
                                            <p:strVal val="#ppt_x"/>
                                          </p:val>
                                        </p:tav>
                                      </p:tavLst>
                                    </p:anim>
                                    <p:anim calcmode="lin" valueType="num">
                                      <p:cBhvr additive="base">
                                        <p:cTn id="49" dur="500" fill="hold"/>
                                        <p:tgtEl>
                                          <p:spTgt spid="18435"/>
                                        </p:tgtEl>
                                        <p:attrNameLst>
                                          <p:attrName>ppt_y</p:attrName>
                                        </p:attrNameLst>
                                      </p:cBhvr>
                                      <p:tavLst>
                                        <p:tav tm="0">
                                          <p:val>
                                            <p:strVal val="#ppt_y"/>
                                          </p:val>
                                        </p:tav>
                                        <p:tav tm="100000">
                                          <p:val>
                                            <p:strVal val="#ppt_y"/>
                                          </p:val>
                                        </p:tav>
                                      </p:tavLst>
                                    </p:anim>
                                  </p:childTnLst>
                                </p:cTn>
                              </p:par>
                            </p:childTnLst>
                          </p:cTn>
                        </p:par>
                        <p:par>
                          <p:cTn id="50" fill="hold" nodeType="afterGroup">
                            <p:stCondLst>
                              <p:cond delay="500"/>
                            </p:stCondLst>
                            <p:childTnLst>
                              <p:par>
                                <p:cTn id="51" presetID="2" presetClass="entr" presetSubtype="2" fill="hold" nodeType="afterEffect">
                                  <p:stCondLst>
                                    <p:cond delay="0"/>
                                  </p:stCondLst>
                                  <p:childTnLst>
                                    <p:set>
                                      <p:cBhvr>
                                        <p:cTn id="52" dur="1" fill="hold">
                                          <p:stCondLst>
                                            <p:cond delay="0"/>
                                          </p:stCondLst>
                                        </p:cTn>
                                        <p:tgtEl>
                                          <p:spTgt spid="2"/>
                                        </p:tgtEl>
                                        <p:attrNameLst>
                                          <p:attrName>style.visibility</p:attrName>
                                        </p:attrNameLst>
                                      </p:cBhvr>
                                      <p:to>
                                        <p:strVal val="visible"/>
                                      </p:to>
                                    </p:set>
                                    <p:anim calcmode="lin" valueType="num">
                                      <p:cBhvr additive="base">
                                        <p:cTn id="53" dur="500" fill="hold"/>
                                        <p:tgtEl>
                                          <p:spTgt spid="2"/>
                                        </p:tgtEl>
                                        <p:attrNameLst>
                                          <p:attrName>ppt_x</p:attrName>
                                        </p:attrNameLst>
                                      </p:cBhvr>
                                      <p:tavLst>
                                        <p:tav tm="0">
                                          <p:val>
                                            <p:strVal val="1+#ppt_w/2"/>
                                          </p:val>
                                        </p:tav>
                                        <p:tav tm="100000">
                                          <p:val>
                                            <p:strVal val="#ppt_x"/>
                                          </p:val>
                                        </p:tav>
                                      </p:tavLst>
                                    </p:anim>
                                    <p:anim calcmode="lin" valueType="num">
                                      <p:cBhvr additive="base">
                                        <p:cTn id="54"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55" fill="hold" nodeType="clickPar">
                      <p:stCondLst>
                        <p:cond delay="indefinite"/>
                      </p:stCondLst>
                      <p:childTnLst>
                        <p:par>
                          <p:cTn id="56" fill="hold" nodeType="withGroup">
                            <p:stCondLst>
                              <p:cond delay="0"/>
                            </p:stCondLst>
                            <p:childTnLst>
                              <p:par>
                                <p:cTn id="57" presetID="3" presetClass="entr" presetSubtype="10" fill="hold" nodeType="clickEffect">
                                  <p:stCondLst>
                                    <p:cond delay="0"/>
                                  </p:stCondLst>
                                  <p:childTnLst>
                                    <p:set>
                                      <p:cBhvr>
                                        <p:cTn id="58" dur="1" fill="hold">
                                          <p:stCondLst>
                                            <p:cond delay="0"/>
                                          </p:stCondLst>
                                        </p:cTn>
                                        <p:tgtEl>
                                          <p:spTgt spid="20"/>
                                        </p:tgtEl>
                                        <p:attrNameLst>
                                          <p:attrName>style.visibility</p:attrName>
                                        </p:attrNameLst>
                                      </p:cBhvr>
                                      <p:to>
                                        <p:strVal val="visible"/>
                                      </p:to>
                                    </p:set>
                                    <p:animEffect transition="in" filter="blinds(horizontal)">
                                      <p:cBhvr>
                                        <p:cTn id="59" dur="500"/>
                                        <p:tgtEl>
                                          <p:spTgt spid="20"/>
                                        </p:tgtEl>
                                      </p:cBhvr>
                                    </p:animEffect>
                                  </p:childTnLst>
                                </p:cTn>
                              </p:par>
                            </p:childTnLst>
                          </p:cTn>
                        </p:par>
                      </p:childTnLst>
                    </p:cTn>
                  </p:par>
                  <p:par>
                    <p:cTn id="60" fill="hold" nodeType="clickPar">
                      <p:stCondLst>
                        <p:cond delay="indefinite"/>
                      </p:stCondLst>
                      <p:childTnLst>
                        <p:par>
                          <p:cTn id="61" fill="hold" nodeType="withGroup">
                            <p:stCondLst>
                              <p:cond delay="0"/>
                            </p:stCondLst>
                            <p:childTnLst>
                              <p:par>
                                <p:cTn id="62" presetID="3" presetClass="entr" presetSubtype="10" fill="hold" nodeType="clickEffect">
                                  <p:stCondLst>
                                    <p:cond delay="0"/>
                                  </p:stCondLst>
                                  <p:childTnLst>
                                    <p:set>
                                      <p:cBhvr>
                                        <p:cTn id="63" dur="1" fill="hold">
                                          <p:stCondLst>
                                            <p:cond delay="0"/>
                                          </p:stCondLst>
                                        </p:cTn>
                                        <p:tgtEl>
                                          <p:spTgt spid="21"/>
                                        </p:tgtEl>
                                        <p:attrNameLst>
                                          <p:attrName>style.visibility</p:attrName>
                                        </p:attrNameLst>
                                      </p:cBhvr>
                                      <p:to>
                                        <p:strVal val="visible"/>
                                      </p:to>
                                    </p:set>
                                    <p:animEffect transition="in" filter="blinds(horizontal)">
                                      <p:cBhvr>
                                        <p:cTn id="64"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5" grpId="0" animBg="1" autoUpdateAnimBg="0"/>
      <p:bldP spid="18444" grpId="0" animBg="1" autoUpdateAnimBg="0"/>
      <p:bldP spid="18445" grpId="0" animBg="1" autoUpdateAnimBg="0"/>
      <p:bldP spid="18446" grpId="0" animBg="1" autoUpdateAnimBg="0"/>
      <p:bldP spid="18447" grpId="0" animBg="1" autoUpdateAnimBg="0"/>
      <p:bldP spid="18448" grpId="0" bldLvl="0" animBg="1" autoUpdateAnimBg="0"/>
      <p:bldP spid="18449" grpId="0" bldLvl="0" animBg="1" autoUpdateAnimBg="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842" name="组合 3"/>
          <p:cNvGrpSpPr>
            <a:grpSpLocks/>
          </p:cNvGrpSpPr>
          <p:nvPr/>
        </p:nvGrpSpPr>
        <p:grpSpPr bwMode="auto">
          <a:xfrm>
            <a:off x="263525" y="433388"/>
            <a:ext cx="3387725" cy="1295400"/>
            <a:chOff x="0" y="0"/>
            <a:chExt cx="3986382" cy="1542238"/>
          </a:xfrm>
        </p:grpSpPr>
        <p:grpSp>
          <p:nvGrpSpPr>
            <p:cNvPr id="35845" name="组合 2"/>
            <p:cNvGrpSpPr>
              <a:grpSpLocks noChangeAspect="1"/>
            </p:cNvGrpSpPr>
            <p:nvPr/>
          </p:nvGrpSpPr>
          <p:grpSpPr bwMode="auto">
            <a:xfrm>
              <a:off x="0" y="0"/>
              <a:ext cx="3986382" cy="1542238"/>
              <a:chOff x="0" y="0"/>
              <a:chExt cx="7088630" cy="2906688"/>
            </a:xfrm>
          </p:grpSpPr>
          <p:pic>
            <p:nvPicPr>
              <p:cNvPr id="35847" name="Picture 2" descr="C:\Users\mm\Desktop\u=1451843796,2323617030&amp;fm=23&amp;gp=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23" y="53431"/>
                <a:ext cx="2857243" cy="2858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48" name="Picture 2" descr="C:\Users\mm\Desktop\u=1451843796,2323617030&amp;fm=23&amp;gp=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0187" y="39752"/>
                <a:ext cx="2857243" cy="2858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49" name="Picture 2" descr="C:\Users\mm\Desktop\u=1451843796,2323617030&amp;fm=23&amp;gp=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65031" y="53431"/>
                <a:ext cx="2857243" cy="2858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50" name="Picture 2" descr="C:\Users\mm\Desktop\u=1451843796,2323617030&amp;fm=23&amp;gp=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31919" y="-1283"/>
                <a:ext cx="2857243" cy="2858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35846" name="圆角矩形 15"/>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5043" y="267850"/>
              <a:ext cx="2883645" cy="12265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5843" name="矩形 2"/>
          <p:cNvSpPr>
            <a:spLocks noChangeArrowheads="1"/>
          </p:cNvSpPr>
          <p:nvPr/>
        </p:nvSpPr>
        <p:spPr bwMode="auto">
          <a:xfrm>
            <a:off x="395288" y="2133600"/>
            <a:ext cx="4392612" cy="2738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2800" b="1">
                <a:solidFill>
                  <a:srgbClr val="000000"/>
                </a:solidFill>
                <a:latin typeface="隶书" panose="02010509060101010101" pitchFamily="49" charset="-122"/>
                <a:ea typeface="隶书" panose="02010509060101010101" pitchFamily="49" charset="-122"/>
              </a:rPr>
              <a:t>恒河洗礼</a:t>
            </a:r>
          </a:p>
          <a:p>
            <a:pPr eaLnBrk="1" hangingPunct="1">
              <a:buFont typeface="Arial" panose="020B0604020202020204" pitchFamily="34" charset="0"/>
              <a:buNone/>
            </a:pPr>
            <a:r>
              <a:rPr lang="zh-CN" altLang="en-US" sz="2400" b="1">
                <a:solidFill>
                  <a:srgbClr val="000000"/>
                </a:solidFill>
                <a:latin typeface="隶书" panose="02010509060101010101" pitchFamily="49" charset="-122"/>
                <a:ea typeface="隶书" panose="02010509060101010101" pitchFamily="49" charset="-122"/>
              </a:rPr>
              <a:t>    恒河平原历史上是古印度文明的发祥地，沿岸分布着许多宗教圣地。恒河被印度教视为“圣河</a:t>
            </a:r>
            <a:r>
              <a:rPr lang="en-US" sz="2400" b="1">
                <a:solidFill>
                  <a:srgbClr val="000000"/>
                </a:solidFill>
                <a:latin typeface="隶书" panose="02010509060101010101" pitchFamily="49" charset="-122"/>
                <a:ea typeface="隶书" panose="02010509060101010101" pitchFamily="49" charset="-122"/>
              </a:rPr>
              <a:t>”</a:t>
            </a:r>
            <a:r>
              <a:rPr lang="zh-CN" altLang="en-US" sz="2400" b="1">
                <a:solidFill>
                  <a:srgbClr val="000000"/>
                </a:solidFill>
                <a:latin typeface="隶书" panose="02010509060101010101" pitchFamily="49" charset="-122"/>
                <a:ea typeface="隶书" panose="02010509060101010101" pitchFamily="49" charset="-122"/>
              </a:rPr>
              <a:t>。印度教教徒认为在恒河水中沐浴可以洗掉身上的罪孽。</a:t>
            </a:r>
          </a:p>
        </p:txBody>
      </p:sp>
      <p:pic>
        <p:nvPicPr>
          <p:cNvPr id="35844" name="Picture 11" descr="C:\Users\mm\Desktop\粤人版 地理七年级下册.图片\粤人版 地理七年级下册.图片\粤人版 制作部分\p21-3恒河洗礼.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97450" y="741363"/>
            <a:ext cx="3544888" cy="419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2721093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p:cNvGraphicFramePr>
            <a:graphicFrameLocks noGrp="1"/>
          </p:cNvGraphicFramePr>
          <p:nvPr>
            <p:extLst>
              <p:ext uri="{D42A27DB-BD31-4B8C-83A1-F6EECF244321}">
                <p14:modId xmlns:p14="http://schemas.microsoft.com/office/powerpoint/2010/main" val="2908125760"/>
              </p:ext>
            </p:extLst>
          </p:nvPr>
        </p:nvGraphicFramePr>
        <p:xfrm>
          <a:off x="4155238" y="467591"/>
          <a:ext cx="4864569" cy="2785162"/>
        </p:xfrm>
        <a:graphic>
          <a:graphicData uri="http://schemas.openxmlformats.org/drawingml/2006/table">
            <a:tbl>
              <a:tblPr firstRow="1" firstCol="1" lastRow="1" lastCol="1" bandRow="1" bandCol="1">
                <a:tableStyleId>{5940675A-B579-460E-94D1-54222C63F5DA}</a:tableStyleId>
              </a:tblPr>
              <a:tblGrid>
                <a:gridCol w="827367"/>
                <a:gridCol w="827367"/>
                <a:gridCol w="827367"/>
                <a:gridCol w="827950"/>
                <a:gridCol w="827950"/>
                <a:gridCol w="726568"/>
              </a:tblGrid>
              <a:tr h="380372">
                <a:tc rowSpan="2">
                  <a:txBody>
                    <a:bodyPr/>
                    <a:lstStyle/>
                    <a:p>
                      <a:pPr algn="ctr">
                        <a:lnSpc>
                          <a:spcPct val="100000"/>
                        </a:lnSpc>
                        <a:spcAft>
                          <a:spcPts val="0"/>
                        </a:spcAft>
                      </a:pPr>
                      <a:r>
                        <a:rPr lang="zh-CN" sz="1400" kern="100" dirty="0">
                          <a:effectLst/>
                        </a:rPr>
                        <a:t>河流</a:t>
                      </a:r>
                      <a:endParaRPr lang="zh-CN" sz="1800" kern="100" dirty="0">
                        <a:effectLst/>
                        <a:latin typeface="Times New Roman" panose="02020603050405020304" pitchFamily="18" charset="0"/>
                        <a:ea typeface="宋体" panose="02010600030101010101" pitchFamily="2" charset="-122"/>
                      </a:endParaRPr>
                    </a:p>
                  </a:txBody>
                  <a:tcPr marL="68580" marR="68580" marT="0" marB="0" anchor="ctr"/>
                </a:tc>
                <a:tc rowSpan="2">
                  <a:txBody>
                    <a:bodyPr/>
                    <a:lstStyle/>
                    <a:p>
                      <a:pPr algn="ctr">
                        <a:lnSpc>
                          <a:spcPct val="100000"/>
                        </a:lnSpc>
                        <a:spcAft>
                          <a:spcPts val="0"/>
                        </a:spcAft>
                      </a:pPr>
                      <a:r>
                        <a:rPr lang="zh-CN" sz="1400" kern="100" dirty="0">
                          <a:effectLst/>
                        </a:rPr>
                        <a:t>径流量占流域的比重（</a:t>
                      </a:r>
                      <a:r>
                        <a:rPr lang="en-US" sz="1400" kern="100" dirty="0">
                          <a:effectLst/>
                        </a:rPr>
                        <a:t>%</a:t>
                      </a:r>
                      <a:r>
                        <a:rPr lang="zh-CN" sz="1400" kern="100" dirty="0">
                          <a:effectLst/>
                        </a:rPr>
                        <a:t>）</a:t>
                      </a:r>
                      <a:endParaRPr lang="zh-CN" sz="1800" kern="100" dirty="0">
                        <a:effectLst/>
                        <a:latin typeface="Times New Roman" panose="02020603050405020304" pitchFamily="18" charset="0"/>
                        <a:ea typeface="宋体" panose="02010600030101010101" pitchFamily="2" charset="-122"/>
                      </a:endParaRPr>
                    </a:p>
                  </a:txBody>
                  <a:tcPr marL="68580" marR="68580" marT="0" marB="0" anchor="ctr"/>
                </a:tc>
                <a:tc gridSpan="4">
                  <a:txBody>
                    <a:bodyPr/>
                    <a:lstStyle/>
                    <a:p>
                      <a:pPr algn="ctr">
                        <a:lnSpc>
                          <a:spcPct val="100000"/>
                        </a:lnSpc>
                        <a:spcAft>
                          <a:spcPts val="0"/>
                        </a:spcAft>
                      </a:pPr>
                      <a:r>
                        <a:rPr lang="zh-CN" sz="1400" kern="100">
                          <a:effectLst/>
                        </a:rPr>
                        <a:t>不同时段径流量占全年的比例（</a:t>
                      </a:r>
                      <a:r>
                        <a:rPr lang="en-US" sz="1400" kern="100">
                          <a:effectLst/>
                        </a:rPr>
                        <a:t>%</a:t>
                      </a:r>
                      <a:r>
                        <a:rPr lang="zh-CN" sz="1400" kern="100">
                          <a:effectLst/>
                        </a:rPr>
                        <a:t>）</a:t>
                      </a:r>
                      <a:endParaRPr lang="zh-CN" sz="1800" kern="100">
                        <a:effectLst/>
                        <a:latin typeface="Times New Roman" panose="02020603050405020304" pitchFamily="18" charset="0"/>
                        <a:ea typeface="宋体" panose="02010600030101010101" pitchFamily="2" charset="-122"/>
                      </a:endParaRPr>
                    </a:p>
                  </a:txBody>
                  <a:tcPr marL="68580" marR="68580" marT="0" marB="0" anchor="ct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r>
              <a:tr h="424447">
                <a:tc vMerge="1">
                  <a:txBody>
                    <a:bodyPr/>
                    <a:lstStyle/>
                    <a:p>
                      <a:endParaRPr lang="zh-CN" altLang="en-US"/>
                    </a:p>
                  </a:txBody>
                  <a:tcPr/>
                </a:tc>
                <a:tc vMerge="1">
                  <a:txBody>
                    <a:bodyPr/>
                    <a:lstStyle/>
                    <a:p>
                      <a:endParaRPr lang="zh-CN" altLang="en-US"/>
                    </a:p>
                  </a:txBody>
                  <a:tcPr/>
                </a:tc>
                <a:tc>
                  <a:txBody>
                    <a:bodyPr/>
                    <a:lstStyle/>
                    <a:p>
                      <a:pPr algn="ctr">
                        <a:lnSpc>
                          <a:spcPct val="100000"/>
                        </a:lnSpc>
                        <a:spcAft>
                          <a:spcPts val="0"/>
                        </a:spcAft>
                      </a:pPr>
                      <a:r>
                        <a:rPr lang="en-US" sz="1400" kern="100" dirty="0">
                          <a:effectLst/>
                        </a:rPr>
                        <a:t>4</a:t>
                      </a:r>
                      <a:r>
                        <a:rPr lang="zh-CN" sz="1400" kern="100" dirty="0">
                          <a:effectLst/>
                        </a:rPr>
                        <a:t>～</a:t>
                      </a:r>
                      <a:r>
                        <a:rPr lang="en-US" sz="1400" kern="100" dirty="0">
                          <a:effectLst/>
                        </a:rPr>
                        <a:t>6</a:t>
                      </a:r>
                      <a:r>
                        <a:rPr lang="zh-CN" sz="1400" kern="100" dirty="0">
                          <a:effectLst/>
                        </a:rPr>
                        <a:t>月</a:t>
                      </a:r>
                      <a:endParaRPr lang="zh-CN" sz="180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00000"/>
                        </a:lnSpc>
                        <a:spcAft>
                          <a:spcPts val="0"/>
                        </a:spcAft>
                      </a:pPr>
                      <a:r>
                        <a:rPr lang="en-US" sz="1400" kern="100" dirty="0">
                          <a:effectLst/>
                        </a:rPr>
                        <a:t>7</a:t>
                      </a:r>
                      <a:r>
                        <a:rPr lang="zh-CN" sz="1400" kern="100" dirty="0">
                          <a:effectLst/>
                        </a:rPr>
                        <a:t>～</a:t>
                      </a:r>
                      <a:r>
                        <a:rPr lang="en-US" sz="1400" kern="100" dirty="0">
                          <a:effectLst/>
                        </a:rPr>
                        <a:t>9</a:t>
                      </a:r>
                      <a:r>
                        <a:rPr lang="zh-CN" sz="1400" kern="100" dirty="0">
                          <a:effectLst/>
                        </a:rPr>
                        <a:t>月</a:t>
                      </a:r>
                      <a:endParaRPr lang="zh-CN" sz="180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00000"/>
                        </a:lnSpc>
                        <a:spcAft>
                          <a:spcPts val="0"/>
                        </a:spcAft>
                      </a:pPr>
                      <a:r>
                        <a:rPr lang="en-US" sz="1400" kern="100">
                          <a:effectLst/>
                        </a:rPr>
                        <a:t>10</a:t>
                      </a:r>
                      <a:r>
                        <a:rPr lang="zh-CN" sz="1400" kern="100">
                          <a:effectLst/>
                        </a:rPr>
                        <a:t>～</a:t>
                      </a:r>
                      <a:r>
                        <a:rPr lang="en-US" sz="1400" kern="100">
                          <a:effectLst/>
                        </a:rPr>
                        <a:t>12</a:t>
                      </a:r>
                      <a:r>
                        <a:rPr lang="zh-CN" sz="1400" kern="100">
                          <a:effectLst/>
                        </a:rPr>
                        <a:t>月</a:t>
                      </a:r>
                      <a:endParaRPr lang="zh-CN" sz="18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00000"/>
                        </a:lnSpc>
                        <a:spcAft>
                          <a:spcPts val="0"/>
                        </a:spcAft>
                      </a:pPr>
                      <a:r>
                        <a:rPr lang="en-US" sz="1400" kern="100">
                          <a:effectLst/>
                        </a:rPr>
                        <a:t>1</a:t>
                      </a:r>
                      <a:r>
                        <a:rPr lang="zh-CN" sz="1400" kern="100">
                          <a:effectLst/>
                        </a:rPr>
                        <a:t>～</a:t>
                      </a:r>
                      <a:r>
                        <a:rPr lang="en-US" sz="1400" kern="100">
                          <a:effectLst/>
                        </a:rPr>
                        <a:t>3</a:t>
                      </a:r>
                      <a:r>
                        <a:rPr lang="zh-CN" sz="1400" kern="100">
                          <a:effectLst/>
                        </a:rPr>
                        <a:t>月</a:t>
                      </a:r>
                      <a:endParaRPr lang="zh-CN" sz="1800" kern="100">
                        <a:effectLst/>
                        <a:latin typeface="Times New Roman" panose="02020603050405020304" pitchFamily="18" charset="0"/>
                        <a:ea typeface="宋体" panose="02010600030101010101" pitchFamily="2" charset="-122"/>
                      </a:endParaRPr>
                    </a:p>
                  </a:txBody>
                  <a:tcPr marL="68580" marR="68580" marT="0" marB="0" anchor="ctr"/>
                </a:tc>
              </a:tr>
              <a:tr h="453482">
                <a:tc>
                  <a:txBody>
                    <a:bodyPr/>
                    <a:lstStyle/>
                    <a:p>
                      <a:pPr algn="ctr">
                        <a:lnSpc>
                          <a:spcPct val="100000"/>
                        </a:lnSpc>
                        <a:spcAft>
                          <a:spcPts val="0"/>
                        </a:spcAft>
                      </a:pPr>
                      <a:r>
                        <a:rPr lang="zh-CN" sz="1400" kern="100" dirty="0">
                          <a:effectLst/>
                        </a:rPr>
                        <a:t>印度河干流</a:t>
                      </a:r>
                      <a:endParaRPr lang="zh-CN" sz="180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00000"/>
                        </a:lnSpc>
                        <a:spcAft>
                          <a:spcPts val="0"/>
                        </a:spcAft>
                      </a:pPr>
                      <a:r>
                        <a:rPr lang="en-US" sz="1400" kern="100">
                          <a:effectLst/>
                        </a:rPr>
                        <a:t>53</a:t>
                      </a:r>
                      <a:endParaRPr lang="zh-CN" sz="18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00000"/>
                        </a:lnSpc>
                        <a:spcAft>
                          <a:spcPts val="0"/>
                        </a:spcAft>
                      </a:pPr>
                      <a:r>
                        <a:rPr lang="en-US" sz="1400" kern="100">
                          <a:effectLst/>
                        </a:rPr>
                        <a:t>31</a:t>
                      </a:r>
                      <a:endParaRPr lang="zh-CN" sz="18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00000"/>
                        </a:lnSpc>
                        <a:spcAft>
                          <a:spcPts val="0"/>
                        </a:spcAft>
                      </a:pPr>
                      <a:r>
                        <a:rPr lang="en-US" sz="1400" kern="100" dirty="0">
                          <a:effectLst/>
                        </a:rPr>
                        <a:t>54</a:t>
                      </a:r>
                      <a:endParaRPr lang="zh-CN" sz="180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00000"/>
                        </a:lnSpc>
                        <a:spcAft>
                          <a:spcPts val="0"/>
                        </a:spcAft>
                      </a:pPr>
                      <a:r>
                        <a:rPr lang="en-US" sz="1400" kern="100" dirty="0">
                          <a:effectLst/>
                        </a:rPr>
                        <a:t>8</a:t>
                      </a:r>
                      <a:endParaRPr lang="zh-CN" sz="180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00000"/>
                        </a:lnSpc>
                        <a:spcAft>
                          <a:spcPts val="0"/>
                        </a:spcAft>
                      </a:pPr>
                      <a:r>
                        <a:rPr lang="en-US" sz="1400" kern="100">
                          <a:effectLst/>
                        </a:rPr>
                        <a:t>7</a:t>
                      </a:r>
                      <a:endParaRPr lang="zh-CN" sz="1800" kern="100">
                        <a:effectLst/>
                        <a:latin typeface="Times New Roman" panose="02020603050405020304" pitchFamily="18" charset="0"/>
                        <a:ea typeface="宋体" panose="02010600030101010101" pitchFamily="2" charset="-122"/>
                      </a:endParaRPr>
                    </a:p>
                  </a:txBody>
                  <a:tcPr marL="68580" marR="68580" marT="0" marB="0" anchor="ctr"/>
                </a:tc>
              </a:tr>
              <a:tr h="369560">
                <a:tc>
                  <a:txBody>
                    <a:bodyPr/>
                    <a:lstStyle/>
                    <a:p>
                      <a:pPr algn="ctr">
                        <a:lnSpc>
                          <a:spcPct val="100000"/>
                        </a:lnSpc>
                        <a:spcAft>
                          <a:spcPts val="0"/>
                        </a:spcAft>
                      </a:pPr>
                      <a:r>
                        <a:rPr lang="zh-CN" sz="1400" kern="100">
                          <a:effectLst/>
                        </a:rPr>
                        <a:t>支流</a:t>
                      </a:r>
                      <a:r>
                        <a:rPr lang="en-US" sz="1400" kern="100">
                          <a:effectLst/>
                        </a:rPr>
                        <a:t>①</a:t>
                      </a:r>
                      <a:endParaRPr lang="zh-CN" sz="18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00000"/>
                        </a:lnSpc>
                        <a:spcAft>
                          <a:spcPts val="0"/>
                        </a:spcAft>
                      </a:pPr>
                      <a:r>
                        <a:rPr lang="en-US" sz="1400" kern="100">
                          <a:effectLst/>
                        </a:rPr>
                        <a:t>13</a:t>
                      </a:r>
                      <a:endParaRPr lang="zh-CN" sz="18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00000"/>
                        </a:lnSpc>
                        <a:spcAft>
                          <a:spcPts val="0"/>
                        </a:spcAft>
                      </a:pPr>
                      <a:r>
                        <a:rPr lang="en-US" sz="1400" kern="100">
                          <a:effectLst/>
                        </a:rPr>
                        <a:t>44</a:t>
                      </a:r>
                      <a:endParaRPr lang="zh-CN" sz="18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00000"/>
                        </a:lnSpc>
                        <a:spcAft>
                          <a:spcPts val="0"/>
                        </a:spcAft>
                      </a:pPr>
                      <a:r>
                        <a:rPr lang="en-US" sz="1400" kern="100">
                          <a:effectLst/>
                        </a:rPr>
                        <a:t>36</a:t>
                      </a:r>
                      <a:endParaRPr lang="zh-CN" sz="18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00000"/>
                        </a:lnSpc>
                        <a:spcAft>
                          <a:spcPts val="0"/>
                        </a:spcAft>
                      </a:pPr>
                      <a:r>
                        <a:rPr lang="en-US" sz="1400" kern="100" dirty="0">
                          <a:effectLst/>
                        </a:rPr>
                        <a:t>8</a:t>
                      </a:r>
                      <a:endParaRPr lang="zh-CN" sz="180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00000"/>
                        </a:lnSpc>
                        <a:spcAft>
                          <a:spcPts val="0"/>
                        </a:spcAft>
                      </a:pPr>
                      <a:r>
                        <a:rPr lang="en-US" sz="1400" kern="100">
                          <a:effectLst/>
                        </a:rPr>
                        <a:t>12</a:t>
                      </a:r>
                      <a:endParaRPr lang="zh-CN" sz="1800" kern="100">
                        <a:effectLst/>
                        <a:latin typeface="Times New Roman" panose="02020603050405020304" pitchFamily="18" charset="0"/>
                        <a:ea typeface="宋体" panose="02010600030101010101" pitchFamily="2" charset="-122"/>
                      </a:endParaRPr>
                    </a:p>
                  </a:txBody>
                  <a:tcPr marL="68580" marR="68580" marT="0" marB="0" anchor="ctr"/>
                </a:tc>
              </a:tr>
              <a:tr h="369560">
                <a:tc>
                  <a:txBody>
                    <a:bodyPr/>
                    <a:lstStyle/>
                    <a:p>
                      <a:pPr algn="ctr">
                        <a:lnSpc>
                          <a:spcPct val="100000"/>
                        </a:lnSpc>
                        <a:spcAft>
                          <a:spcPts val="0"/>
                        </a:spcAft>
                      </a:pPr>
                      <a:r>
                        <a:rPr lang="zh-CN" sz="1400" kern="100">
                          <a:effectLst/>
                        </a:rPr>
                        <a:t>支流</a:t>
                      </a:r>
                      <a:r>
                        <a:rPr lang="en-US" sz="1400" kern="100">
                          <a:effectLst/>
                        </a:rPr>
                        <a:t>②</a:t>
                      </a:r>
                      <a:endParaRPr lang="zh-CN" sz="18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00000"/>
                        </a:lnSpc>
                        <a:spcAft>
                          <a:spcPts val="0"/>
                        </a:spcAft>
                      </a:pPr>
                      <a:r>
                        <a:rPr lang="en-US" sz="1400" kern="100">
                          <a:effectLst/>
                        </a:rPr>
                        <a:t>14</a:t>
                      </a:r>
                      <a:endParaRPr lang="zh-CN" sz="18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00000"/>
                        </a:lnSpc>
                        <a:spcAft>
                          <a:spcPts val="0"/>
                        </a:spcAft>
                      </a:pPr>
                      <a:r>
                        <a:rPr lang="en-US" sz="1400" kern="100">
                          <a:effectLst/>
                        </a:rPr>
                        <a:t>28</a:t>
                      </a:r>
                      <a:endParaRPr lang="zh-CN" sz="18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00000"/>
                        </a:lnSpc>
                        <a:spcAft>
                          <a:spcPts val="0"/>
                        </a:spcAft>
                      </a:pPr>
                      <a:r>
                        <a:rPr lang="en-US" sz="1400" kern="100">
                          <a:effectLst/>
                        </a:rPr>
                        <a:t>56</a:t>
                      </a:r>
                      <a:endParaRPr lang="zh-CN" sz="18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00000"/>
                        </a:lnSpc>
                        <a:spcAft>
                          <a:spcPts val="0"/>
                        </a:spcAft>
                      </a:pPr>
                      <a:r>
                        <a:rPr lang="en-US" sz="1400" kern="100" dirty="0">
                          <a:effectLst/>
                        </a:rPr>
                        <a:t>7</a:t>
                      </a:r>
                      <a:endParaRPr lang="zh-CN" sz="180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00000"/>
                        </a:lnSpc>
                        <a:spcAft>
                          <a:spcPts val="0"/>
                        </a:spcAft>
                      </a:pPr>
                      <a:r>
                        <a:rPr lang="en-US" sz="1400" kern="100">
                          <a:effectLst/>
                        </a:rPr>
                        <a:t>9</a:t>
                      </a:r>
                      <a:endParaRPr lang="zh-CN" sz="1800" kern="100">
                        <a:effectLst/>
                        <a:latin typeface="Times New Roman" panose="02020603050405020304" pitchFamily="18" charset="0"/>
                        <a:ea typeface="宋体" panose="02010600030101010101" pitchFamily="2" charset="-122"/>
                      </a:endParaRPr>
                    </a:p>
                  </a:txBody>
                  <a:tcPr marL="68580" marR="68580" marT="0" marB="0" anchor="ctr"/>
                </a:tc>
              </a:tr>
              <a:tr h="369560">
                <a:tc>
                  <a:txBody>
                    <a:bodyPr/>
                    <a:lstStyle/>
                    <a:p>
                      <a:pPr algn="ctr">
                        <a:lnSpc>
                          <a:spcPct val="100000"/>
                        </a:lnSpc>
                        <a:spcAft>
                          <a:spcPts val="0"/>
                        </a:spcAft>
                      </a:pPr>
                      <a:r>
                        <a:rPr lang="zh-CN" sz="1400" kern="100">
                          <a:effectLst/>
                        </a:rPr>
                        <a:t>支流</a:t>
                      </a:r>
                      <a:r>
                        <a:rPr lang="en-US" sz="1400" kern="100">
                          <a:effectLst/>
                        </a:rPr>
                        <a:t>③</a:t>
                      </a:r>
                      <a:endParaRPr lang="zh-CN" sz="18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00000"/>
                        </a:lnSpc>
                        <a:spcAft>
                          <a:spcPts val="0"/>
                        </a:spcAft>
                      </a:pPr>
                      <a:r>
                        <a:rPr lang="en-US" sz="1400" kern="100">
                          <a:effectLst/>
                        </a:rPr>
                        <a:t>4</a:t>
                      </a:r>
                      <a:endParaRPr lang="zh-CN" sz="18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00000"/>
                        </a:lnSpc>
                        <a:spcAft>
                          <a:spcPts val="0"/>
                        </a:spcAft>
                      </a:pPr>
                      <a:r>
                        <a:rPr lang="en-US" sz="1400" kern="100">
                          <a:effectLst/>
                        </a:rPr>
                        <a:t>30</a:t>
                      </a:r>
                      <a:endParaRPr lang="zh-CN" sz="18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00000"/>
                        </a:lnSpc>
                        <a:spcAft>
                          <a:spcPts val="0"/>
                        </a:spcAft>
                      </a:pPr>
                      <a:r>
                        <a:rPr lang="en-US" sz="1400" kern="100">
                          <a:effectLst/>
                        </a:rPr>
                        <a:t>51</a:t>
                      </a:r>
                      <a:endParaRPr lang="zh-CN" sz="18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00000"/>
                        </a:lnSpc>
                        <a:spcAft>
                          <a:spcPts val="0"/>
                        </a:spcAft>
                      </a:pPr>
                      <a:r>
                        <a:rPr lang="en-US" sz="1400" kern="100" dirty="0">
                          <a:effectLst/>
                        </a:rPr>
                        <a:t>8</a:t>
                      </a:r>
                      <a:endParaRPr lang="zh-CN" sz="180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00000"/>
                        </a:lnSpc>
                        <a:spcAft>
                          <a:spcPts val="0"/>
                        </a:spcAft>
                      </a:pPr>
                      <a:r>
                        <a:rPr lang="en-US" sz="1400" kern="100" dirty="0">
                          <a:effectLst/>
                        </a:rPr>
                        <a:t>11</a:t>
                      </a:r>
                      <a:endParaRPr lang="zh-CN" sz="1800" kern="100" dirty="0">
                        <a:effectLst/>
                        <a:latin typeface="Times New Roman" panose="02020603050405020304" pitchFamily="18" charset="0"/>
                        <a:ea typeface="宋体" panose="02010600030101010101" pitchFamily="2" charset="-122"/>
                      </a:endParaRPr>
                    </a:p>
                  </a:txBody>
                  <a:tcPr marL="68580" marR="68580" marT="0" marB="0" anchor="ctr"/>
                </a:tc>
              </a:tr>
              <a:tr h="369560">
                <a:tc>
                  <a:txBody>
                    <a:bodyPr/>
                    <a:lstStyle/>
                    <a:p>
                      <a:pPr algn="ctr">
                        <a:lnSpc>
                          <a:spcPct val="100000"/>
                        </a:lnSpc>
                        <a:spcAft>
                          <a:spcPts val="0"/>
                        </a:spcAft>
                      </a:pPr>
                      <a:r>
                        <a:rPr lang="zh-CN" sz="1400" kern="100" dirty="0">
                          <a:effectLst/>
                        </a:rPr>
                        <a:t>支流</a:t>
                      </a:r>
                      <a:r>
                        <a:rPr lang="en-US" sz="1400" kern="100" dirty="0">
                          <a:effectLst/>
                        </a:rPr>
                        <a:t>④</a:t>
                      </a:r>
                      <a:endParaRPr lang="zh-CN" sz="180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00000"/>
                        </a:lnSpc>
                        <a:spcAft>
                          <a:spcPts val="0"/>
                        </a:spcAft>
                      </a:pPr>
                      <a:r>
                        <a:rPr lang="en-US" sz="1400" kern="100">
                          <a:effectLst/>
                        </a:rPr>
                        <a:t>16</a:t>
                      </a:r>
                      <a:endParaRPr lang="zh-CN" sz="18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00000"/>
                        </a:lnSpc>
                        <a:spcAft>
                          <a:spcPts val="0"/>
                        </a:spcAft>
                      </a:pPr>
                      <a:r>
                        <a:rPr lang="en-US" sz="1400" kern="100" dirty="0">
                          <a:effectLst/>
                        </a:rPr>
                        <a:t>19</a:t>
                      </a:r>
                      <a:endParaRPr lang="zh-CN" sz="180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00000"/>
                        </a:lnSpc>
                        <a:spcAft>
                          <a:spcPts val="0"/>
                        </a:spcAft>
                      </a:pPr>
                      <a:r>
                        <a:rPr lang="en-US" sz="1400" kern="100">
                          <a:effectLst/>
                        </a:rPr>
                        <a:t>64</a:t>
                      </a:r>
                      <a:endParaRPr lang="zh-CN" sz="18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00000"/>
                        </a:lnSpc>
                        <a:spcAft>
                          <a:spcPts val="0"/>
                        </a:spcAft>
                      </a:pPr>
                      <a:r>
                        <a:rPr lang="en-US" sz="1400" kern="100">
                          <a:effectLst/>
                        </a:rPr>
                        <a:t>10</a:t>
                      </a:r>
                      <a:endParaRPr lang="zh-CN" sz="18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00000"/>
                        </a:lnSpc>
                        <a:spcAft>
                          <a:spcPts val="0"/>
                        </a:spcAft>
                      </a:pPr>
                      <a:r>
                        <a:rPr lang="en-US" sz="1400" kern="100" dirty="0">
                          <a:effectLst/>
                        </a:rPr>
                        <a:t>7</a:t>
                      </a:r>
                      <a:endParaRPr lang="zh-CN" sz="1800" kern="100" dirty="0">
                        <a:effectLst/>
                        <a:latin typeface="Times New Roman" panose="02020603050405020304" pitchFamily="18" charset="0"/>
                        <a:ea typeface="宋体" panose="02010600030101010101" pitchFamily="2" charset="-122"/>
                      </a:endParaRPr>
                    </a:p>
                  </a:txBody>
                  <a:tcPr marL="68580" marR="68580" marT="0" marB="0" anchor="ctr"/>
                </a:tc>
              </a:tr>
            </a:tbl>
          </a:graphicData>
        </a:graphic>
      </p:graphicFrame>
      <p:pic>
        <p:nvPicPr>
          <p:cNvPr id="13314" name="Picture 2" descr="C:\Users\User\AppData\Roaming\Tencent\Users\19705454\QQ\WinTemp\RichOle\(XLQIXG~LVK5_T_E[H@$8QV.png"/>
          <p:cNvPicPr>
            <a:picLocks noChangeAspect="1" noChangeArrowheads="1"/>
          </p:cNvPicPr>
          <p:nvPr/>
        </p:nvPicPr>
        <p:blipFill>
          <a:blip r:embed="rId2" r:link="rId3">
            <a:extLst>
              <a:ext uri="{28A0092B-C50C-407E-A947-70E740481C1C}">
                <a14:useLocalDpi xmlns:a14="http://schemas.microsoft.com/office/drawing/2010/main" val="0"/>
              </a:ext>
            </a:extLst>
          </a:blip>
          <a:srcRect/>
          <a:stretch>
            <a:fillRect/>
          </a:stretch>
        </p:blipFill>
        <p:spPr bwMode="auto">
          <a:xfrm>
            <a:off x="0" y="228759"/>
            <a:ext cx="4299366" cy="3750959"/>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a:spLocks noChangeArrowheads="1"/>
          </p:cNvSpPr>
          <p:nvPr/>
        </p:nvSpPr>
        <p:spPr bwMode="auto">
          <a:xfrm>
            <a:off x="0" y="-28966"/>
            <a:ext cx="8481163"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261938"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261938" algn="l" defTabSz="914400" rtl="0" eaLnBrk="0" fontAlgn="base" latinLnBrk="0" hangingPunct="0">
              <a:lnSpc>
                <a:spcPct val="100000"/>
              </a:lnSpc>
              <a:spcBef>
                <a:spcPct val="0"/>
              </a:spcBef>
              <a:spcAft>
                <a:spcPct val="0"/>
              </a:spcAft>
              <a:buClrTx/>
              <a:buSzTx/>
              <a:buFontTx/>
              <a:buNone/>
              <a:tabLst/>
            </a:pPr>
            <a:r>
              <a:rPr kumimoji="0" lang="zh-CN" altLang="en-US" sz="2000" b="0" i="0" u="none" strike="noStrike" cap="none" normalizeH="0" baseline="0" dirty="0" smtClean="0">
                <a:ln>
                  <a:noFill/>
                </a:ln>
                <a:solidFill>
                  <a:srgbClr val="0221DE"/>
                </a:solidFill>
                <a:effectLst/>
                <a:latin typeface="楷体" panose="02010609060101010101" pitchFamily="49" charset="-122"/>
                <a:ea typeface="楷体" panose="02010609060101010101" pitchFamily="49" charset="-122"/>
                <a:cs typeface="Times New Roman" panose="02020603050405020304" pitchFamily="18" charset="0"/>
              </a:rPr>
              <a:t>（浙江</a:t>
            </a:r>
            <a:r>
              <a:rPr kumimoji="0" lang="en-US" altLang="zh-CN" sz="2000" b="0" i="0" u="none" strike="noStrike" cap="none" normalizeH="0" baseline="0" dirty="0" smtClean="0">
                <a:ln>
                  <a:noFill/>
                </a:ln>
                <a:solidFill>
                  <a:srgbClr val="0221DE"/>
                </a:solidFill>
                <a:effectLst/>
                <a:latin typeface="楷体" panose="02010609060101010101" pitchFamily="49" charset="-122"/>
                <a:ea typeface="楷体" panose="02010609060101010101" pitchFamily="49" charset="-122"/>
                <a:cs typeface="Times New Roman" panose="02020603050405020304" pitchFamily="18" charset="0"/>
              </a:rPr>
              <a:t>2018.11</a:t>
            </a:r>
            <a:r>
              <a:rPr kumimoji="0" lang="zh-CN" altLang="en-US" sz="2000" b="0" i="0" u="none" strike="noStrike" cap="none" normalizeH="0" baseline="0" dirty="0" smtClean="0">
                <a:ln>
                  <a:noFill/>
                </a:ln>
                <a:solidFill>
                  <a:srgbClr val="0221DE"/>
                </a:solidFill>
                <a:effectLst/>
                <a:latin typeface="楷体" panose="02010609060101010101" pitchFamily="49" charset="-122"/>
                <a:ea typeface="楷体" panose="02010609060101010101" pitchFamily="49" charset="-122"/>
                <a:cs typeface="Times New Roman" panose="02020603050405020304" pitchFamily="18" charset="0"/>
              </a:rPr>
              <a:t>）</a:t>
            </a:r>
            <a:r>
              <a:rPr kumimoji="0" lang="en-US" altLang="zh-CN" sz="2000" b="0" i="0" u="none" strike="noStrike" cap="none" normalizeH="0" baseline="0" dirty="0" smtClean="0">
                <a:ln>
                  <a:noFill/>
                </a:ln>
                <a:solidFill>
                  <a:schemeClr val="tx1"/>
                </a:solidFill>
                <a:effectLst/>
                <a:latin typeface="楷体" panose="02010609060101010101" pitchFamily="49" charset="-122"/>
                <a:ea typeface="楷体" panose="02010609060101010101" pitchFamily="49" charset="-122"/>
                <a:cs typeface="Times New Roman" panose="02020603050405020304" pitchFamily="18" charset="0"/>
              </a:rPr>
              <a:t>28</a:t>
            </a:r>
            <a:r>
              <a:rPr kumimoji="0" lang="zh-CN" altLang="en-US" sz="2000" b="0" i="0" u="none" strike="noStrike" cap="none" normalizeH="0" baseline="0" dirty="0" smtClean="0">
                <a:ln>
                  <a:noFill/>
                </a:ln>
                <a:solidFill>
                  <a:schemeClr val="tx1"/>
                </a:solidFill>
                <a:effectLst/>
                <a:latin typeface="楷体" panose="02010609060101010101" pitchFamily="49" charset="-122"/>
                <a:ea typeface="楷体" panose="02010609060101010101" pitchFamily="49" charset="-122"/>
                <a:cs typeface="Times New Roman" panose="02020603050405020304" pitchFamily="18" charset="0"/>
              </a:rPr>
              <a:t>．</a:t>
            </a:r>
            <a:r>
              <a:rPr kumimoji="0" lang="en-US" altLang="zh-CN" sz="2000" b="0" i="0" u="none" strike="noStrike" cap="none" normalizeH="0" baseline="0" dirty="0" smtClean="0">
                <a:ln>
                  <a:noFill/>
                </a:ln>
                <a:solidFill>
                  <a:schemeClr val="tx1"/>
                </a:solidFill>
                <a:effectLst/>
                <a:latin typeface="楷体" panose="02010609060101010101" pitchFamily="49" charset="-122"/>
                <a:ea typeface="楷体" panose="02010609060101010101" pitchFamily="49" charset="-122"/>
                <a:cs typeface="Times New Roman" panose="02020603050405020304" pitchFamily="18" charset="0"/>
              </a:rPr>
              <a:t>【</a:t>
            </a:r>
            <a:r>
              <a:rPr kumimoji="0" lang="zh-CN" altLang="en-US" sz="2000" b="0" i="0" u="none" strike="noStrike" cap="none" normalizeH="0" baseline="0" dirty="0" smtClean="0">
                <a:ln>
                  <a:noFill/>
                </a:ln>
                <a:solidFill>
                  <a:schemeClr val="tx1"/>
                </a:solidFill>
                <a:effectLst/>
                <a:latin typeface="楷体" panose="02010609060101010101" pitchFamily="49" charset="-122"/>
                <a:ea typeface="楷体" panose="02010609060101010101" pitchFamily="49" charset="-122"/>
                <a:cs typeface="Times New Roman" panose="02020603050405020304" pitchFamily="18" charset="0"/>
              </a:rPr>
              <a:t>加试题</a:t>
            </a:r>
            <a:r>
              <a:rPr kumimoji="0" lang="en-US" altLang="zh-CN" sz="2000" b="0" i="0" u="none" strike="noStrike" cap="none" normalizeH="0" baseline="0" dirty="0" smtClean="0">
                <a:ln>
                  <a:noFill/>
                </a:ln>
                <a:solidFill>
                  <a:schemeClr val="tx1"/>
                </a:solidFill>
                <a:effectLst/>
                <a:latin typeface="楷体" panose="02010609060101010101" pitchFamily="49" charset="-122"/>
                <a:ea typeface="楷体" panose="02010609060101010101" pitchFamily="49" charset="-122"/>
                <a:cs typeface="Times New Roman" panose="02020603050405020304" pitchFamily="18" charset="0"/>
              </a:rPr>
              <a:t>】</a:t>
            </a:r>
            <a:r>
              <a:rPr kumimoji="0" lang="zh-CN" altLang="en-US" sz="2000" b="0" i="0" u="none" strike="noStrike" cap="none" normalizeH="0" baseline="0" dirty="0" smtClean="0">
                <a:ln>
                  <a:noFill/>
                </a:ln>
                <a:solidFill>
                  <a:schemeClr val="tx1"/>
                </a:solidFill>
                <a:effectLst/>
                <a:latin typeface="楷体" panose="02010609060101010101" pitchFamily="49" charset="-122"/>
                <a:ea typeface="楷体" panose="02010609060101010101" pitchFamily="49" charset="-122"/>
                <a:cs typeface="Times New Roman" panose="02020603050405020304" pitchFamily="18" charset="0"/>
              </a:rPr>
              <a:t>阅读材料，完成下列问题。</a:t>
            </a:r>
            <a:r>
              <a:rPr kumimoji="0" lang="en-US" altLang="zh-CN" sz="2000" b="0" i="0" u="none" strike="noStrike" cap="none" normalizeH="0" baseline="0" dirty="0" smtClean="0">
                <a:ln>
                  <a:noFill/>
                </a:ln>
                <a:solidFill>
                  <a:schemeClr val="tx1"/>
                </a:solidFill>
                <a:effectLst/>
                <a:latin typeface="楷体" panose="02010609060101010101" pitchFamily="49" charset="-122"/>
                <a:ea typeface="楷体" panose="02010609060101010101" pitchFamily="49" charset="-122"/>
                <a:cs typeface="Times New Roman" panose="02020603050405020304" pitchFamily="18" charset="0"/>
              </a:rPr>
              <a:t>(15</a:t>
            </a:r>
            <a:r>
              <a:rPr kumimoji="0" lang="zh-CN" altLang="en-US" sz="2000" b="0" i="0" u="none" strike="noStrike" cap="none" normalizeH="0" baseline="0" dirty="0" smtClean="0">
                <a:ln>
                  <a:noFill/>
                </a:ln>
                <a:solidFill>
                  <a:schemeClr val="tx1"/>
                </a:solidFill>
                <a:effectLst/>
                <a:latin typeface="楷体" panose="02010609060101010101" pitchFamily="49" charset="-122"/>
                <a:ea typeface="楷体" panose="02010609060101010101" pitchFamily="49" charset="-122"/>
                <a:cs typeface="Times New Roman" panose="02020603050405020304" pitchFamily="18" charset="0"/>
              </a:rPr>
              <a:t>分</a:t>
            </a:r>
            <a:r>
              <a:rPr kumimoji="0" lang="en-US" altLang="zh-CN" sz="2000" b="0" i="0" u="none" strike="noStrike" cap="none" normalizeH="0" baseline="0" dirty="0" smtClean="0">
                <a:ln>
                  <a:noFill/>
                </a:ln>
                <a:solidFill>
                  <a:schemeClr val="tx1"/>
                </a:solidFill>
                <a:effectLst/>
                <a:latin typeface="楷体" panose="02010609060101010101" pitchFamily="49" charset="-122"/>
                <a:ea typeface="楷体" panose="02010609060101010101" pitchFamily="49" charset="-122"/>
                <a:cs typeface="Times New Roman" panose="02020603050405020304" pitchFamily="18" charset="0"/>
              </a:rPr>
              <a:t>)</a:t>
            </a:r>
            <a:endParaRPr kumimoji="0" lang="en-US" altLang="zh-CN" sz="2000" b="0" i="0" u="none" strike="noStrike" cap="none" normalizeH="0" baseline="0" dirty="0" smtClean="0">
              <a:ln>
                <a:noFill/>
              </a:ln>
              <a:solidFill>
                <a:schemeClr val="tx1"/>
              </a:solidFill>
              <a:effectLst/>
            </a:endParaRPr>
          </a:p>
          <a:p>
            <a:pPr marL="0" marR="0" lvl="0" indent="261938" algn="l" defTabSz="914400" rtl="0" eaLnBrk="0" fontAlgn="base" latinLnBrk="0" hangingPunct="0">
              <a:lnSpc>
                <a:spcPct val="100000"/>
              </a:lnSpc>
              <a:spcBef>
                <a:spcPct val="0"/>
              </a:spcBef>
              <a:spcAft>
                <a:spcPct val="0"/>
              </a:spcAft>
              <a:buClrTx/>
              <a:buSzTx/>
              <a:buFontTx/>
              <a:buNone/>
              <a:tabLst/>
            </a:pPr>
            <a:endParaRPr kumimoji="0" lang="zh-CN" altLang="en-US" sz="2000" b="0" i="0" u="none" strike="noStrike" cap="none" normalizeH="0" baseline="0" dirty="0" smtClean="0">
              <a:ln>
                <a:noFill/>
              </a:ln>
              <a:solidFill>
                <a:schemeClr val="tx1"/>
              </a:solidFill>
              <a:effectLst/>
            </a:endParaRPr>
          </a:p>
        </p:txBody>
      </p:sp>
      <p:sp>
        <p:nvSpPr>
          <p:cNvPr id="5" name="Rectangle 4"/>
          <p:cNvSpPr>
            <a:spLocks noChangeArrowheads="1"/>
          </p:cNvSpPr>
          <p:nvPr/>
        </p:nvSpPr>
        <p:spPr bwMode="auto">
          <a:xfrm>
            <a:off x="538642" y="3362484"/>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5"/>
          <p:cNvSpPr>
            <a:spLocks noChangeArrowheads="1"/>
          </p:cNvSpPr>
          <p:nvPr/>
        </p:nvSpPr>
        <p:spPr bwMode="auto">
          <a:xfrm>
            <a:off x="138223" y="4010515"/>
            <a:ext cx="8777177"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2667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266700"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smtClean="0">
                <a:ln>
                  <a:noFill/>
                </a:ln>
                <a:solidFill>
                  <a:schemeClr val="tx1"/>
                </a:solidFill>
                <a:effectLst/>
                <a:latin typeface="楷体" panose="02010609060101010101" pitchFamily="49" charset="-122"/>
                <a:ea typeface="楷体" panose="02010609060101010101" pitchFamily="49" charset="-122"/>
                <a:cs typeface="Times New Roman" panose="02020603050405020304" pitchFamily="18" charset="0"/>
              </a:rPr>
              <a:t>材料二：下表为印度河流域干支流径流量比重及不同时段径流量占全年的比例。</a:t>
            </a:r>
            <a:endParaRPr kumimoji="0" lang="en-US" altLang="zh-CN" sz="2000" b="1" i="0" u="none" strike="noStrike" cap="none" normalizeH="0" baseline="0" dirty="0" smtClean="0">
              <a:ln>
                <a:noFill/>
              </a:ln>
              <a:solidFill>
                <a:schemeClr val="tx1"/>
              </a:solidFill>
              <a:effectLst/>
              <a:latin typeface="楷体" panose="02010609060101010101" pitchFamily="49" charset="-122"/>
              <a:ea typeface="楷体" panose="02010609060101010101" pitchFamily="49" charset="-122"/>
              <a:cs typeface="Times New Roman" panose="02020603050405020304" pitchFamily="18" charset="0"/>
            </a:endParaRPr>
          </a:p>
          <a:p>
            <a:pPr marL="0" marR="0" lvl="0" indent="266700" algn="l" defTabSz="914400" rtl="0" eaLnBrk="0" fontAlgn="base" latinLnBrk="0" hangingPunct="0">
              <a:lnSpc>
                <a:spcPct val="100000"/>
              </a:lnSpc>
              <a:spcBef>
                <a:spcPct val="0"/>
              </a:spcBef>
              <a:spcAft>
                <a:spcPct val="0"/>
              </a:spcAft>
              <a:buClrTx/>
              <a:buSzTx/>
              <a:buFontTx/>
              <a:buNone/>
              <a:tabLst/>
            </a:pPr>
            <a:r>
              <a:rPr kumimoji="0" lang="zh-CN" altLang="en-US" sz="20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sz="20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r>
              <a:rPr kumimoji="0" lang="zh-CN" altLang="en-US" sz="20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）指出印度河径流补给来源地，并说明不同时段的主要补给类型。（</a:t>
            </a:r>
            <a:r>
              <a:rPr kumimoji="0" lang="en-US" altLang="zh-CN" sz="20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5</a:t>
            </a:r>
            <a:r>
              <a:rPr kumimoji="0" lang="zh-CN" altLang="en-US" sz="20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分）</a:t>
            </a:r>
            <a:endParaRPr kumimoji="0" lang="zh-CN" altLang="en-US" sz="2000" b="1" i="0" u="none" strike="noStrike" cap="none" normalizeH="0" baseline="0" dirty="0" smtClean="0">
              <a:ln>
                <a:noFill/>
              </a:ln>
              <a:solidFill>
                <a:schemeClr val="tx1"/>
              </a:solidFill>
              <a:effectLst/>
            </a:endParaRPr>
          </a:p>
        </p:txBody>
      </p:sp>
      <p:sp>
        <p:nvSpPr>
          <p:cNvPr id="7" name="文本框 6"/>
          <p:cNvSpPr txBox="1"/>
          <p:nvPr/>
        </p:nvSpPr>
        <p:spPr>
          <a:xfrm>
            <a:off x="138223" y="5170479"/>
            <a:ext cx="9005777" cy="1569660"/>
          </a:xfrm>
          <a:prstGeom prst="rect">
            <a:avLst/>
          </a:prstGeom>
          <a:noFill/>
        </p:spPr>
        <p:txBody>
          <a:bodyPr wrap="square" rtlCol="0">
            <a:spAutoFit/>
          </a:bodyPr>
          <a:lstStyle/>
          <a:p>
            <a:r>
              <a:rPr lang="en-US" altLang="zh-CN" sz="2400" b="1" dirty="0">
                <a:solidFill>
                  <a:srgbClr val="FF0000"/>
                </a:solidFill>
              </a:rPr>
              <a:t>28. </a:t>
            </a:r>
            <a:r>
              <a:rPr lang="zh-CN" altLang="zh-CN" sz="2400" b="1" dirty="0" smtClean="0">
                <a:solidFill>
                  <a:srgbClr val="FF0000"/>
                </a:solidFill>
              </a:rPr>
              <a:t>（</a:t>
            </a:r>
            <a:r>
              <a:rPr lang="en-US" altLang="zh-CN" sz="2400" b="1" dirty="0">
                <a:solidFill>
                  <a:srgbClr val="FF0000"/>
                </a:solidFill>
              </a:rPr>
              <a:t>2</a:t>
            </a:r>
            <a:r>
              <a:rPr lang="zh-CN" altLang="zh-CN" sz="2400" b="1" dirty="0">
                <a:solidFill>
                  <a:srgbClr val="FF0000"/>
                </a:solidFill>
              </a:rPr>
              <a:t>）上游山区或高原；（</a:t>
            </a:r>
            <a:r>
              <a:rPr lang="en-US" altLang="zh-CN" sz="2400" b="1" dirty="0">
                <a:solidFill>
                  <a:srgbClr val="FF0000"/>
                </a:solidFill>
              </a:rPr>
              <a:t>1</a:t>
            </a:r>
            <a:r>
              <a:rPr lang="zh-CN" altLang="zh-CN" sz="2400" b="1" dirty="0">
                <a:solidFill>
                  <a:srgbClr val="FF0000"/>
                </a:solidFill>
              </a:rPr>
              <a:t>分）</a:t>
            </a:r>
            <a:r>
              <a:rPr lang="en-US" altLang="zh-CN" sz="2400" b="1" dirty="0">
                <a:solidFill>
                  <a:srgbClr val="FF0000"/>
                </a:solidFill>
              </a:rPr>
              <a:t>4-6</a:t>
            </a:r>
            <a:r>
              <a:rPr lang="zh-CN" altLang="zh-CN" sz="2400" b="1" dirty="0">
                <a:solidFill>
                  <a:srgbClr val="FF0000"/>
                </a:solidFill>
              </a:rPr>
              <a:t>月，季节性积雪融水补给；（</a:t>
            </a:r>
            <a:r>
              <a:rPr lang="en-US" altLang="zh-CN" sz="2400" b="1" dirty="0">
                <a:solidFill>
                  <a:srgbClr val="FF0000"/>
                </a:solidFill>
              </a:rPr>
              <a:t>1</a:t>
            </a:r>
            <a:r>
              <a:rPr lang="zh-CN" altLang="zh-CN" sz="2400" b="1" dirty="0">
                <a:solidFill>
                  <a:srgbClr val="FF0000"/>
                </a:solidFill>
              </a:rPr>
              <a:t>分）</a:t>
            </a:r>
            <a:r>
              <a:rPr lang="en-US" altLang="zh-CN" sz="2400" b="1" dirty="0">
                <a:solidFill>
                  <a:srgbClr val="FF0000"/>
                </a:solidFill>
              </a:rPr>
              <a:t>7-9</a:t>
            </a:r>
            <a:r>
              <a:rPr lang="zh-CN" altLang="zh-CN" sz="2400" b="1" dirty="0">
                <a:solidFill>
                  <a:srgbClr val="FF0000"/>
                </a:solidFill>
              </a:rPr>
              <a:t>月，雨水补给；（</a:t>
            </a:r>
            <a:r>
              <a:rPr lang="en-US" altLang="zh-CN" sz="2400" b="1" dirty="0">
                <a:solidFill>
                  <a:srgbClr val="FF0000"/>
                </a:solidFill>
              </a:rPr>
              <a:t>1</a:t>
            </a:r>
            <a:r>
              <a:rPr lang="zh-CN" altLang="zh-CN" sz="2400" b="1" dirty="0">
                <a:solidFill>
                  <a:srgbClr val="FF0000"/>
                </a:solidFill>
              </a:rPr>
              <a:t>分）</a:t>
            </a:r>
            <a:r>
              <a:rPr lang="en-US" altLang="zh-CN" sz="2400" b="1" dirty="0">
                <a:solidFill>
                  <a:srgbClr val="FF0000"/>
                </a:solidFill>
              </a:rPr>
              <a:t>7-9</a:t>
            </a:r>
            <a:r>
              <a:rPr lang="zh-CN" altLang="zh-CN" sz="2400" b="1" dirty="0">
                <a:solidFill>
                  <a:srgbClr val="FF0000"/>
                </a:solidFill>
              </a:rPr>
              <a:t>月，冰川融水补给；（</a:t>
            </a:r>
            <a:r>
              <a:rPr lang="en-US" altLang="zh-CN" sz="2400" b="1" dirty="0">
                <a:solidFill>
                  <a:srgbClr val="FF0000"/>
                </a:solidFill>
              </a:rPr>
              <a:t>1</a:t>
            </a:r>
            <a:r>
              <a:rPr lang="zh-CN" altLang="zh-CN" sz="2400" b="1" dirty="0">
                <a:solidFill>
                  <a:srgbClr val="FF0000"/>
                </a:solidFill>
              </a:rPr>
              <a:t>分）</a:t>
            </a:r>
            <a:r>
              <a:rPr lang="en-US" altLang="zh-CN" sz="2400" b="1" dirty="0">
                <a:solidFill>
                  <a:srgbClr val="FF0000"/>
                </a:solidFill>
              </a:rPr>
              <a:t>10</a:t>
            </a:r>
            <a:r>
              <a:rPr lang="zh-CN" altLang="zh-CN" sz="2400" b="1" dirty="0">
                <a:solidFill>
                  <a:srgbClr val="FF0000"/>
                </a:solidFill>
              </a:rPr>
              <a:t>月</a:t>
            </a:r>
            <a:r>
              <a:rPr lang="en-US" altLang="zh-CN" sz="2400" b="1" dirty="0">
                <a:solidFill>
                  <a:srgbClr val="FF0000"/>
                </a:solidFill>
              </a:rPr>
              <a:t>-3</a:t>
            </a:r>
            <a:r>
              <a:rPr lang="zh-CN" altLang="zh-CN" sz="2400" b="1" dirty="0">
                <a:solidFill>
                  <a:srgbClr val="FF0000"/>
                </a:solidFill>
              </a:rPr>
              <a:t>月，地下水补给。（</a:t>
            </a:r>
            <a:r>
              <a:rPr lang="en-US" altLang="zh-CN" sz="2400" b="1" dirty="0">
                <a:solidFill>
                  <a:srgbClr val="FF0000"/>
                </a:solidFill>
              </a:rPr>
              <a:t>1</a:t>
            </a:r>
            <a:r>
              <a:rPr lang="zh-CN" altLang="zh-CN" sz="2400" b="1" dirty="0">
                <a:solidFill>
                  <a:srgbClr val="FF0000"/>
                </a:solidFill>
              </a:rPr>
              <a:t>分）</a:t>
            </a:r>
          </a:p>
          <a:p>
            <a:r>
              <a:rPr lang="en-US" altLang="zh-CN" sz="2400" b="1" dirty="0">
                <a:solidFill>
                  <a:srgbClr val="FF0000"/>
                </a:solidFill>
              </a:rPr>
              <a:t>   </a:t>
            </a:r>
            <a:endParaRPr lang="zh-CN" altLang="en-US" sz="2400" b="1" dirty="0">
              <a:solidFill>
                <a:srgbClr val="FF0000"/>
              </a:solidFill>
            </a:endParaRPr>
          </a:p>
        </p:txBody>
      </p:sp>
      <p:sp>
        <p:nvSpPr>
          <p:cNvPr id="8" name="矩形 7"/>
          <p:cNvSpPr/>
          <p:nvPr/>
        </p:nvSpPr>
        <p:spPr>
          <a:xfrm>
            <a:off x="6096614" y="3331687"/>
            <a:ext cx="1377300" cy="369332"/>
          </a:xfrm>
          <a:prstGeom prst="rect">
            <a:avLst/>
          </a:prstGeom>
        </p:spPr>
        <p:txBody>
          <a:bodyPr wrap="none">
            <a:spAutoFit/>
          </a:bodyPr>
          <a:lstStyle/>
          <a:p>
            <a:pPr lvl="0" indent="266700" eaLnBrk="0" fontAlgn="base" hangingPunct="0">
              <a:spcBef>
                <a:spcPct val="0"/>
              </a:spcBef>
              <a:spcAft>
                <a:spcPct val="0"/>
              </a:spcAft>
            </a:pPr>
            <a:r>
              <a:rPr lang="zh-CN" altLang="zh-CN" dirty="0">
                <a:latin typeface="楷体" panose="02010609060101010101" pitchFamily="49" charset="-122"/>
                <a:ea typeface="楷体" panose="02010609060101010101" pitchFamily="49" charset="-122"/>
                <a:cs typeface="Times New Roman" panose="02020603050405020304" pitchFamily="18" charset="0"/>
              </a:rPr>
              <a:t>第</a:t>
            </a:r>
            <a:r>
              <a:rPr lang="en-US" altLang="zh-CN" dirty="0">
                <a:latin typeface="楷体" panose="02010609060101010101" pitchFamily="49" charset="-122"/>
                <a:ea typeface="楷体" panose="02010609060101010101" pitchFamily="49" charset="-122"/>
                <a:cs typeface="Times New Roman" panose="02020603050405020304" pitchFamily="18" charset="0"/>
              </a:rPr>
              <a:t>28</a:t>
            </a:r>
            <a:r>
              <a:rPr lang="zh-CN" altLang="en-US" dirty="0">
                <a:latin typeface="楷体" panose="02010609060101010101" pitchFamily="49" charset="-122"/>
                <a:ea typeface="楷体" panose="02010609060101010101" pitchFamily="49" charset="-122"/>
                <a:cs typeface="Times New Roman" panose="02020603050405020304" pitchFamily="18" charset="0"/>
              </a:rPr>
              <a:t>题表</a:t>
            </a:r>
            <a:endParaRPr lang="zh-CN" altLang="en-US" sz="1400" dirty="0"/>
          </a:p>
        </p:txBody>
      </p:sp>
    </p:spTree>
    <p:extLst>
      <p:ext uri="{BB962C8B-B14F-4D97-AF65-F5344CB8AC3E}">
        <p14:creationId xmlns:p14="http://schemas.microsoft.com/office/powerpoint/2010/main" val="3595397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南亚地形"/>
          <p:cNvPicPr>
            <a:picLocks noChangeAspect="1"/>
          </p:cNvPicPr>
          <p:nvPr/>
        </p:nvPicPr>
        <p:blipFill>
          <a:blip r:embed="rId4"/>
          <a:stretch>
            <a:fillRect/>
          </a:stretch>
        </p:blipFill>
        <p:spPr>
          <a:xfrm>
            <a:off x="4358005" y="1296010"/>
            <a:ext cx="4581525" cy="5149215"/>
          </a:xfrm>
          <a:prstGeom prst="rect">
            <a:avLst/>
          </a:prstGeom>
          <a:ln>
            <a:solidFill>
              <a:schemeClr val="tx1">
                <a:lumMod val="95000"/>
                <a:lumOff val="5000"/>
              </a:schemeClr>
            </a:solidFill>
          </a:ln>
        </p:spPr>
      </p:pic>
      <p:sp>
        <p:nvSpPr>
          <p:cNvPr id="2" name="文本框 1"/>
          <p:cNvSpPr txBox="1"/>
          <p:nvPr/>
        </p:nvSpPr>
        <p:spPr>
          <a:xfrm>
            <a:off x="0" y="-5080"/>
            <a:ext cx="9159240" cy="706755"/>
          </a:xfrm>
          <a:prstGeom prst="rect">
            <a:avLst/>
          </a:prstGeom>
          <a:gradFill>
            <a:gsLst>
              <a:gs pos="100000">
                <a:srgbClr val="0D2FFD"/>
              </a:gs>
              <a:gs pos="100000">
                <a:srgbClr val="034373"/>
              </a:gs>
            </a:gsLst>
            <a:lin ang="5400000" scaled="0"/>
          </a:gradFill>
        </p:spPr>
        <p:txBody>
          <a:bodyPr wrap="square" rtlCol="0">
            <a:spAutoFit/>
          </a:bodyPr>
          <a:lstStyle/>
          <a:p>
            <a:pPr algn="l">
              <a:lnSpc>
                <a:spcPct val="100000"/>
              </a:lnSpc>
            </a:pPr>
            <a:r>
              <a:rPr lang="en-US" altLang="zh-CN" sz="4000" b="1">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          </a:t>
            </a:r>
            <a:r>
              <a:rPr lang="zh-CN" altLang="en-US" sz="4000" b="1">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一、南亚概述</a:t>
            </a:r>
            <a:r>
              <a:rPr lang="zh-CN" altLang="en-US" sz="3600">
                <a:solidFill>
                  <a:schemeClr val="bg1"/>
                </a:solidFill>
                <a:latin typeface="微软雅黑" panose="020B0503020204020204" charset="-122"/>
                <a:ea typeface="微软雅黑" panose="020B0503020204020204" charset="-122"/>
              </a:rPr>
              <a:t> </a:t>
            </a:r>
          </a:p>
        </p:txBody>
      </p:sp>
      <p:sp>
        <p:nvSpPr>
          <p:cNvPr id="8" name="文本框 7"/>
          <p:cNvSpPr txBox="1"/>
          <p:nvPr/>
        </p:nvSpPr>
        <p:spPr>
          <a:xfrm>
            <a:off x="288290" y="1412240"/>
            <a:ext cx="3947160" cy="567848"/>
          </a:xfrm>
          <a:prstGeom prst="rect">
            <a:avLst/>
          </a:prstGeom>
          <a:gradFill>
            <a:gsLst>
              <a:gs pos="100000">
                <a:srgbClr val="FBFB11"/>
              </a:gs>
              <a:gs pos="100000">
                <a:srgbClr val="838309"/>
              </a:gs>
            </a:gsLst>
            <a:lin ang="5400000" scaled="0"/>
          </a:gradFill>
          <a:ln>
            <a:solidFill>
              <a:schemeClr val="tx1">
                <a:lumMod val="95000"/>
                <a:lumOff val="5000"/>
              </a:schemeClr>
            </a:solidFill>
          </a:ln>
          <a:effectLst>
            <a:outerShdw blurRad="63500" algn="ctr" rotWithShape="0">
              <a:prstClr val="black">
                <a:alpha val="40000"/>
              </a:prstClr>
            </a:outerShdw>
          </a:effectLst>
        </p:spPr>
        <p:txBody>
          <a:bodyPr wrap="square" rtlCol="0">
            <a:spAutoFit/>
            <a:scene3d>
              <a:camera prst="orthographicFront"/>
              <a:lightRig rig="threePt" dir="t"/>
            </a:scene3d>
          </a:bodyPr>
          <a:lstStyle/>
          <a:p>
            <a:pPr algn="l">
              <a:lnSpc>
                <a:spcPct val="110000"/>
              </a:lnSpc>
            </a:pPr>
            <a:r>
              <a:rPr lang="en-US" altLang="zh-CN" sz="2400" dirty="0">
                <a:solidFill>
                  <a:schemeClr val="tx1"/>
                </a:solidFill>
                <a:effectLst/>
                <a:latin typeface="+mn-ea"/>
                <a:cs typeface="+mn-ea"/>
              </a:rPr>
              <a:t> </a:t>
            </a:r>
            <a:r>
              <a:rPr lang="en-US" altLang="zh-CN" sz="3200" dirty="0" smtClean="0">
                <a:solidFill>
                  <a:schemeClr val="tx1"/>
                </a:solidFill>
                <a:effectLst/>
                <a:latin typeface="+mn-ea"/>
                <a:cs typeface="+mn-ea"/>
              </a:rPr>
              <a:t>4</a:t>
            </a:r>
            <a:r>
              <a:rPr lang="zh-CN" altLang="en-US" sz="3200" dirty="0" smtClean="0">
                <a:solidFill>
                  <a:schemeClr val="tx1"/>
                </a:solidFill>
                <a:effectLst/>
                <a:latin typeface="+mn-ea"/>
                <a:cs typeface="+mn-ea"/>
              </a:rPr>
              <a:t>、</a:t>
            </a:r>
            <a:r>
              <a:rPr lang="zh-CN" altLang="en-US" sz="3200" dirty="0">
                <a:solidFill>
                  <a:schemeClr val="tx1"/>
                </a:solidFill>
                <a:effectLst/>
                <a:latin typeface="+mn-ea"/>
                <a:cs typeface="+mn-ea"/>
              </a:rPr>
              <a:t>南亚的自然灾害</a:t>
            </a:r>
            <a:endParaRPr lang="zh-CN" altLang="en-US" sz="2800" dirty="0">
              <a:solidFill>
                <a:srgbClr val="FF0000"/>
              </a:solidFill>
              <a:effectLst/>
              <a:latin typeface="+mn-ea"/>
              <a:ea typeface="楷体" panose="02010609060101010101" charset="-122"/>
              <a:cs typeface="+mn-ea"/>
            </a:endParaRPr>
          </a:p>
        </p:txBody>
      </p:sp>
      <p:sp>
        <p:nvSpPr>
          <p:cNvPr id="19" name="圆角矩形 18"/>
          <p:cNvSpPr/>
          <p:nvPr/>
        </p:nvSpPr>
        <p:spPr>
          <a:xfrm>
            <a:off x="6298565" y="146685"/>
            <a:ext cx="2640965" cy="896620"/>
          </a:xfrm>
          <a:prstGeom prst="roundRect">
            <a:avLst/>
          </a:prstGeom>
          <a:gradFill>
            <a:gsLst>
              <a:gs pos="100000">
                <a:srgbClr val="41FB33"/>
              </a:gs>
              <a:gs pos="100000">
                <a:srgbClr val="035C7D"/>
              </a:gs>
            </a:gsLst>
            <a:lin ang="5400000" scaled="0"/>
          </a:gradFill>
          <a:ln>
            <a:solidFill>
              <a:srgbClr val="0D2FFD"/>
            </a:solid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p:cNvSpPr txBox="1"/>
          <p:nvPr/>
        </p:nvSpPr>
        <p:spPr>
          <a:xfrm>
            <a:off x="6410325" y="210820"/>
            <a:ext cx="2418080" cy="768350"/>
          </a:xfrm>
          <a:prstGeom prst="rect">
            <a:avLst/>
          </a:prstGeom>
          <a:noFill/>
        </p:spPr>
        <p:txBody>
          <a:bodyPr wrap="none" rtlCol="0">
            <a:spAutoFit/>
            <a:scene3d>
              <a:camera prst="orthographicFront"/>
              <a:lightRig rig="threePt" dir="t"/>
            </a:scene3d>
          </a:bodyPr>
          <a:lstStyle/>
          <a:p>
            <a:pPr algn="ctr"/>
            <a:r>
              <a:rPr lang="zh-CN" altLang="en-US" sz="4400">
                <a:solidFill>
                  <a:schemeClr val="tx1"/>
                </a:solidFill>
                <a:effectLst>
                  <a:outerShdw blurRad="38100" dist="19050" dir="2700000" algn="tl" rotWithShape="0">
                    <a:schemeClr val="dk1">
                      <a:alpha val="40000"/>
                    </a:schemeClr>
                  </a:outerShdw>
                </a:effectLst>
              </a:rPr>
              <a:t>自然特征</a:t>
            </a:r>
          </a:p>
        </p:txBody>
      </p:sp>
      <p:graphicFrame>
        <p:nvGraphicFramePr>
          <p:cNvPr id="10" name="对象 9">
            <a:hlinkClick r:id="" action="ppaction://ole?verb=0"/>
          </p:cNvPr>
          <p:cNvGraphicFramePr>
            <a:graphicFrameLocks noChangeAspect="1"/>
          </p:cNvGraphicFramePr>
          <p:nvPr/>
        </p:nvGraphicFramePr>
        <p:xfrm>
          <a:off x="4114800" y="3321050"/>
          <a:ext cx="914400" cy="215900"/>
        </p:xfrm>
        <a:graphic>
          <a:graphicData uri="http://schemas.openxmlformats.org/presentationml/2006/ole">
            <mc:AlternateContent xmlns:mc="http://schemas.openxmlformats.org/markup-compatibility/2006">
              <mc:Choice xmlns:v="urn:schemas-microsoft-com:vml" Requires="v">
                <p:oleObj spid="_x0000_s3090" r:id="rId5" imgW="914400" imgH="215900" progId="Equation.KSEE3">
                  <p:embed/>
                </p:oleObj>
              </mc:Choice>
              <mc:Fallback>
                <p:oleObj r:id="rId5" imgW="914400" imgH="215900" progId="Equation.KSEE3">
                  <p:embed/>
                  <p:pic>
                    <p:nvPicPr>
                      <p:cNvPr id="0" name="图片 1024"/>
                      <p:cNvPicPr/>
                      <p:nvPr/>
                    </p:nvPicPr>
                    <p:blipFill>
                      <a:blip r:embed="rId6"/>
                      <a:stretch>
                        <a:fillRect/>
                      </a:stretch>
                    </p:blipFill>
                    <p:spPr>
                      <a:xfrm>
                        <a:off x="4114800" y="3321050"/>
                        <a:ext cx="914400" cy="215900"/>
                      </a:xfrm>
                      <a:prstGeom prst="rect">
                        <a:avLst/>
                      </a:prstGeom>
                    </p:spPr>
                  </p:pic>
                </p:oleObj>
              </mc:Fallback>
            </mc:AlternateContent>
          </a:graphicData>
        </a:graphic>
      </p:graphicFrame>
      <p:sp>
        <p:nvSpPr>
          <p:cNvPr id="5" name="文本框 4"/>
          <p:cNvSpPr txBox="1"/>
          <p:nvPr/>
        </p:nvSpPr>
        <p:spPr>
          <a:xfrm>
            <a:off x="288002" y="2501900"/>
            <a:ext cx="3947795" cy="1210945"/>
          </a:xfrm>
          <a:prstGeom prst="rect">
            <a:avLst/>
          </a:prstGeom>
          <a:pattFill prst="openDmnd">
            <a:fgClr>
              <a:schemeClr val="accent2">
                <a:lumMod val="20000"/>
                <a:lumOff val="80000"/>
              </a:schemeClr>
            </a:fgClr>
            <a:bgClr>
              <a:schemeClr val="bg1"/>
            </a:bgClr>
          </a:pattFill>
          <a:ln>
            <a:solidFill>
              <a:schemeClr val="accent1"/>
            </a:solidFill>
          </a:ln>
          <a:effectLst>
            <a:outerShdw blurRad="38100" algn="ctr" rotWithShape="0">
              <a:prstClr val="black">
                <a:alpha val="20000"/>
              </a:prstClr>
            </a:outerShdw>
          </a:effectLst>
        </p:spPr>
        <p:txBody>
          <a:bodyPr wrap="square" rtlCol="0">
            <a:spAutoFit/>
          </a:bodyPr>
          <a:lstStyle/>
          <a:p>
            <a:pPr>
              <a:lnSpc>
                <a:spcPct val="130000"/>
              </a:lnSpc>
            </a:pPr>
            <a:r>
              <a:rPr lang="en-US" altLang="zh-CN" sz="700" b="1">
                <a:solidFill>
                  <a:schemeClr val="tx1"/>
                </a:solidFill>
                <a:latin typeface="+mn-ea"/>
                <a:cs typeface="+mn-ea"/>
              </a:rPr>
              <a:t> </a:t>
            </a:r>
            <a:r>
              <a:rPr lang="zh-CN" altLang="en-US" sz="2800" b="1">
                <a:solidFill>
                  <a:schemeClr val="tx1"/>
                </a:solidFill>
                <a:latin typeface="+mn-ea"/>
                <a:cs typeface="+mn-ea"/>
              </a:rPr>
              <a:t>地质灾害：</a:t>
            </a:r>
            <a:r>
              <a:rPr lang="zh-CN" altLang="en-US" sz="2800" b="1">
                <a:solidFill>
                  <a:srgbClr val="FF0000"/>
                </a:solidFill>
                <a:latin typeface="+mn-ea"/>
                <a:cs typeface="+mn-ea"/>
              </a:rPr>
              <a:t>火山、地震</a:t>
            </a:r>
            <a:r>
              <a:rPr lang="zh-CN" altLang="en-US" sz="2800" b="1">
                <a:solidFill>
                  <a:srgbClr val="0221DE"/>
                </a:solidFill>
                <a:latin typeface="+mn-ea"/>
                <a:cs typeface="+mn-ea"/>
              </a:rPr>
              <a:t>（次生滑坡、泥石流）</a:t>
            </a:r>
          </a:p>
        </p:txBody>
      </p:sp>
      <p:sp>
        <p:nvSpPr>
          <p:cNvPr id="7" name="文本框 6"/>
          <p:cNvSpPr txBox="1"/>
          <p:nvPr/>
        </p:nvSpPr>
        <p:spPr>
          <a:xfrm>
            <a:off x="288002" y="3808095"/>
            <a:ext cx="3947795" cy="2330450"/>
          </a:xfrm>
          <a:prstGeom prst="rect">
            <a:avLst/>
          </a:prstGeom>
          <a:pattFill prst="openDmnd">
            <a:fgClr>
              <a:schemeClr val="accent2">
                <a:lumMod val="20000"/>
                <a:lumOff val="80000"/>
              </a:schemeClr>
            </a:fgClr>
            <a:bgClr>
              <a:schemeClr val="bg1"/>
            </a:bgClr>
          </a:pattFill>
          <a:ln>
            <a:solidFill>
              <a:schemeClr val="accent1"/>
            </a:solidFill>
          </a:ln>
          <a:effectLst>
            <a:outerShdw blurRad="38100" algn="ctr" rotWithShape="0">
              <a:prstClr val="black">
                <a:alpha val="20000"/>
              </a:prstClr>
            </a:outerShdw>
          </a:effectLst>
        </p:spPr>
        <p:txBody>
          <a:bodyPr wrap="square" rtlCol="0">
            <a:spAutoFit/>
          </a:bodyPr>
          <a:lstStyle/>
          <a:p>
            <a:pPr>
              <a:lnSpc>
                <a:spcPct val="130000"/>
              </a:lnSpc>
            </a:pPr>
            <a:r>
              <a:rPr lang="en-US" altLang="zh-CN" sz="1600" b="1">
                <a:solidFill>
                  <a:schemeClr val="tx1"/>
                </a:solidFill>
                <a:latin typeface="+mn-ea"/>
                <a:cs typeface="+mn-ea"/>
              </a:rPr>
              <a:t> </a:t>
            </a:r>
            <a:r>
              <a:rPr lang="zh-CN" altLang="en-US" sz="2800" b="1">
                <a:solidFill>
                  <a:schemeClr val="tx1"/>
                </a:solidFill>
                <a:latin typeface="+mn-ea"/>
                <a:cs typeface="+mn-ea"/>
              </a:rPr>
              <a:t>气象灾害：</a:t>
            </a:r>
          </a:p>
          <a:p>
            <a:pPr>
              <a:lnSpc>
                <a:spcPct val="130000"/>
              </a:lnSpc>
            </a:pPr>
            <a:r>
              <a:rPr lang="zh-CN" altLang="en-US" sz="2800" b="1">
                <a:solidFill>
                  <a:schemeClr val="tx1"/>
                </a:solidFill>
                <a:latin typeface="+mn-ea"/>
                <a:cs typeface="+mn-ea"/>
              </a:rPr>
              <a:t> </a:t>
            </a:r>
            <a:r>
              <a:rPr lang="zh-CN" altLang="en-US" sz="2800">
                <a:solidFill>
                  <a:schemeClr val="tx1"/>
                </a:solidFill>
                <a:latin typeface="Calibri" panose="020F0502020204030204" charset="0"/>
                <a:cs typeface="+mn-ea"/>
              </a:rPr>
              <a:t>①</a:t>
            </a:r>
            <a:r>
              <a:rPr lang="zh-CN" altLang="en-US" sz="2800" b="1">
                <a:solidFill>
                  <a:srgbClr val="FF0000"/>
                </a:solidFill>
                <a:latin typeface="Calibri" panose="020F0502020204030204" charset="0"/>
                <a:cs typeface="+mn-ea"/>
              </a:rPr>
              <a:t>旱涝</a:t>
            </a:r>
            <a:r>
              <a:rPr lang="zh-CN" altLang="en-US" sz="2800">
                <a:solidFill>
                  <a:schemeClr val="tx1"/>
                </a:solidFill>
                <a:latin typeface="Calibri" panose="020F0502020204030204" charset="0"/>
                <a:cs typeface="+mn-ea"/>
              </a:rPr>
              <a:t>灾害频发</a:t>
            </a:r>
          </a:p>
          <a:p>
            <a:pPr>
              <a:lnSpc>
                <a:spcPct val="130000"/>
              </a:lnSpc>
            </a:pPr>
            <a:r>
              <a:rPr lang="zh-CN" altLang="en-US" sz="2800">
                <a:solidFill>
                  <a:schemeClr val="tx1"/>
                </a:solidFill>
                <a:latin typeface="Calibri" panose="020F0502020204030204" charset="0"/>
                <a:cs typeface="+mn-ea"/>
              </a:rPr>
              <a:t> </a:t>
            </a:r>
            <a:r>
              <a:rPr lang="zh-CN" altLang="en-US" sz="1400">
                <a:solidFill>
                  <a:schemeClr val="tx1"/>
                </a:solidFill>
                <a:latin typeface="Calibri" panose="020F0502020204030204" charset="0"/>
                <a:cs typeface="+mn-ea"/>
              </a:rPr>
              <a:t> </a:t>
            </a:r>
            <a:r>
              <a:rPr lang="zh-CN" altLang="en-US" sz="2800">
                <a:solidFill>
                  <a:schemeClr val="tx1"/>
                </a:solidFill>
                <a:latin typeface="Calibri" panose="020F0502020204030204" charset="0"/>
                <a:cs typeface="+mn-ea"/>
              </a:rPr>
              <a:t>②孟加拉国：</a:t>
            </a:r>
            <a:r>
              <a:rPr lang="zh-CN" altLang="en-US" sz="2800" b="1">
                <a:solidFill>
                  <a:srgbClr val="FF0000"/>
                </a:solidFill>
                <a:latin typeface="Calibri" panose="020F0502020204030204" charset="0"/>
                <a:cs typeface="+mn-ea"/>
              </a:rPr>
              <a:t>热带风暴、飓风</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7" grpId="0" bldLvl="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5330" name="Text Box 4"/>
          <p:cNvSpPr txBox="1">
            <a:spLocks noChangeArrowheads="1"/>
          </p:cNvSpPr>
          <p:nvPr/>
        </p:nvSpPr>
        <p:spPr bwMode="auto">
          <a:xfrm>
            <a:off x="0" y="0"/>
            <a:ext cx="9144000" cy="637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3200" b="1" dirty="0">
                <a:solidFill>
                  <a:srgbClr val="FF0000"/>
                </a:solidFill>
                <a:ea typeface="华文细黑" panose="02010600040101010101" pitchFamily="2" charset="-122"/>
              </a:rPr>
              <a:t>河流洪涝灾害的成因</a:t>
            </a:r>
            <a:r>
              <a:rPr lang="zh-CN" altLang="en-US" sz="3200" b="1" dirty="0" smtClean="0">
                <a:solidFill>
                  <a:srgbClr val="FF0000"/>
                </a:solidFill>
                <a:ea typeface="华文细黑" panose="02010600040101010101" pitchFamily="2" charset="-122"/>
              </a:rPr>
              <a:t>分析</a:t>
            </a:r>
            <a:endParaRPr lang="zh-CN" altLang="en-US" sz="3200" b="1" dirty="0">
              <a:solidFill>
                <a:srgbClr val="FF0000"/>
              </a:solidFill>
            </a:endParaRPr>
          </a:p>
          <a:p>
            <a:r>
              <a:rPr lang="zh-CN" altLang="en-US" sz="2800" b="1" dirty="0" smtClean="0"/>
              <a:t>①</a:t>
            </a:r>
            <a:r>
              <a:rPr lang="zh-CN" altLang="en-US" sz="2800" b="1" dirty="0">
                <a:ea typeface="黑体" panose="02010609060101010101" pitchFamily="49" charset="-122"/>
              </a:rPr>
              <a:t>自然原因</a:t>
            </a:r>
            <a:r>
              <a:rPr lang="zh-CN" altLang="en-US" sz="2800" b="1" dirty="0"/>
              <a:t>： </a:t>
            </a:r>
          </a:p>
          <a:p>
            <a:r>
              <a:rPr lang="en-US" altLang="zh-CN" sz="2800" b="1" dirty="0">
                <a:solidFill>
                  <a:srgbClr val="0000FF"/>
                </a:solidFill>
              </a:rPr>
              <a:t>a.</a:t>
            </a:r>
            <a:r>
              <a:rPr lang="zh-CN" altLang="en-US" sz="2800" b="1" dirty="0">
                <a:solidFill>
                  <a:srgbClr val="FF0000"/>
                </a:solidFill>
                <a:latin typeface="黑体" panose="02010609060101010101" pitchFamily="49" charset="-122"/>
                <a:ea typeface="黑体" panose="02010609060101010101" pitchFamily="49" charset="-122"/>
              </a:rPr>
              <a:t>水系</a:t>
            </a:r>
            <a:r>
              <a:rPr lang="en-US" altLang="zh-CN" sz="2800" b="1" dirty="0">
                <a:solidFill>
                  <a:srgbClr val="0000FF"/>
                </a:solidFill>
                <a:latin typeface="黑体" panose="02010609060101010101" pitchFamily="49" charset="-122"/>
                <a:ea typeface="黑体" panose="02010609060101010101" pitchFamily="49" charset="-122"/>
              </a:rPr>
              <a:t>(</a:t>
            </a:r>
            <a:r>
              <a:rPr lang="zh-CN" altLang="en-US" sz="2800" b="1" dirty="0">
                <a:solidFill>
                  <a:srgbClr val="0000FF"/>
                </a:solidFill>
                <a:latin typeface="黑体" panose="02010609060101010101" pitchFamily="49" charset="-122"/>
                <a:ea typeface="黑体" panose="02010609060101010101" pitchFamily="49" charset="-122"/>
              </a:rPr>
              <a:t>支流的多少、干支流构成的形状、河道的弯曲度</a:t>
            </a:r>
            <a:r>
              <a:rPr lang="en-US" altLang="zh-CN" sz="2800" b="1" dirty="0">
                <a:solidFill>
                  <a:srgbClr val="0000FF"/>
                </a:solidFill>
                <a:latin typeface="黑体" panose="02010609060101010101" pitchFamily="49" charset="-122"/>
                <a:ea typeface="黑体" panose="02010609060101010101" pitchFamily="49" charset="-122"/>
              </a:rPr>
              <a:t>)</a:t>
            </a:r>
          </a:p>
          <a:p>
            <a:r>
              <a:rPr lang="zh-CN" altLang="en-US" sz="3200" b="1" dirty="0"/>
              <a:t>缺少天然的入海河道（如淮河）；水系支流多（海河：扇形水系 长江：树枝状水系；主支流同时入汛，加剧洪涝）；河道弯曲（如荆江河段）</a:t>
            </a:r>
            <a:endParaRPr lang="en-US" altLang="zh-CN" sz="3200" b="1" dirty="0">
              <a:latin typeface="黑体" panose="02010609060101010101" pitchFamily="49" charset="-122"/>
              <a:ea typeface="黑体" panose="02010609060101010101" pitchFamily="49" charset="-122"/>
            </a:endParaRPr>
          </a:p>
          <a:p>
            <a:r>
              <a:rPr lang="en-US" altLang="zh-CN" sz="2800" b="1" dirty="0">
                <a:solidFill>
                  <a:srgbClr val="0000FF"/>
                </a:solidFill>
                <a:latin typeface="黑体" panose="02010609060101010101" pitchFamily="49" charset="-122"/>
                <a:ea typeface="黑体" panose="02010609060101010101" pitchFamily="49" charset="-122"/>
              </a:rPr>
              <a:t>b.</a:t>
            </a:r>
            <a:r>
              <a:rPr lang="zh-CN" altLang="en-US" sz="2800" b="1" dirty="0">
                <a:solidFill>
                  <a:srgbClr val="FF0000"/>
                </a:solidFill>
                <a:latin typeface="黑体" panose="02010609060101010101" pitchFamily="49" charset="-122"/>
                <a:ea typeface="黑体" panose="02010609060101010101" pitchFamily="49" charset="-122"/>
              </a:rPr>
              <a:t>水文</a:t>
            </a:r>
            <a:r>
              <a:rPr lang="en-US" altLang="zh-CN" sz="2800" b="1" dirty="0">
                <a:solidFill>
                  <a:srgbClr val="0000FF"/>
                </a:solidFill>
                <a:latin typeface="黑体" panose="02010609060101010101" pitchFamily="49" charset="-122"/>
                <a:ea typeface="黑体" panose="02010609060101010101" pitchFamily="49" charset="-122"/>
              </a:rPr>
              <a:t>(</a:t>
            </a:r>
            <a:r>
              <a:rPr lang="zh-CN" altLang="en-US" sz="2800" b="1" dirty="0">
                <a:solidFill>
                  <a:srgbClr val="0000FF"/>
                </a:solidFill>
                <a:latin typeface="黑体" panose="02010609060101010101" pitchFamily="49" charset="-122"/>
                <a:ea typeface="黑体" panose="02010609060101010101" pitchFamily="49" charset="-122"/>
              </a:rPr>
              <a:t>汛期长短、流量大小及变化、含沙量大小</a:t>
            </a:r>
          </a:p>
          <a:p>
            <a:r>
              <a:rPr lang="zh-CN" altLang="en-US" sz="2800" b="1" dirty="0">
                <a:solidFill>
                  <a:srgbClr val="0000FF"/>
                </a:solidFill>
                <a:latin typeface="黑体" panose="02010609060101010101" pitchFamily="49" charset="-122"/>
                <a:ea typeface="黑体" panose="02010609060101010101" pitchFamily="49" charset="-122"/>
              </a:rPr>
              <a:t>及河床泥沙淤积情况、有无凌汛现象</a:t>
            </a:r>
            <a:r>
              <a:rPr lang="en-US" altLang="zh-CN" sz="2800" b="1" dirty="0">
                <a:solidFill>
                  <a:srgbClr val="0000FF"/>
                </a:solidFill>
                <a:latin typeface="黑体" panose="02010609060101010101" pitchFamily="49" charset="-122"/>
                <a:ea typeface="黑体" panose="02010609060101010101" pitchFamily="49" charset="-122"/>
              </a:rPr>
              <a:t>)</a:t>
            </a:r>
          </a:p>
          <a:p>
            <a:r>
              <a:rPr lang="en-US" altLang="zh-CN" sz="2800" b="1" dirty="0">
                <a:solidFill>
                  <a:srgbClr val="0000FF"/>
                </a:solidFill>
                <a:latin typeface="黑体" panose="02010609060101010101" pitchFamily="49" charset="-122"/>
                <a:ea typeface="黑体" panose="02010609060101010101" pitchFamily="49" charset="-122"/>
              </a:rPr>
              <a:t>c.</a:t>
            </a:r>
            <a:r>
              <a:rPr lang="zh-CN" altLang="en-US" sz="2800" b="1" dirty="0">
                <a:solidFill>
                  <a:srgbClr val="FF0000"/>
                </a:solidFill>
                <a:latin typeface="黑体" panose="02010609060101010101" pitchFamily="49" charset="-122"/>
                <a:ea typeface="黑体" panose="02010609060101010101" pitchFamily="49" charset="-122"/>
              </a:rPr>
              <a:t>气候</a:t>
            </a:r>
            <a:r>
              <a:rPr lang="en-US" altLang="zh-CN" sz="2800" b="1" dirty="0">
                <a:solidFill>
                  <a:srgbClr val="0000FF"/>
                </a:solidFill>
                <a:latin typeface="黑体" panose="02010609060101010101" pitchFamily="49" charset="-122"/>
                <a:ea typeface="黑体" panose="02010609060101010101" pitchFamily="49" charset="-122"/>
              </a:rPr>
              <a:t>(</a:t>
            </a:r>
            <a:r>
              <a:rPr lang="zh-CN" altLang="en-US" sz="2800" b="1" dirty="0">
                <a:solidFill>
                  <a:srgbClr val="0000FF"/>
                </a:solidFill>
                <a:latin typeface="黑体" panose="02010609060101010101" pitchFamily="49" charset="-122"/>
                <a:ea typeface="黑体" panose="02010609060101010101" pitchFamily="49" charset="-122"/>
              </a:rPr>
              <a:t>降水量的大小及变</a:t>
            </a:r>
            <a:r>
              <a:rPr lang="zh-CN" altLang="en-US" sz="2800" b="1" dirty="0" smtClean="0">
                <a:solidFill>
                  <a:srgbClr val="0000FF"/>
                </a:solidFill>
                <a:latin typeface="黑体" panose="02010609060101010101" pitchFamily="49" charset="-122"/>
                <a:ea typeface="黑体" panose="02010609060101010101" pitchFamily="49" charset="-122"/>
              </a:rPr>
              <a:t>率</a:t>
            </a:r>
            <a:r>
              <a:rPr lang="zh-CN" altLang="en-US" sz="2800" b="1" dirty="0">
                <a:solidFill>
                  <a:srgbClr val="0000FF"/>
                </a:solidFill>
                <a:latin typeface="黑体" panose="02010609060101010101" pitchFamily="49" charset="-122"/>
                <a:ea typeface="黑体" panose="02010609060101010101" pitchFamily="49" charset="-122"/>
              </a:rPr>
              <a:t>、</a:t>
            </a:r>
            <a:r>
              <a:rPr lang="zh-CN" altLang="en-US" sz="2800" b="1" dirty="0" smtClean="0">
                <a:solidFill>
                  <a:srgbClr val="FF0000"/>
                </a:solidFill>
                <a:latin typeface="黑体" panose="02010609060101010101" pitchFamily="49" charset="-122"/>
                <a:ea typeface="黑体" panose="02010609060101010101" pitchFamily="49" charset="-122"/>
              </a:rPr>
              <a:t>台风等</a:t>
            </a:r>
            <a:r>
              <a:rPr lang="en-US" altLang="zh-CN" sz="2800" b="1" dirty="0" smtClean="0">
                <a:solidFill>
                  <a:srgbClr val="0000FF"/>
                </a:solidFill>
                <a:latin typeface="黑体" panose="02010609060101010101" pitchFamily="49" charset="-122"/>
                <a:ea typeface="黑体" panose="02010609060101010101" pitchFamily="49" charset="-122"/>
              </a:rPr>
              <a:t>)</a:t>
            </a:r>
            <a:endParaRPr lang="en-US" altLang="zh-CN" sz="2800" b="1" dirty="0">
              <a:solidFill>
                <a:srgbClr val="0000FF"/>
              </a:solidFill>
              <a:latin typeface="黑体" panose="02010609060101010101" pitchFamily="49" charset="-122"/>
              <a:ea typeface="黑体" panose="02010609060101010101" pitchFamily="49" charset="-122"/>
            </a:endParaRPr>
          </a:p>
          <a:p>
            <a:r>
              <a:rPr lang="en-US" altLang="zh-CN" sz="2800" b="1" dirty="0">
                <a:solidFill>
                  <a:srgbClr val="0000FF"/>
                </a:solidFill>
                <a:latin typeface="黑体" panose="02010609060101010101" pitchFamily="49" charset="-122"/>
                <a:ea typeface="黑体" panose="02010609060101010101" pitchFamily="49" charset="-122"/>
              </a:rPr>
              <a:t>d.</a:t>
            </a:r>
            <a:r>
              <a:rPr lang="zh-CN" altLang="en-US" sz="2800" b="1" dirty="0">
                <a:solidFill>
                  <a:srgbClr val="FF0000"/>
                </a:solidFill>
                <a:latin typeface="黑体" panose="02010609060101010101" pitchFamily="49" charset="-122"/>
                <a:ea typeface="黑体" panose="02010609060101010101" pitchFamily="49" charset="-122"/>
              </a:rPr>
              <a:t>地形</a:t>
            </a:r>
            <a:r>
              <a:rPr lang="zh-CN" altLang="en-US" sz="2800" b="1" dirty="0">
                <a:solidFill>
                  <a:srgbClr val="0000FF"/>
                </a:solidFill>
                <a:latin typeface="黑体" panose="02010609060101010101" pitchFamily="49" charset="-122"/>
                <a:ea typeface="黑体" panose="02010609060101010101" pitchFamily="49" charset="-122"/>
              </a:rPr>
              <a:t>（地势平坦程度，水流不畅）</a:t>
            </a:r>
            <a:endParaRPr lang="en-US" altLang="zh-CN" sz="2800" b="1" dirty="0">
              <a:solidFill>
                <a:srgbClr val="0000FF"/>
              </a:solidFill>
              <a:latin typeface="黑体" panose="02010609060101010101" pitchFamily="49" charset="-122"/>
              <a:ea typeface="黑体" panose="02010609060101010101" pitchFamily="49" charset="-122"/>
            </a:endParaRPr>
          </a:p>
          <a:p>
            <a:r>
              <a:rPr lang="en-US" altLang="zh-CN" sz="2800" b="1" dirty="0">
                <a:solidFill>
                  <a:srgbClr val="0000FF"/>
                </a:solidFill>
                <a:latin typeface="黑体" panose="02010609060101010101" pitchFamily="49" charset="-122"/>
                <a:ea typeface="黑体" panose="02010609060101010101" pitchFamily="49" charset="-122"/>
              </a:rPr>
              <a:t>e.</a:t>
            </a:r>
            <a:r>
              <a:rPr lang="zh-CN" altLang="en-US" sz="2800" b="1" dirty="0">
                <a:solidFill>
                  <a:srgbClr val="0000FF"/>
                </a:solidFill>
                <a:latin typeface="黑体" panose="02010609060101010101" pitchFamily="49" charset="-122"/>
                <a:ea typeface="黑体" panose="02010609060101010101" pitchFamily="49" charset="-122"/>
              </a:rPr>
              <a:t>其他因素</a:t>
            </a:r>
            <a:r>
              <a:rPr lang="zh-CN" altLang="en-US" sz="2800" b="1" dirty="0" smtClean="0">
                <a:solidFill>
                  <a:srgbClr val="0000FF"/>
                </a:solidFill>
                <a:latin typeface="黑体" panose="02010609060101010101" pitchFamily="49" charset="-122"/>
                <a:ea typeface="黑体" panose="02010609060101010101" pitchFamily="49" charset="-122"/>
              </a:rPr>
              <a:t>（</a:t>
            </a:r>
            <a:r>
              <a:rPr lang="zh-CN" altLang="en-US" sz="2800" b="1" dirty="0" smtClean="0">
                <a:solidFill>
                  <a:srgbClr val="FF0000"/>
                </a:solidFill>
                <a:latin typeface="黑体" panose="02010609060101010101" pitchFamily="49" charset="-122"/>
                <a:ea typeface="黑体" panose="02010609060101010101" pitchFamily="49" charset="-122"/>
              </a:rPr>
              <a:t>海水</a:t>
            </a:r>
            <a:r>
              <a:rPr lang="zh-CN" altLang="en-US" sz="2800" b="1" dirty="0">
                <a:solidFill>
                  <a:srgbClr val="FF0000"/>
                </a:solidFill>
                <a:latin typeface="黑体" panose="02010609060101010101" pitchFamily="49" charset="-122"/>
                <a:ea typeface="黑体" panose="02010609060101010101" pitchFamily="49" charset="-122"/>
              </a:rPr>
              <a:t>顶托等</a:t>
            </a:r>
            <a:r>
              <a:rPr lang="zh-CN" altLang="en-US" sz="2800" b="1" dirty="0">
                <a:solidFill>
                  <a:srgbClr val="0000FF"/>
                </a:solidFill>
                <a:latin typeface="黑体" panose="02010609060101010101" pitchFamily="49" charset="-122"/>
                <a:ea typeface="黑体" panose="02010609060101010101" pitchFamily="49" charset="-122"/>
              </a:rPr>
              <a:t>）</a:t>
            </a:r>
          </a:p>
          <a:p>
            <a:r>
              <a:rPr lang="zh-CN" altLang="en-US" sz="2800" b="1" dirty="0">
                <a:latin typeface="黑体" panose="02010609060101010101" pitchFamily="49" charset="-122"/>
                <a:ea typeface="黑体" panose="02010609060101010101" pitchFamily="49" charset="-122"/>
              </a:rPr>
              <a:t>②人为原因：</a:t>
            </a:r>
          </a:p>
          <a:p>
            <a:r>
              <a:rPr lang="zh-CN" altLang="en-US" sz="2800" b="1" dirty="0">
                <a:solidFill>
                  <a:srgbClr val="0000FF"/>
                </a:solidFill>
                <a:latin typeface="黑体" panose="02010609060101010101" pitchFamily="49" charset="-122"/>
                <a:ea typeface="黑体" panose="02010609060101010101" pitchFamily="49" charset="-122"/>
              </a:rPr>
              <a:t>植被破坏、围湖造田、工程建设等。</a:t>
            </a:r>
          </a:p>
          <a:p>
            <a:endParaRPr lang="en-US" altLang="zh-CN" sz="2800" b="1" dirty="0">
              <a:solidFill>
                <a:schemeClr val="accent2"/>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10331390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355330">
                                            <p:txEl>
                                              <p:pRg st="2" end="2"/>
                                            </p:txEl>
                                          </p:spTgt>
                                        </p:tgtEl>
                                        <p:attrNameLst>
                                          <p:attrName>style.visibility</p:attrName>
                                        </p:attrNameLst>
                                      </p:cBhvr>
                                      <p:to>
                                        <p:strVal val="visible"/>
                                      </p:to>
                                    </p:set>
                                    <p:animEffect transition="in" filter="blinds(horizontal)">
                                      <p:cBhvr>
                                        <p:cTn id="7" dur="500"/>
                                        <p:tgtEl>
                                          <p:spTgt spid="355330">
                                            <p:txEl>
                                              <p:pRg st="2" end="2"/>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355330">
                                            <p:txEl>
                                              <p:pRg st="3" end="3"/>
                                            </p:txEl>
                                          </p:spTgt>
                                        </p:tgtEl>
                                        <p:attrNameLst>
                                          <p:attrName>style.visibility</p:attrName>
                                        </p:attrNameLst>
                                      </p:cBhvr>
                                      <p:to>
                                        <p:strVal val="visible"/>
                                      </p:to>
                                    </p:set>
                                    <p:animEffect transition="in" filter="blinds(horizontal)">
                                      <p:cBhvr>
                                        <p:cTn id="12" dur="500"/>
                                        <p:tgtEl>
                                          <p:spTgt spid="355330">
                                            <p:txEl>
                                              <p:pRg st="3" end="3"/>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355330">
                                            <p:txEl>
                                              <p:pRg st="4" end="4"/>
                                            </p:txEl>
                                          </p:spTgt>
                                        </p:tgtEl>
                                        <p:attrNameLst>
                                          <p:attrName>style.visibility</p:attrName>
                                        </p:attrNameLst>
                                      </p:cBhvr>
                                      <p:to>
                                        <p:strVal val="visible"/>
                                      </p:to>
                                    </p:set>
                                    <p:animEffect transition="in" filter="blinds(horizontal)">
                                      <p:cBhvr>
                                        <p:cTn id="17" dur="500"/>
                                        <p:tgtEl>
                                          <p:spTgt spid="355330">
                                            <p:txEl>
                                              <p:pRg st="4" end="4"/>
                                            </p:txEl>
                                          </p:spTgt>
                                        </p:tgtEl>
                                      </p:cBhvr>
                                    </p:animEffect>
                                  </p:childTnLst>
                                </p:cTn>
                              </p:par>
                              <p:par>
                                <p:cTn id="18" presetID="3" presetClass="entr" presetSubtype="10" fill="hold" nodeType="withEffect">
                                  <p:stCondLst>
                                    <p:cond delay="0"/>
                                  </p:stCondLst>
                                  <p:childTnLst>
                                    <p:set>
                                      <p:cBhvr>
                                        <p:cTn id="19" dur="1" fill="hold">
                                          <p:stCondLst>
                                            <p:cond delay="0"/>
                                          </p:stCondLst>
                                        </p:cTn>
                                        <p:tgtEl>
                                          <p:spTgt spid="355330">
                                            <p:txEl>
                                              <p:pRg st="5" end="5"/>
                                            </p:txEl>
                                          </p:spTgt>
                                        </p:tgtEl>
                                        <p:attrNameLst>
                                          <p:attrName>style.visibility</p:attrName>
                                        </p:attrNameLst>
                                      </p:cBhvr>
                                      <p:to>
                                        <p:strVal val="visible"/>
                                      </p:to>
                                    </p:set>
                                    <p:animEffect transition="in" filter="blinds(horizontal)">
                                      <p:cBhvr>
                                        <p:cTn id="20" dur="500"/>
                                        <p:tgtEl>
                                          <p:spTgt spid="355330">
                                            <p:txEl>
                                              <p:pRg st="5" end="5"/>
                                            </p:txEl>
                                          </p:spTgt>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3" presetClass="entr" presetSubtype="10" fill="hold" nodeType="clickEffect">
                                  <p:stCondLst>
                                    <p:cond delay="0"/>
                                  </p:stCondLst>
                                  <p:childTnLst>
                                    <p:set>
                                      <p:cBhvr>
                                        <p:cTn id="24" dur="1" fill="hold">
                                          <p:stCondLst>
                                            <p:cond delay="0"/>
                                          </p:stCondLst>
                                        </p:cTn>
                                        <p:tgtEl>
                                          <p:spTgt spid="355330">
                                            <p:txEl>
                                              <p:pRg st="6" end="6"/>
                                            </p:txEl>
                                          </p:spTgt>
                                        </p:tgtEl>
                                        <p:attrNameLst>
                                          <p:attrName>style.visibility</p:attrName>
                                        </p:attrNameLst>
                                      </p:cBhvr>
                                      <p:to>
                                        <p:strVal val="visible"/>
                                      </p:to>
                                    </p:set>
                                    <p:animEffect transition="in" filter="blinds(horizontal)">
                                      <p:cBhvr>
                                        <p:cTn id="25" dur="500"/>
                                        <p:tgtEl>
                                          <p:spTgt spid="355330">
                                            <p:txEl>
                                              <p:pRg st="6" end="6"/>
                                            </p:txEl>
                                          </p:spTgt>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3" presetClass="entr" presetSubtype="10" fill="hold" nodeType="clickEffect">
                                  <p:stCondLst>
                                    <p:cond delay="0"/>
                                  </p:stCondLst>
                                  <p:childTnLst>
                                    <p:set>
                                      <p:cBhvr>
                                        <p:cTn id="29" dur="1" fill="hold">
                                          <p:stCondLst>
                                            <p:cond delay="0"/>
                                          </p:stCondLst>
                                        </p:cTn>
                                        <p:tgtEl>
                                          <p:spTgt spid="355330">
                                            <p:txEl>
                                              <p:pRg st="7" end="7"/>
                                            </p:txEl>
                                          </p:spTgt>
                                        </p:tgtEl>
                                        <p:attrNameLst>
                                          <p:attrName>style.visibility</p:attrName>
                                        </p:attrNameLst>
                                      </p:cBhvr>
                                      <p:to>
                                        <p:strVal val="visible"/>
                                      </p:to>
                                    </p:set>
                                    <p:animEffect transition="in" filter="blinds(horizontal)">
                                      <p:cBhvr>
                                        <p:cTn id="30" dur="500"/>
                                        <p:tgtEl>
                                          <p:spTgt spid="355330">
                                            <p:txEl>
                                              <p:pRg st="7" end="7"/>
                                            </p:txEl>
                                          </p:spTgt>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3" presetClass="entr" presetSubtype="10" fill="hold" nodeType="clickEffect">
                                  <p:stCondLst>
                                    <p:cond delay="0"/>
                                  </p:stCondLst>
                                  <p:childTnLst>
                                    <p:set>
                                      <p:cBhvr>
                                        <p:cTn id="34" dur="1" fill="hold">
                                          <p:stCondLst>
                                            <p:cond delay="0"/>
                                          </p:stCondLst>
                                        </p:cTn>
                                        <p:tgtEl>
                                          <p:spTgt spid="355330">
                                            <p:txEl>
                                              <p:pRg st="8" end="8"/>
                                            </p:txEl>
                                          </p:spTgt>
                                        </p:tgtEl>
                                        <p:attrNameLst>
                                          <p:attrName>style.visibility</p:attrName>
                                        </p:attrNameLst>
                                      </p:cBhvr>
                                      <p:to>
                                        <p:strVal val="visible"/>
                                      </p:to>
                                    </p:set>
                                    <p:animEffect transition="in" filter="blinds(horizontal)">
                                      <p:cBhvr>
                                        <p:cTn id="35" dur="500"/>
                                        <p:tgtEl>
                                          <p:spTgt spid="355330">
                                            <p:txEl>
                                              <p:pRg st="8" end="8"/>
                                            </p:txEl>
                                          </p:spTgt>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3" presetClass="entr" presetSubtype="10" fill="hold" nodeType="clickEffect">
                                  <p:stCondLst>
                                    <p:cond delay="0"/>
                                  </p:stCondLst>
                                  <p:childTnLst>
                                    <p:set>
                                      <p:cBhvr>
                                        <p:cTn id="39" dur="1" fill="hold">
                                          <p:stCondLst>
                                            <p:cond delay="0"/>
                                          </p:stCondLst>
                                        </p:cTn>
                                        <p:tgtEl>
                                          <p:spTgt spid="355330">
                                            <p:txEl>
                                              <p:pRg st="10" end="10"/>
                                            </p:txEl>
                                          </p:spTgt>
                                        </p:tgtEl>
                                        <p:attrNameLst>
                                          <p:attrName>style.visibility</p:attrName>
                                        </p:attrNameLst>
                                      </p:cBhvr>
                                      <p:to>
                                        <p:strVal val="visible"/>
                                      </p:to>
                                    </p:set>
                                    <p:animEffect transition="in" filter="blinds(horizontal)">
                                      <p:cBhvr>
                                        <p:cTn id="40" dur="500"/>
                                        <p:tgtEl>
                                          <p:spTgt spid="355330">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Picture 2" descr="http://www.chinaxiaokang.com/uploads/allimg/160608/25-16060Q55Z5326.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5148263" cy="3265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 Box 24"/>
          <p:cNvSpPr txBox="1">
            <a:spLocks noChangeArrowheads="1"/>
          </p:cNvSpPr>
          <p:nvPr/>
        </p:nvSpPr>
        <p:spPr bwMode="auto">
          <a:xfrm>
            <a:off x="0" y="4437063"/>
            <a:ext cx="8893175"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457200" indent="-4572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buFont typeface="宋体" panose="02010600030101010101" pitchFamily="2" charset="-122"/>
              <a:buAutoNum type="circleNumDbPlain"/>
            </a:pPr>
            <a:r>
              <a:rPr lang="zh-CN" altLang="en-US" sz="2000" b="1">
                <a:solidFill>
                  <a:srgbClr val="FF0000"/>
                </a:solidFill>
                <a:latin typeface="方正大标宋_GBK"/>
                <a:ea typeface="方正大标宋_GBK"/>
                <a:cs typeface="方正大标宋_GBK"/>
              </a:rPr>
              <a:t>地形地势：</a:t>
            </a:r>
            <a:r>
              <a:rPr lang="zh-CN" altLang="en-US" sz="2000" b="1">
                <a:latin typeface="方正大标宋_GBK"/>
                <a:ea typeface="方正大标宋_GBK"/>
                <a:cs typeface="方正大标宋_GBK"/>
              </a:rPr>
              <a:t>三角洲地势低平，排水不畅；地势北高南低，多地形雨</a:t>
            </a:r>
          </a:p>
          <a:p>
            <a:pPr eaLnBrk="1" hangingPunct="1">
              <a:lnSpc>
                <a:spcPct val="150000"/>
              </a:lnSpc>
              <a:buFont typeface="宋体" panose="02010600030101010101" pitchFamily="2" charset="-122"/>
              <a:buAutoNum type="circleNumDbPlain"/>
            </a:pPr>
            <a:r>
              <a:rPr lang="zh-CN" altLang="en-US" sz="2000" b="1">
                <a:solidFill>
                  <a:srgbClr val="FF0000"/>
                </a:solidFill>
                <a:latin typeface="方正大标宋_GBK"/>
                <a:ea typeface="方正大标宋_GBK"/>
                <a:cs typeface="方正大标宋_GBK"/>
              </a:rPr>
              <a:t>气候：</a:t>
            </a:r>
            <a:r>
              <a:rPr lang="zh-CN" altLang="en-US" sz="2000" b="1">
                <a:latin typeface="方正大标宋_GBK"/>
                <a:ea typeface="方正大标宋_GBK"/>
                <a:cs typeface="方正大标宋_GBK"/>
              </a:rPr>
              <a:t>热带季风气候，降水量大且集中；夏秋多飓风活动；</a:t>
            </a:r>
          </a:p>
          <a:p>
            <a:pPr eaLnBrk="1" hangingPunct="1">
              <a:lnSpc>
                <a:spcPct val="150000"/>
              </a:lnSpc>
              <a:buFont typeface="宋体" panose="02010600030101010101" pitchFamily="2" charset="-122"/>
              <a:buAutoNum type="circleNumDbPlain"/>
            </a:pPr>
            <a:r>
              <a:rPr lang="zh-CN" altLang="en-US" sz="2000" b="1">
                <a:solidFill>
                  <a:srgbClr val="FF0000"/>
                </a:solidFill>
                <a:latin typeface="方正大标宋_GBK"/>
                <a:ea typeface="方正大标宋_GBK"/>
                <a:cs typeface="方正大标宋_GBK"/>
              </a:rPr>
              <a:t>水文：</a:t>
            </a:r>
            <a:r>
              <a:rPr lang="zh-CN" altLang="en-US" sz="2000" b="1">
                <a:latin typeface="方正大标宋_GBK"/>
                <a:ea typeface="方正大标宋_GBK"/>
                <a:cs typeface="方正大标宋_GBK"/>
              </a:rPr>
              <a:t>有恒河、布拉马普特拉河等大河流经，水网密布，且入海通道单一；多风暴潮，海水的顶托作用强；</a:t>
            </a:r>
          </a:p>
          <a:p>
            <a:pPr eaLnBrk="1" hangingPunct="1">
              <a:lnSpc>
                <a:spcPct val="150000"/>
              </a:lnSpc>
              <a:buFont typeface="宋体" panose="02010600030101010101" pitchFamily="2" charset="-122"/>
              <a:buAutoNum type="circleNumDbPlain"/>
            </a:pPr>
            <a:r>
              <a:rPr lang="zh-CN" altLang="en-US" sz="2000" b="1">
                <a:solidFill>
                  <a:srgbClr val="FF0000"/>
                </a:solidFill>
                <a:latin typeface="方正大标宋_GBK"/>
                <a:ea typeface="方正大标宋_GBK"/>
                <a:cs typeface="方正大标宋_GBK"/>
              </a:rPr>
              <a:t>植被：</a:t>
            </a:r>
            <a:r>
              <a:rPr lang="zh-CN" altLang="en-US" sz="2000" b="1">
                <a:latin typeface="方正大标宋_GBK"/>
                <a:ea typeface="方正大标宋_GBK"/>
                <a:cs typeface="方正大标宋_GBK"/>
              </a:rPr>
              <a:t>流域内植被破坏严重，覆盖率低，涵养水源能力弱。</a:t>
            </a:r>
          </a:p>
        </p:txBody>
      </p:sp>
      <p:sp>
        <p:nvSpPr>
          <p:cNvPr id="32772" name="TextBox 4"/>
          <p:cNvSpPr txBox="1">
            <a:spLocks noChangeArrowheads="1"/>
          </p:cNvSpPr>
          <p:nvPr/>
        </p:nvSpPr>
        <p:spPr bwMode="auto">
          <a:xfrm>
            <a:off x="107950" y="3789363"/>
            <a:ext cx="8064500"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Wingdings" panose="05000000000000000000" pitchFamily="2" charset="2"/>
              <a:buChar char="Ø"/>
            </a:pPr>
            <a:r>
              <a:rPr lang="zh-CN" altLang="en-US" sz="2800" b="1">
                <a:latin typeface="华文行楷" panose="02010800040101010101" pitchFamily="2" charset="-122"/>
                <a:ea typeface="华文行楷" panose="02010800040101010101" pitchFamily="2" charset="-122"/>
              </a:rPr>
              <a:t>思考：孟加拉国多洪涝灾害的原因？</a:t>
            </a:r>
          </a:p>
        </p:txBody>
      </p:sp>
      <p:pic>
        <p:nvPicPr>
          <p:cNvPr id="32773" name="Picture 4" descr="http://p1.so.qhmsg.com/bdr/_240_/t01e49683e3df1afeb6.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46625" y="0"/>
            <a:ext cx="4378325" cy="335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5060916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wipe(left)">
                                      <p:cBhvr>
                                        <p:cTn id="7" dur="500"/>
                                        <p:tgtEl>
                                          <p:spTgt spid="4">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wipe(left)">
                                      <p:cBhvr>
                                        <p:cTn id="12" dur="500"/>
                                        <p:tgtEl>
                                          <p:spTgt spid="4">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wipe(left)">
                                      <p:cBhvr>
                                        <p:cTn id="17" dur="500"/>
                                        <p:tgtEl>
                                          <p:spTgt spid="4">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wipe(left)">
                                      <p:cBhvr>
                                        <p:cTn id="22"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autoUpdateAnimBg="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descr="3f25ab18972bd407bb44fc267f899e510eb3096e"/>
          <p:cNvPicPr>
            <a:picLocks noChangeAspect="1"/>
          </p:cNvPicPr>
          <p:nvPr/>
        </p:nvPicPr>
        <p:blipFill>
          <a:blip r:embed="rId4"/>
          <a:stretch>
            <a:fillRect/>
          </a:stretch>
        </p:blipFill>
        <p:spPr>
          <a:xfrm>
            <a:off x="5334405" y="1043305"/>
            <a:ext cx="3682284" cy="3004187"/>
          </a:xfrm>
          <a:prstGeom prst="rect">
            <a:avLst/>
          </a:prstGeom>
          <a:ln>
            <a:solidFill>
              <a:schemeClr val="accent1"/>
            </a:solidFill>
          </a:ln>
          <a:effectLst>
            <a:outerShdw blurRad="25400" sx="99000" sy="99000" algn="ctr" rotWithShape="0">
              <a:prstClr val="black">
                <a:alpha val="40000"/>
              </a:prstClr>
            </a:outerShdw>
          </a:effectLst>
        </p:spPr>
      </p:pic>
      <p:pic>
        <p:nvPicPr>
          <p:cNvPr id="5" name="图片 4" descr="图片9"/>
          <p:cNvPicPr>
            <a:picLocks noChangeAspect="1"/>
          </p:cNvPicPr>
          <p:nvPr/>
        </p:nvPicPr>
        <p:blipFill>
          <a:blip r:embed="rId5"/>
          <a:srcRect l="18150"/>
          <a:stretch>
            <a:fillRect/>
          </a:stretch>
        </p:blipFill>
        <p:spPr>
          <a:xfrm>
            <a:off x="5334405" y="4111627"/>
            <a:ext cx="3706050" cy="2649682"/>
          </a:xfrm>
          <a:prstGeom prst="rect">
            <a:avLst/>
          </a:prstGeom>
          <a:ln>
            <a:solidFill>
              <a:schemeClr val="accent1"/>
            </a:solidFill>
          </a:ln>
          <a:effectLst>
            <a:outerShdw blurRad="25400" sx="99000" sy="99000" algn="ctr" rotWithShape="0">
              <a:prstClr val="black">
                <a:alpha val="40000"/>
              </a:prstClr>
            </a:outerShdw>
          </a:effectLst>
        </p:spPr>
      </p:pic>
      <p:sp>
        <p:nvSpPr>
          <p:cNvPr id="2" name="文本框 1"/>
          <p:cNvSpPr txBox="1"/>
          <p:nvPr/>
        </p:nvSpPr>
        <p:spPr>
          <a:xfrm>
            <a:off x="0" y="-5080"/>
            <a:ext cx="9159240" cy="706755"/>
          </a:xfrm>
          <a:prstGeom prst="rect">
            <a:avLst/>
          </a:prstGeom>
          <a:gradFill>
            <a:gsLst>
              <a:gs pos="100000">
                <a:srgbClr val="0D2FFD"/>
              </a:gs>
              <a:gs pos="100000">
                <a:srgbClr val="034373"/>
              </a:gs>
            </a:gsLst>
            <a:lin ang="5400000" scaled="0"/>
          </a:gradFill>
        </p:spPr>
        <p:txBody>
          <a:bodyPr wrap="square" rtlCol="0">
            <a:spAutoFit/>
          </a:bodyPr>
          <a:lstStyle/>
          <a:p>
            <a:pPr algn="l">
              <a:lnSpc>
                <a:spcPct val="100000"/>
              </a:lnSpc>
            </a:pPr>
            <a:r>
              <a:rPr lang="en-US" altLang="zh-CN" sz="4000" b="1">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          </a:t>
            </a:r>
            <a:r>
              <a:rPr lang="zh-CN" altLang="en-US" sz="4000" b="1">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一、南亚概述</a:t>
            </a:r>
            <a:r>
              <a:rPr lang="zh-CN" altLang="en-US" sz="3600">
                <a:solidFill>
                  <a:schemeClr val="bg1"/>
                </a:solidFill>
                <a:latin typeface="微软雅黑" panose="020B0503020204020204" charset="-122"/>
                <a:ea typeface="微软雅黑" panose="020B0503020204020204" charset="-122"/>
              </a:rPr>
              <a:t> </a:t>
            </a:r>
          </a:p>
        </p:txBody>
      </p:sp>
      <p:sp>
        <p:nvSpPr>
          <p:cNvPr id="8" name="文本框 7"/>
          <p:cNvSpPr txBox="1"/>
          <p:nvPr/>
        </p:nvSpPr>
        <p:spPr>
          <a:xfrm>
            <a:off x="252002" y="1043305"/>
            <a:ext cx="3307080" cy="632460"/>
          </a:xfrm>
          <a:prstGeom prst="rect">
            <a:avLst/>
          </a:prstGeom>
          <a:gradFill>
            <a:gsLst>
              <a:gs pos="100000">
                <a:srgbClr val="FBFB11"/>
              </a:gs>
              <a:gs pos="100000">
                <a:srgbClr val="838309"/>
              </a:gs>
            </a:gsLst>
            <a:lin ang="5400000" scaled="0"/>
          </a:gradFill>
          <a:ln>
            <a:solidFill>
              <a:schemeClr val="tx1">
                <a:lumMod val="95000"/>
                <a:lumOff val="5000"/>
              </a:schemeClr>
            </a:solidFill>
          </a:ln>
          <a:effectLst>
            <a:outerShdw blurRad="63500" algn="ctr" rotWithShape="0">
              <a:prstClr val="black">
                <a:alpha val="40000"/>
              </a:prstClr>
            </a:outerShdw>
          </a:effectLst>
        </p:spPr>
        <p:txBody>
          <a:bodyPr wrap="square" rtlCol="0">
            <a:spAutoFit/>
            <a:scene3d>
              <a:camera prst="orthographicFront"/>
              <a:lightRig rig="threePt" dir="t"/>
            </a:scene3d>
          </a:bodyPr>
          <a:lstStyle/>
          <a:p>
            <a:pPr algn="l">
              <a:lnSpc>
                <a:spcPct val="110000"/>
              </a:lnSpc>
            </a:pPr>
            <a:r>
              <a:rPr lang="en-US" altLang="zh-CN" sz="3200" b="1">
                <a:solidFill>
                  <a:schemeClr val="tx1"/>
                </a:solidFill>
                <a:effectLst/>
                <a:latin typeface="+mn-ea"/>
                <a:cs typeface="+mn-ea"/>
              </a:rPr>
              <a:t> </a:t>
            </a:r>
            <a:r>
              <a:rPr lang="en-US" altLang="zh-CN" sz="3200">
                <a:solidFill>
                  <a:schemeClr val="tx1"/>
                </a:solidFill>
                <a:effectLst/>
                <a:latin typeface="+mn-ea"/>
                <a:cs typeface="+mn-ea"/>
              </a:rPr>
              <a:t>1</a:t>
            </a:r>
            <a:r>
              <a:rPr lang="zh-CN" altLang="en-US" sz="3200">
                <a:solidFill>
                  <a:schemeClr val="tx1"/>
                </a:solidFill>
                <a:effectLst/>
                <a:latin typeface="+mn-ea"/>
                <a:cs typeface="+mn-ea"/>
              </a:rPr>
              <a:t>、人口与宗教</a:t>
            </a:r>
            <a:endParaRPr lang="zh-CN" altLang="en-US" sz="2800">
              <a:solidFill>
                <a:srgbClr val="FF0000"/>
              </a:solidFill>
              <a:effectLst/>
              <a:latin typeface="+mn-ea"/>
              <a:ea typeface="楷体" panose="02010609060101010101" charset="-122"/>
              <a:cs typeface="+mn-ea"/>
            </a:endParaRPr>
          </a:p>
        </p:txBody>
      </p:sp>
      <p:sp>
        <p:nvSpPr>
          <p:cNvPr id="19" name="圆角矩形 18"/>
          <p:cNvSpPr/>
          <p:nvPr/>
        </p:nvSpPr>
        <p:spPr>
          <a:xfrm>
            <a:off x="6298565" y="146685"/>
            <a:ext cx="2640965" cy="896620"/>
          </a:xfrm>
          <a:prstGeom prst="roundRect">
            <a:avLst/>
          </a:prstGeom>
          <a:gradFill>
            <a:gsLst>
              <a:gs pos="100000">
                <a:srgbClr val="41FB33"/>
              </a:gs>
              <a:gs pos="100000">
                <a:srgbClr val="035C7D"/>
              </a:gs>
            </a:gsLst>
            <a:lin ang="5400000" scaled="0"/>
          </a:gradFill>
          <a:ln>
            <a:solidFill>
              <a:srgbClr val="0D2FFD"/>
            </a:solid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p:cNvSpPr txBox="1"/>
          <p:nvPr/>
        </p:nvSpPr>
        <p:spPr>
          <a:xfrm>
            <a:off x="6410325" y="210820"/>
            <a:ext cx="2418080" cy="768350"/>
          </a:xfrm>
          <a:prstGeom prst="rect">
            <a:avLst/>
          </a:prstGeom>
          <a:noFill/>
        </p:spPr>
        <p:txBody>
          <a:bodyPr wrap="none" rtlCol="0">
            <a:spAutoFit/>
            <a:scene3d>
              <a:camera prst="orthographicFront"/>
              <a:lightRig rig="threePt" dir="t"/>
            </a:scene3d>
          </a:bodyPr>
          <a:lstStyle/>
          <a:p>
            <a:pPr algn="ctr"/>
            <a:r>
              <a:rPr lang="zh-CN" altLang="en-US" sz="4400">
                <a:solidFill>
                  <a:schemeClr val="tx1"/>
                </a:solidFill>
                <a:effectLst>
                  <a:outerShdw blurRad="38100" dist="19050" dir="2700000" algn="tl" rotWithShape="0">
                    <a:schemeClr val="dk1">
                      <a:alpha val="40000"/>
                    </a:schemeClr>
                  </a:outerShdw>
                </a:effectLst>
              </a:rPr>
              <a:t>人文特征</a:t>
            </a:r>
          </a:p>
        </p:txBody>
      </p:sp>
      <p:graphicFrame>
        <p:nvGraphicFramePr>
          <p:cNvPr id="10" name="对象 9">
            <a:hlinkClick r:id="" action="ppaction://ole?verb=0"/>
          </p:cNvPr>
          <p:cNvGraphicFramePr>
            <a:graphicFrameLocks noChangeAspect="1"/>
          </p:cNvGraphicFramePr>
          <p:nvPr/>
        </p:nvGraphicFramePr>
        <p:xfrm>
          <a:off x="4114800" y="3321050"/>
          <a:ext cx="914400" cy="215900"/>
        </p:xfrm>
        <a:graphic>
          <a:graphicData uri="http://schemas.openxmlformats.org/presentationml/2006/ole">
            <mc:AlternateContent xmlns:mc="http://schemas.openxmlformats.org/markup-compatibility/2006">
              <mc:Choice xmlns:v="urn:schemas-microsoft-com:vml" Requires="v">
                <p:oleObj spid="_x0000_s4115" r:id="rId6" imgW="914400" imgH="215900" progId="Equation.KSEE3">
                  <p:embed/>
                </p:oleObj>
              </mc:Choice>
              <mc:Fallback>
                <p:oleObj r:id="rId6" imgW="914400" imgH="215900" progId="Equation.KSEE3">
                  <p:embed/>
                  <p:pic>
                    <p:nvPicPr>
                      <p:cNvPr id="0" name="图片 1024"/>
                      <p:cNvPicPr/>
                      <p:nvPr/>
                    </p:nvPicPr>
                    <p:blipFill>
                      <a:blip r:embed="rId7"/>
                      <a:stretch>
                        <a:fillRect/>
                      </a:stretch>
                    </p:blipFill>
                    <p:spPr>
                      <a:xfrm>
                        <a:off x="4114800" y="3321050"/>
                        <a:ext cx="914400" cy="215900"/>
                      </a:xfrm>
                      <a:prstGeom prst="rect">
                        <a:avLst/>
                      </a:prstGeom>
                    </p:spPr>
                  </p:pic>
                </p:oleObj>
              </mc:Fallback>
            </mc:AlternateContent>
          </a:graphicData>
        </a:graphic>
      </p:graphicFrame>
      <p:sp>
        <p:nvSpPr>
          <p:cNvPr id="6" name="文本框 5"/>
          <p:cNvSpPr txBox="1"/>
          <p:nvPr/>
        </p:nvSpPr>
        <p:spPr>
          <a:xfrm>
            <a:off x="252002" y="2131051"/>
            <a:ext cx="4704462" cy="3643113"/>
          </a:xfrm>
          <a:prstGeom prst="rect">
            <a:avLst/>
          </a:prstGeom>
          <a:pattFill prst="openDmnd">
            <a:fgClr>
              <a:schemeClr val="accent2">
                <a:lumMod val="20000"/>
                <a:lumOff val="80000"/>
              </a:schemeClr>
            </a:fgClr>
            <a:bgClr>
              <a:schemeClr val="bg1"/>
            </a:bgClr>
          </a:pattFill>
          <a:ln>
            <a:solidFill>
              <a:schemeClr val="accent1"/>
            </a:solidFill>
          </a:ln>
          <a:effectLst>
            <a:outerShdw blurRad="25400" algn="ctr" rotWithShape="0">
              <a:prstClr val="black">
                <a:alpha val="40000"/>
              </a:prstClr>
            </a:outerShdw>
          </a:effectLst>
        </p:spPr>
        <p:txBody>
          <a:bodyPr wrap="square" rtlCol="0">
            <a:spAutoFit/>
          </a:bodyPr>
          <a:lstStyle/>
          <a:p>
            <a:pPr>
              <a:lnSpc>
                <a:spcPct val="120000"/>
              </a:lnSpc>
            </a:pPr>
            <a:r>
              <a:rPr lang="en-US" sz="2800" b="1" dirty="0">
                <a:latin typeface="宋体" panose="02010600030101010101" pitchFamily="2" charset="-122"/>
                <a:ea typeface="宋体" panose="02010600030101010101" pitchFamily="2" charset="-122"/>
                <a:cs typeface="宋体" panose="02010600030101010101" pitchFamily="2" charset="-122"/>
                <a:sym typeface="+mn-ea"/>
              </a:rPr>
              <a:t> (1)</a:t>
            </a:r>
            <a:r>
              <a:rPr lang="zh-CN" sz="2800" b="1" dirty="0">
                <a:solidFill>
                  <a:srgbClr val="FF0000"/>
                </a:solidFill>
                <a:latin typeface="+mn-ea"/>
                <a:cs typeface="+mn-ea"/>
              </a:rPr>
              <a:t>人口：</a:t>
            </a:r>
            <a:r>
              <a:rPr lang="zh-CN" sz="2800" b="1" dirty="0">
                <a:latin typeface="+mn-ea"/>
                <a:cs typeface="+mn-ea"/>
              </a:rPr>
              <a:t>南亚是世界人口最为稠密地区，总人口超过</a:t>
            </a:r>
            <a:r>
              <a:rPr lang="en-US" altLang="zh-CN" sz="2800" b="1" dirty="0">
                <a:latin typeface="+mn-ea"/>
                <a:cs typeface="+mn-ea"/>
              </a:rPr>
              <a:t>15</a:t>
            </a:r>
            <a:r>
              <a:rPr lang="zh-CN" altLang="en-US" sz="2800" b="1" dirty="0">
                <a:latin typeface="+mn-ea"/>
                <a:cs typeface="+mn-ea"/>
              </a:rPr>
              <a:t>亿</a:t>
            </a:r>
            <a:r>
              <a:rPr lang="zh-CN" altLang="en-US" sz="2800" b="1" dirty="0" smtClean="0">
                <a:latin typeface="+mn-ea"/>
                <a:cs typeface="+mn-ea"/>
              </a:rPr>
              <a:t>。</a:t>
            </a:r>
            <a:endParaRPr lang="en-US" altLang="zh-CN" sz="2800" b="1" dirty="0" smtClean="0">
              <a:latin typeface="+mn-ea"/>
              <a:cs typeface="+mn-ea"/>
            </a:endParaRPr>
          </a:p>
          <a:p>
            <a:pPr>
              <a:lnSpc>
                <a:spcPct val="120000"/>
              </a:lnSpc>
            </a:pPr>
            <a:r>
              <a:rPr lang="zh-CN" altLang="en-US" sz="2800" b="1" dirty="0" smtClean="0">
                <a:latin typeface="+mn-ea"/>
                <a:cs typeface="+mn-ea"/>
              </a:rPr>
              <a:t>人口超</a:t>
            </a:r>
            <a:r>
              <a:rPr lang="en-US" altLang="zh-CN" sz="2800" b="1" dirty="0" smtClean="0">
                <a:latin typeface="+mn-ea"/>
                <a:cs typeface="+mn-ea"/>
              </a:rPr>
              <a:t>1</a:t>
            </a:r>
            <a:r>
              <a:rPr lang="zh-CN" altLang="en-US" sz="2800" b="1" dirty="0" smtClean="0">
                <a:latin typeface="+mn-ea"/>
                <a:cs typeface="+mn-ea"/>
              </a:rPr>
              <a:t>亿：</a:t>
            </a:r>
            <a:endParaRPr lang="en-US" altLang="zh-CN" sz="2800" b="1" dirty="0" smtClean="0">
              <a:latin typeface="+mn-ea"/>
              <a:cs typeface="+mn-ea"/>
            </a:endParaRPr>
          </a:p>
          <a:p>
            <a:pPr>
              <a:lnSpc>
                <a:spcPct val="120000"/>
              </a:lnSpc>
            </a:pPr>
            <a:r>
              <a:rPr lang="zh-CN" altLang="en-US" sz="2800" b="1" dirty="0" smtClean="0">
                <a:solidFill>
                  <a:srgbClr val="FF0000"/>
                </a:solidFill>
                <a:latin typeface="+mn-ea"/>
                <a:cs typeface="+mn-ea"/>
              </a:rPr>
              <a:t>印度</a:t>
            </a:r>
            <a:r>
              <a:rPr lang="zh-CN" altLang="en-US" sz="2800" b="1" dirty="0">
                <a:solidFill>
                  <a:srgbClr val="FF0000"/>
                </a:solidFill>
                <a:latin typeface="+mn-ea"/>
                <a:cs typeface="+mn-ea"/>
              </a:rPr>
              <a:t>、巴基斯坦、孟加拉</a:t>
            </a:r>
            <a:r>
              <a:rPr lang="zh-CN" altLang="en-US" sz="2800" b="1" dirty="0">
                <a:latin typeface="+mn-ea"/>
                <a:cs typeface="+mn-ea"/>
              </a:rPr>
              <a:t>。</a:t>
            </a:r>
            <a:endParaRPr lang="en-US" altLang="zh-CN" sz="2800" b="1" dirty="0" smtClean="0">
              <a:latin typeface="+mn-ea"/>
              <a:cs typeface="+mn-ea"/>
            </a:endParaRPr>
          </a:p>
          <a:p>
            <a:pPr>
              <a:lnSpc>
                <a:spcPct val="120000"/>
              </a:lnSpc>
            </a:pPr>
            <a:r>
              <a:rPr lang="zh-CN" altLang="en-US" sz="2800" b="1" dirty="0" smtClean="0">
                <a:latin typeface="+mn-ea"/>
                <a:cs typeface="+mn-ea"/>
              </a:rPr>
              <a:t>人种：</a:t>
            </a:r>
            <a:endParaRPr lang="en-US" altLang="zh-CN" sz="2800" b="1" dirty="0" smtClean="0">
              <a:latin typeface="+mn-ea"/>
              <a:cs typeface="+mn-ea"/>
            </a:endParaRPr>
          </a:p>
          <a:p>
            <a:pPr>
              <a:lnSpc>
                <a:spcPct val="120000"/>
              </a:lnSpc>
            </a:pPr>
            <a:r>
              <a:rPr lang="zh-CN" altLang="en-US" sz="2800" b="1" dirty="0" smtClean="0">
                <a:latin typeface="+mn-ea"/>
                <a:cs typeface="+mn-ea"/>
              </a:rPr>
              <a:t>以</a:t>
            </a:r>
            <a:r>
              <a:rPr lang="zh-CN" altLang="en-US" sz="2800" b="1" dirty="0">
                <a:solidFill>
                  <a:srgbClr val="FF0000"/>
                </a:solidFill>
                <a:latin typeface="+mn-ea"/>
                <a:cs typeface="+mn-ea"/>
              </a:rPr>
              <a:t>白色</a:t>
            </a:r>
            <a:r>
              <a:rPr lang="zh-CN" altLang="en-US" sz="2800" b="1" dirty="0">
                <a:latin typeface="+mn-ea"/>
                <a:cs typeface="+mn-ea"/>
              </a:rPr>
              <a:t>人种为主。</a:t>
            </a:r>
            <a:endParaRPr lang="zh-CN" altLang="en-US" sz="2800" b="1" dirty="0">
              <a:solidFill>
                <a:srgbClr val="FF0000"/>
              </a:solidFill>
              <a:latin typeface="+mn-ea"/>
              <a:cs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17" descr="南亚地形"/>
          <p:cNvPicPr>
            <a:picLocks noChangeAspect="1"/>
          </p:cNvPicPr>
          <p:nvPr/>
        </p:nvPicPr>
        <p:blipFill>
          <a:blip r:embed="rId2"/>
          <a:stretch>
            <a:fillRect/>
          </a:stretch>
        </p:blipFill>
        <p:spPr>
          <a:xfrm>
            <a:off x="4965065" y="1523907"/>
            <a:ext cx="4117975" cy="4464050"/>
          </a:xfrm>
          <a:prstGeom prst="rect">
            <a:avLst/>
          </a:prstGeom>
          <a:ln>
            <a:solidFill>
              <a:schemeClr val="tx1">
                <a:lumMod val="95000"/>
                <a:lumOff val="5000"/>
              </a:schemeClr>
            </a:solidFill>
          </a:ln>
        </p:spPr>
      </p:pic>
      <p:sp>
        <p:nvSpPr>
          <p:cNvPr id="2" name="文本框 1"/>
          <p:cNvSpPr txBox="1"/>
          <p:nvPr/>
        </p:nvSpPr>
        <p:spPr>
          <a:xfrm>
            <a:off x="0" y="-5080"/>
            <a:ext cx="9159240" cy="706755"/>
          </a:xfrm>
          <a:prstGeom prst="rect">
            <a:avLst/>
          </a:prstGeom>
          <a:gradFill>
            <a:gsLst>
              <a:gs pos="100000">
                <a:srgbClr val="0D2FFD"/>
              </a:gs>
              <a:gs pos="100000">
                <a:srgbClr val="034373"/>
              </a:gs>
            </a:gsLst>
            <a:lin ang="5400000" scaled="0"/>
          </a:gradFill>
        </p:spPr>
        <p:txBody>
          <a:bodyPr wrap="square" rtlCol="0">
            <a:spAutoFit/>
          </a:bodyPr>
          <a:lstStyle/>
          <a:p>
            <a:pPr algn="l">
              <a:lnSpc>
                <a:spcPct val="100000"/>
              </a:lnSpc>
            </a:pPr>
            <a:r>
              <a:rPr lang="en-US" altLang="zh-CN" sz="4000" b="1">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          </a:t>
            </a:r>
            <a:r>
              <a:rPr lang="zh-CN" altLang="en-US" sz="4000" b="1">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一、南亚概述</a:t>
            </a:r>
            <a:r>
              <a:rPr lang="zh-CN" altLang="en-US" sz="3600">
                <a:solidFill>
                  <a:schemeClr val="bg1"/>
                </a:solidFill>
                <a:latin typeface="微软雅黑" panose="020B0503020204020204" charset="-122"/>
                <a:ea typeface="微软雅黑" panose="020B0503020204020204" charset="-122"/>
              </a:rPr>
              <a:t> </a:t>
            </a:r>
          </a:p>
        </p:txBody>
      </p:sp>
      <p:sp>
        <p:nvSpPr>
          <p:cNvPr id="8" name="文本框 7"/>
          <p:cNvSpPr txBox="1"/>
          <p:nvPr/>
        </p:nvSpPr>
        <p:spPr>
          <a:xfrm>
            <a:off x="455930" y="1451906"/>
            <a:ext cx="3133725" cy="634020"/>
          </a:xfrm>
          <a:prstGeom prst="rect">
            <a:avLst/>
          </a:prstGeom>
          <a:gradFill>
            <a:gsLst>
              <a:gs pos="100000">
                <a:srgbClr val="FBFB11"/>
              </a:gs>
              <a:gs pos="100000">
                <a:srgbClr val="838309"/>
              </a:gs>
            </a:gsLst>
            <a:lin ang="5400000" scaled="0"/>
          </a:gradFill>
          <a:ln>
            <a:solidFill>
              <a:schemeClr val="tx1"/>
            </a:solidFill>
          </a:ln>
          <a:effectLst>
            <a:outerShdw blurRad="63500" algn="ctr" rotWithShape="0">
              <a:prstClr val="black">
                <a:alpha val="40000"/>
              </a:prstClr>
            </a:outerShdw>
          </a:effectLst>
        </p:spPr>
        <p:txBody>
          <a:bodyPr wrap="square" rtlCol="0">
            <a:spAutoFit/>
          </a:bodyPr>
          <a:lstStyle/>
          <a:p>
            <a:pPr algn="l">
              <a:lnSpc>
                <a:spcPct val="110000"/>
              </a:lnSpc>
            </a:pPr>
            <a:r>
              <a:rPr lang="zh-CN" altLang="en-US" sz="3200" dirty="0" smtClean="0">
                <a:solidFill>
                  <a:schemeClr val="tx1"/>
                </a:solidFill>
                <a:effectLst>
                  <a:outerShdw blurRad="38100" dist="19050" dir="2700000" algn="tl" rotWithShape="0">
                    <a:schemeClr val="dk1">
                      <a:alpha val="40000"/>
                    </a:schemeClr>
                  </a:outerShdw>
                </a:effectLst>
                <a:latin typeface="+mn-ea"/>
                <a:cs typeface="+mn-ea"/>
              </a:rPr>
              <a:t>①经纬度</a:t>
            </a:r>
            <a:r>
              <a:rPr lang="zh-CN" altLang="en-US" sz="3200" dirty="0">
                <a:solidFill>
                  <a:schemeClr val="tx1"/>
                </a:solidFill>
                <a:effectLst>
                  <a:outerShdw blurRad="38100" dist="19050" dir="2700000" algn="tl" rotWithShape="0">
                    <a:schemeClr val="dk1">
                      <a:alpha val="40000"/>
                    </a:schemeClr>
                  </a:outerShdw>
                </a:effectLst>
                <a:latin typeface="+mn-ea"/>
                <a:cs typeface="+mn-ea"/>
              </a:rPr>
              <a:t>位置</a:t>
            </a:r>
            <a:r>
              <a:rPr lang="zh-CN" altLang="en-US" sz="3200" dirty="0">
                <a:solidFill>
                  <a:schemeClr val="tx1"/>
                </a:solidFill>
                <a:effectLst/>
                <a:latin typeface="+mn-ea"/>
                <a:cs typeface="楷体" panose="02010609060101010101" charset="-122"/>
              </a:rPr>
              <a:t>：</a:t>
            </a:r>
          </a:p>
        </p:txBody>
      </p:sp>
      <p:sp>
        <p:nvSpPr>
          <p:cNvPr id="9" name="左大括号 8"/>
          <p:cNvSpPr/>
          <p:nvPr/>
        </p:nvSpPr>
        <p:spPr>
          <a:xfrm>
            <a:off x="540004" y="2467339"/>
            <a:ext cx="127000" cy="796925"/>
          </a:xfrm>
          <a:prstGeom prst="leftBrace">
            <a:avLst/>
          </a:prstGeom>
          <a:ln w="381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0" name="文本框 9"/>
          <p:cNvSpPr txBox="1"/>
          <p:nvPr/>
        </p:nvSpPr>
        <p:spPr>
          <a:xfrm>
            <a:off x="756006" y="2244073"/>
            <a:ext cx="4118610" cy="565150"/>
          </a:xfrm>
          <a:prstGeom prst="rect">
            <a:avLst/>
          </a:prstGeom>
          <a:solidFill>
            <a:schemeClr val="accent2">
              <a:lumMod val="20000"/>
              <a:lumOff val="80000"/>
            </a:schemeClr>
          </a:solidFill>
          <a:ln>
            <a:solidFill>
              <a:schemeClr val="accent1"/>
            </a:solidFill>
          </a:ln>
          <a:effectLst>
            <a:outerShdw blurRad="38100" algn="ctr" rotWithShape="0">
              <a:prstClr val="black">
                <a:alpha val="20000"/>
              </a:prstClr>
            </a:outerShdw>
          </a:effectLst>
        </p:spPr>
        <p:txBody>
          <a:bodyPr wrap="square" rtlCol="0">
            <a:spAutoFit/>
          </a:bodyPr>
          <a:lstStyle/>
          <a:p>
            <a:pPr>
              <a:lnSpc>
                <a:spcPct val="110000"/>
              </a:lnSpc>
            </a:pPr>
            <a:r>
              <a:rPr lang="en-US" altLang="zh-CN" sz="2800" b="1"/>
              <a:t> </a:t>
            </a:r>
            <a:r>
              <a:rPr lang="zh-CN" altLang="en-US" sz="2800" b="1">
                <a:solidFill>
                  <a:srgbClr val="FF0000"/>
                </a:solidFill>
                <a:effectLst/>
                <a:latin typeface="楷体" panose="02010609060101010101" charset="-122"/>
                <a:ea typeface="楷体" panose="02010609060101010101" charset="-122"/>
                <a:cs typeface="楷体" panose="02010609060101010101" charset="-122"/>
                <a:sym typeface="+mn-ea"/>
              </a:rPr>
              <a:t>纬度</a:t>
            </a:r>
            <a:r>
              <a:rPr lang="zh-CN" altLang="en-US" sz="2400" b="1">
                <a:solidFill>
                  <a:srgbClr val="FF0000"/>
                </a:solidFill>
                <a:effectLst/>
                <a:latin typeface="楷体" panose="02010609060101010101" charset="-122"/>
                <a:ea typeface="楷体" panose="02010609060101010101" charset="-122"/>
                <a:cs typeface="楷体" panose="02010609060101010101" charset="-122"/>
                <a:sym typeface="+mn-ea"/>
              </a:rPr>
              <a:t>：</a:t>
            </a:r>
            <a:r>
              <a:rPr lang="en-US" sz="2400" b="1">
                <a:solidFill>
                  <a:srgbClr val="FF0000"/>
                </a:solidFill>
                <a:effectLst/>
                <a:latin typeface="楷体" panose="02010609060101010101" charset="-122"/>
                <a:ea typeface="楷体" panose="02010609060101010101" charset="-122"/>
                <a:cs typeface="楷体" panose="02010609060101010101" charset="-122"/>
                <a:sym typeface="+mn-ea"/>
              </a:rPr>
              <a:t>0</a:t>
            </a:r>
            <a:r>
              <a:rPr lang="zh-CN" altLang="en-US" sz="2400" b="1">
                <a:solidFill>
                  <a:srgbClr val="FF0000"/>
                </a:solidFill>
                <a:effectLst/>
                <a:latin typeface="楷体" panose="02010609060101010101" charset="-122"/>
                <a:ea typeface="楷体" panose="02010609060101010101" charset="-122"/>
                <a:cs typeface="楷体" panose="02010609060101010101" charset="-122"/>
                <a:sym typeface="+mn-ea"/>
              </a:rPr>
              <a:t>°</a:t>
            </a:r>
            <a:r>
              <a:rPr lang="en-US" altLang="zh-CN" sz="2400" b="1">
                <a:solidFill>
                  <a:srgbClr val="FF0000"/>
                </a:solidFill>
                <a:effectLst/>
                <a:latin typeface="楷体" panose="02010609060101010101" charset="-122"/>
                <a:ea typeface="楷体" panose="02010609060101010101" charset="-122"/>
                <a:cs typeface="楷体" panose="02010609060101010101" charset="-122"/>
                <a:sym typeface="+mn-ea"/>
              </a:rPr>
              <a:t>-</a:t>
            </a:r>
            <a:r>
              <a:rPr lang="en-US" sz="2400" b="1">
                <a:solidFill>
                  <a:srgbClr val="FF0000"/>
                </a:solidFill>
                <a:effectLst/>
                <a:latin typeface="楷体" panose="02010609060101010101" charset="-122"/>
                <a:ea typeface="楷体" panose="02010609060101010101" charset="-122"/>
                <a:cs typeface="楷体" panose="02010609060101010101" charset="-122"/>
                <a:sym typeface="+mn-ea"/>
              </a:rPr>
              <a:t>30</a:t>
            </a:r>
            <a:r>
              <a:rPr lang="zh-CN" altLang="en-US" sz="2400" b="1">
                <a:solidFill>
                  <a:srgbClr val="FF0000"/>
                </a:solidFill>
                <a:effectLst/>
                <a:latin typeface="楷体" panose="02010609060101010101" charset="-122"/>
                <a:ea typeface="楷体" panose="02010609060101010101" charset="-122"/>
                <a:cs typeface="楷体" panose="02010609060101010101" charset="-122"/>
                <a:sym typeface="+mn-ea"/>
              </a:rPr>
              <a:t>°</a:t>
            </a:r>
            <a:r>
              <a:rPr lang="en-US" altLang="zh-CN" sz="2400" b="1">
                <a:solidFill>
                  <a:srgbClr val="FF0000"/>
                </a:solidFill>
                <a:effectLst/>
                <a:latin typeface="楷体" panose="02010609060101010101" charset="-122"/>
                <a:ea typeface="楷体" panose="02010609060101010101" charset="-122"/>
                <a:cs typeface="楷体" panose="02010609060101010101" charset="-122"/>
                <a:sym typeface="+mn-ea"/>
              </a:rPr>
              <a:t>N</a:t>
            </a:r>
            <a:r>
              <a:rPr lang="zh-CN" altLang="en-US" sz="2400" b="1">
                <a:solidFill>
                  <a:srgbClr val="0221DE"/>
                </a:solidFill>
                <a:effectLst/>
                <a:latin typeface="楷体" panose="02010609060101010101" charset="-122"/>
                <a:ea typeface="楷体" panose="02010609060101010101" charset="-122"/>
                <a:cs typeface="楷体" panose="02010609060101010101" charset="-122"/>
                <a:sym typeface="+mn-ea"/>
              </a:rPr>
              <a:t>（热带）</a:t>
            </a:r>
            <a:endParaRPr lang="en-US" altLang="zh-CN" sz="2400">
              <a:solidFill>
                <a:srgbClr val="FF0000"/>
              </a:solidFill>
              <a:effectLst/>
              <a:latin typeface="楷体" panose="02010609060101010101" charset="-122"/>
              <a:ea typeface="楷体" panose="02010609060101010101" charset="-122"/>
              <a:cs typeface="楷体" panose="02010609060101010101" charset="-122"/>
            </a:endParaRPr>
          </a:p>
        </p:txBody>
      </p:sp>
      <p:sp>
        <p:nvSpPr>
          <p:cNvPr id="11" name="文本框 10"/>
          <p:cNvSpPr txBox="1"/>
          <p:nvPr/>
        </p:nvSpPr>
        <p:spPr>
          <a:xfrm>
            <a:off x="756006" y="2927968"/>
            <a:ext cx="4119245" cy="565150"/>
          </a:xfrm>
          <a:prstGeom prst="rect">
            <a:avLst/>
          </a:prstGeom>
          <a:solidFill>
            <a:schemeClr val="accent2">
              <a:lumMod val="20000"/>
              <a:lumOff val="80000"/>
            </a:schemeClr>
          </a:solidFill>
          <a:ln>
            <a:solidFill>
              <a:schemeClr val="accent1"/>
            </a:solidFill>
          </a:ln>
          <a:effectLst>
            <a:outerShdw blurRad="38100" algn="ctr" rotWithShape="0">
              <a:prstClr val="black">
                <a:alpha val="20000"/>
              </a:prstClr>
            </a:outerShdw>
          </a:effectLst>
        </p:spPr>
        <p:txBody>
          <a:bodyPr wrap="square" rtlCol="0">
            <a:spAutoFit/>
          </a:bodyPr>
          <a:lstStyle/>
          <a:p>
            <a:pPr algn="l">
              <a:lnSpc>
                <a:spcPct val="110000"/>
              </a:lnSpc>
            </a:pPr>
            <a:r>
              <a:rPr lang="en-US" altLang="zh-CN" sz="2400" b="1">
                <a:solidFill>
                  <a:srgbClr val="FF0000"/>
                </a:solidFill>
              </a:rPr>
              <a:t> </a:t>
            </a:r>
            <a:r>
              <a:rPr lang="zh-CN" altLang="en-US" sz="2800">
                <a:effectLst/>
                <a:latin typeface="楷体" panose="02010609060101010101" charset="-122"/>
                <a:ea typeface="楷体" panose="02010609060101010101" charset="-122"/>
                <a:cs typeface="楷体" panose="02010609060101010101" charset="-122"/>
                <a:sym typeface="+mn-ea"/>
              </a:rPr>
              <a:t>经度：</a:t>
            </a:r>
            <a:r>
              <a:rPr lang="en-US" sz="2400">
                <a:solidFill>
                  <a:srgbClr val="FF0000"/>
                </a:solidFill>
                <a:effectLst/>
                <a:latin typeface="楷体" panose="02010609060101010101" charset="-122"/>
                <a:ea typeface="楷体" panose="02010609060101010101" charset="-122"/>
                <a:cs typeface="楷体" panose="02010609060101010101" charset="-122"/>
                <a:sym typeface="+mn-ea"/>
              </a:rPr>
              <a:t>70</a:t>
            </a:r>
            <a:r>
              <a:rPr lang="zh-CN" altLang="en-US" sz="2400">
                <a:solidFill>
                  <a:srgbClr val="FF0000"/>
                </a:solidFill>
                <a:effectLst/>
                <a:latin typeface="楷体" panose="02010609060101010101" charset="-122"/>
                <a:ea typeface="楷体" panose="02010609060101010101" charset="-122"/>
                <a:cs typeface="楷体" panose="02010609060101010101" charset="-122"/>
                <a:sym typeface="+mn-ea"/>
              </a:rPr>
              <a:t>°</a:t>
            </a:r>
            <a:r>
              <a:rPr lang="en-US" altLang="zh-CN" sz="2400">
                <a:solidFill>
                  <a:srgbClr val="FF0000"/>
                </a:solidFill>
                <a:effectLst/>
                <a:latin typeface="楷体" panose="02010609060101010101" charset="-122"/>
                <a:ea typeface="楷体" panose="02010609060101010101" charset="-122"/>
                <a:cs typeface="楷体" panose="02010609060101010101" charset="-122"/>
                <a:sym typeface="+mn-ea"/>
              </a:rPr>
              <a:t>E</a:t>
            </a:r>
            <a:r>
              <a:rPr lang="zh-CN" altLang="en-US" b="1">
                <a:effectLst/>
                <a:latin typeface="楷体" panose="02010609060101010101" charset="-122"/>
                <a:ea typeface="楷体" panose="02010609060101010101" charset="-122"/>
                <a:cs typeface="楷体" panose="02010609060101010101" charset="-122"/>
                <a:sym typeface="+mn-ea"/>
              </a:rPr>
              <a:t>、</a:t>
            </a:r>
            <a:r>
              <a:rPr lang="en-US" altLang="zh-CN" sz="2400">
                <a:solidFill>
                  <a:srgbClr val="FF0000"/>
                </a:solidFill>
                <a:effectLst/>
                <a:latin typeface="楷体" panose="02010609060101010101" charset="-122"/>
                <a:ea typeface="楷体" panose="02010609060101010101" charset="-122"/>
                <a:cs typeface="楷体" panose="02010609060101010101" charset="-122"/>
                <a:sym typeface="+mn-ea"/>
              </a:rPr>
              <a:t>80</a:t>
            </a:r>
            <a:r>
              <a:rPr lang="zh-CN" altLang="en-US" sz="2400">
                <a:solidFill>
                  <a:srgbClr val="FF0000"/>
                </a:solidFill>
                <a:effectLst/>
                <a:latin typeface="楷体" panose="02010609060101010101" charset="-122"/>
                <a:ea typeface="楷体" panose="02010609060101010101" charset="-122"/>
                <a:cs typeface="楷体" panose="02010609060101010101" charset="-122"/>
                <a:sym typeface="+mn-ea"/>
              </a:rPr>
              <a:t>°</a:t>
            </a:r>
            <a:r>
              <a:rPr lang="en-US" altLang="zh-CN" sz="2400">
                <a:solidFill>
                  <a:srgbClr val="FF0000"/>
                </a:solidFill>
                <a:effectLst/>
                <a:latin typeface="楷体" panose="02010609060101010101" charset="-122"/>
                <a:ea typeface="楷体" panose="02010609060101010101" charset="-122"/>
                <a:cs typeface="楷体" panose="02010609060101010101" charset="-122"/>
                <a:sym typeface="+mn-ea"/>
              </a:rPr>
              <a:t>E</a:t>
            </a:r>
            <a:r>
              <a:rPr lang="zh-CN" altLang="en-US" b="1">
                <a:effectLst/>
                <a:latin typeface="楷体" panose="02010609060101010101" charset="-122"/>
                <a:ea typeface="楷体" panose="02010609060101010101" charset="-122"/>
                <a:cs typeface="楷体" panose="02010609060101010101" charset="-122"/>
                <a:sym typeface="+mn-ea"/>
              </a:rPr>
              <a:t>、</a:t>
            </a:r>
            <a:r>
              <a:rPr lang="en-US" altLang="zh-CN" sz="2400">
                <a:solidFill>
                  <a:srgbClr val="FF0000"/>
                </a:solidFill>
                <a:effectLst/>
                <a:latin typeface="楷体" panose="02010609060101010101" charset="-122"/>
                <a:ea typeface="楷体" panose="02010609060101010101" charset="-122"/>
                <a:cs typeface="楷体" panose="02010609060101010101" charset="-122"/>
                <a:sym typeface="+mn-ea"/>
              </a:rPr>
              <a:t>90</a:t>
            </a:r>
            <a:r>
              <a:rPr lang="zh-CN" altLang="en-US" sz="2400">
                <a:solidFill>
                  <a:srgbClr val="FF0000"/>
                </a:solidFill>
                <a:effectLst/>
                <a:latin typeface="楷体" panose="02010609060101010101" charset="-122"/>
                <a:ea typeface="楷体" panose="02010609060101010101" charset="-122"/>
                <a:cs typeface="楷体" panose="02010609060101010101" charset="-122"/>
                <a:sym typeface="+mn-ea"/>
              </a:rPr>
              <a:t>°</a:t>
            </a:r>
            <a:r>
              <a:rPr lang="en-US" altLang="zh-CN" sz="2400">
                <a:solidFill>
                  <a:srgbClr val="FF0000"/>
                </a:solidFill>
                <a:effectLst/>
                <a:latin typeface="楷体" panose="02010609060101010101" charset="-122"/>
                <a:ea typeface="楷体" panose="02010609060101010101" charset="-122"/>
                <a:cs typeface="楷体" panose="02010609060101010101" charset="-122"/>
                <a:sym typeface="+mn-ea"/>
              </a:rPr>
              <a:t>E</a:t>
            </a:r>
            <a:endParaRPr lang="zh-CN" altLang="en-US" sz="2400" b="1">
              <a:solidFill>
                <a:srgbClr val="0221DE"/>
              </a:solidFill>
              <a:effectLst/>
              <a:latin typeface="楷体" panose="02010609060101010101" charset="-122"/>
              <a:ea typeface="楷体" panose="02010609060101010101" charset="-122"/>
              <a:cs typeface="楷体" panose="02010609060101010101" charset="-122"/>
            </a:endParaRPr>
          </a:p>
        </p:txBody>
      </p:sp>
      <p:sp>
        <p:nvSpPr>
          <p:cNvPr id="12" name="圆角矩形 11"/>
          <p:cNvSpPr/>
          <p:nvPr/>
        </p:nvSpPr>
        <p:spPr>
          <a:xfrm>
            <a:off x="267995" y="701675"/>
            <a:ext cx="3893457" cy="559587"/>
          </a:xfrm>
          <a:prstGeom prst="roundRect">
            <a:avLst/>
          </a:prstGeom>
          <a:gradFill>
            <a:gsLst>
              <a:gs pos="100000">
                <a:srgbClr val="41FB33"/>
              </a:gs>
              <a:gs pos="100000">
                <a:srgbClr val="035C7D"/>
              </a:gs>
            </a:gsLst>
            <a:lin ang="5400000" scaled="0"/>
          </a:gradFill>
          <a:ln>
            <a:solidFill>
              <a:srgbClr val="0D2FFD"/>
            </a:solid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p:nvSpPr>
        <p:spPr>
          <a:xfrm>
            <a:off x="443274" y="706929"/>
            <a:ext cx="3438261" cy="523220"/>
          </a:xfrm>
          <a:prstGeom prst="rect">
            <a:avLst/>
          </a:prstGeom>
          <a:noFill/>
        </p:spPr>
        <p:txBody>
          <a:bodyPr wrap="square" rtlCol="0">
            <a:spAutoFit/>
            <a:scene3d>
              <a:camera prst="orthographicFront"/>
              <a:lightRig rig="threePt" dir="t"/>
            </a:scene3d>
          </a:bodyPr>
          <a:lstStyle/>
          <a:p>
            <a:pPr algn="ctr"/>
            <a:r>
              <a:rPr lang="en-US" altLang="zh-CN" sz="2800" b="1" dirty="0" smtClean="0">
                <a:solidFill>
                  <a:schemeClr val="tx1"/>
                </a:solidFill>
                <a:effectLst>
                  <a:outerShdw blurRad="38100" dist="19050" dir="2700000" algn="tl" rotWithShape="0">
                    <a:schemeClr val="dk1">
                      <a:alpha val="40000"/>
                    </a:schemeClr>
                  </a:outerShdw>
                </a:effectLst>
              </a:rPr>
              <a:t>1</a:t>
            </a:r>
            <a:r>
              <a:rPr lang="zh-CN" altLang="en-US" sz="2800" b="1" dirty="0" smtClean="0">
                <a:solidFill>
                  <a:schemeClr val="tx1"/>
                </a:solidFill>
                <a:effectLst>
                  <a:outerShdw blurRad="38100" dist="19050" dir="2700000" algn="tl" rotWithShape="0">
                    <a:schemeClr val="dk1">
                      <a:alpha val="40000"/>
                    </a:schemeClr>
                  </a:outerShdw>
                </a:effectLst>
              </a:rPr>
              <a:t>、地理位置和范围</a:t>
            </a:r>
            <a:endParaRPr lang="zh-CN" altLang="en-US" sz="2800" b="1" dirty="0">
              <a:solidFill>
                <a:schemeClr val="tx1"/>
              </a:solidFill>
              <a:effectLst>
                <a:outerShdw blurRad="38100" dist="19050" dir="2700000" algn="tl" rotWithShape="0">
                  <a:schemeClr val="dk1">
                    <a:alpha val="40000"/>
                  </a:schemeClr>
                </a:outerShdw>
              </a:effectLst>
            </a:endParaRPr>
          </a:p>
        </p:txBody>
      </p:sp>
      <p:sp>
        <p:nvSpPr>
          <p:cNvPr id="13" name="文本框 12"/>
          <p:cNvSpPr txBox="1"/>
          <p:nvPr/>
        </p:nvSpPr>
        <p:spPr>
          <a:xfrm>
            <a:off x="455930" y="3719923"/>
            <a:ext cx="3134360" cy="634020"/>
          </a:xfrm>
          <a:prstGeom prst="rect">
            <a:avLst/>
          </a:prstGeom>
          <a:gradFill>
            <a:gsLst>
              <a:gs pos="100000">
                <a:srgbClr val="FBFB11"/>
              </a:gs>
              <a:gs pos="100000">
                <a:srgbClr val="838309"/>
              </a:gs>
            </a:gsLst>
            <a:lin ang="5400000" scaled="0"/>
          </a:gradFill>
          <a:ln>
            <a:solidFill>
              <a:schemeClr val="tx1"/>
            </a:solidFill>
          </a:ln>
          <a:effectLst>
            <a:outerShdw blurRad="63500" algn="ctr" rotWithShape="0">
              <a:prstClr val="black">
                <a:alpha val="40000"/>
              </a:prstClr>
            </a:outerShdw>
          </a:effectLst>
        </p:spPr>
        <p:txBody>
          <a:bodyPr wrap="square" rtlCol="0">
            <a:spAutoFit/>
          </a:bodyPr>
          <a:lstStyle/>
          <a:p>
            <a:pPr algn="l">
              <a:lnSpc>
                <a:spcPct val="110000"/>
              </a:lnSpc>
            </a:pPr>
            <a:r>
              <a:rPr lang="zh-CN" altLang="en-US" sz="3200" dirty="0" smtClean="0">
                <a:solidFill>
                  <a:schemeClr val="tx1"/>
                </a:solidFill>
                <a:effectLst>
                  <a:outerShdw blurRad="38100" dist="19050" dir="2700000" algn="tl" rotWithShape="0">
                    <a:schemeClr val="dk1">
                      <a:alpha val="40000"/>
                    </a:schemeClr>
                  </a:outerShdw>
                </a:effectLst>
                <a:latin typeface="+mn-ea"/>
                <a:cs typeface="+mn-ea"/>
              </a:rPr>
              <a:t>②山河</a:t>
            </a:r>
            <a:r>
              <a:rPr lang="zh-CN" altLang="en-US" sz="3200" dirty="0">
                <a:solidFill>
                  <a:schemeClr val="tx1"/>
                </a:solidFill>
                <a:effectLst>
                  <a:outerShdw blurRad="38100" dist="19050" dir="2700000" algn="tl" rotWithShape="0">
                    <a:schemeClr val="dk1">
                      <a:alpha val="40000"/>
                    </a:schemeClr>
                  </a:outerShdw>
                </a:effectLst>
                <a:latin typeface="+mn-ea"/>
                <a:cs typeface="+mn-ea"/>
              </a:rPr>
              <a:t>、</a:t>
            </a:r>
            <a:r>
              <a:rPr lang="zh-CN" altLang="en-US" sz="3200" dirty="0">
                <a:effectLst>
                  <a:outerShdw blurRad="38100" dist="19050" dir="2700000" algn="tl" rotWithShape="0">
                    <a:schemeClr val="dk1">
                      <a:alpha val="40000"/>
                    </a:schemeClr>
                  </a:outerShdw>
                </a:effectLst>
                <a:latin typeface="+mn-ea"/>
                <a:cs typeface="+mn-ea"/>
                <a:sym typeface="+mn-ea"/>
              </a:rPr>
              <a:t>海陆</a:t>
            </a:r>
            <a:r>
              <a:rPr lang="zh-CN" altLang="en-US" sz="3200" dirty="0">
                <a:effectLst/>
                <a:latin typeface="+mn-ea"/>
                <a:cs typeface="+mn-ea"/>
              </a:rPr>
              <a:t>：</a:t>
            </a:r>
            <a:endParaRPr lang="zh-CN" altLang="en-US" sz="3200" dirty="0">
              <a:solidFill>
                <a:srgbClr val="FF0000"/>
              </a:solidFill>
              <a:effectLst/>
              <a:latin typeface="+mn-ea"/>
              <a:cs typeface="+mn-ea"/>
            </a:endParaRPr>
          </a:p>
        </p:txBody>
      </p:sp>
      <p:sp>
        <p:nvSpPr>
          <p:cNvPr id="14" name="文本框 13"/>
          <p:cNvSpPr txBox="1"/>
          <p:nvPr/>
        </p:nvSpPr>
        <p:spPr>
          <a:xfrm>
            <a:off x="455930" y="4475929"/>
            <a:ext cx="4420235" cy="1512570"/>
          </a:xfrm>
          <a:prstGeom prst="rect">
            <a:avLst/>
          </a:prstGeom>
          <a:solidFill>
            <a:schemeClr val="accent2">
              <a:lumMod val="20000"/>
              <a:lumOff val="80000"/>
            </a:schemeClr>
          </a:solidFill>
          <a:ln>
            <a:solidFill>
              <a:schemeClr val="accent1"/>
            </a:solidFill>
          </a:ln>
          <a:effectLst>
            <a:outerShdw blurRad="38100" algn="ctr" rotWithShape="0">
              <a:prstClr val="black">
                <a:alpha val="20000"/>
              </a:prstClr>
            </a:outerShdw>
          </a:effectLst>
        </p:spPr>
        <p:txBody>
          <a:bodyPr wrap="square" rtlCol="0">
            <a:spAutoFit/>
          </a:bodyPr>
          <a:lstStyle/>
          <a:p>
            <a:pPr algn="l">
              <a:lnSpc>
                <a:spcPct val="110000"/>
              </a:lnSpc>
            </a:pPr>
            <a:r>
              <a:rPr lang="en-US" altLang="zh-CN" sz="2800" b="1">
                <a:solidFill>
                  <a:srgbClr val="FF0000"/>
                </a:solidFill>
                <a:latin typeface="楷体" panose="02010609060101010101" charset="-122"/>
                <a:ea typeface="楷体" panose="02010609060101010101" charset="-122"/>
                <a:cs typeface="楷体" panose="02010609060101010101" charset="-122"/>
              </a:rPr>
              <a:t>  </a:t>
            </a:r>
            <a:r>
              <a:rPr lang="zh-CN" sz="2800" b="1">
                <a:solidFill>
                  <a:srgbClr val="FF0000"/>
                </a:solidFill>
                <a:latin typeface="楷体" panose="02010609060101010101" charset="-122"/>
                <a:ea typeface="楷体" panose="02010609060101010101" charset="-122"/>
                <a:cs typeface="楷体" panose="02010609060101010101" charset="-122"/>
              </a:rPr>
              <a:t>亚洲南部</a:t>
            </a:r>
            <a:r>
              <a:rPr lang="zh-CN" sz="2400" b="1">
                <a:solidFill>
                  <a:schemeClr val="tx1"/>
                </a:solidFill>
                <a:latin typeface="楷体" panose="02010609060101010101" charset="-122"/>
                <a:ea typeface="楷体" panose="02010609060101010101" charset="-122"/>
                <a:cs typeface="楷体" panose="02010609060101010101" charset="-122"/>
              </a:rPr>
              <a:t>，</a:t>
            </a:r>
            <a:r>
              <a:rPr lang="zh-CN" sz="2800">
                <a:solidFill>
                  <a:schemeClr val="tx1"/>
                </a:solidFill>
                <a:latin typeface="楷体" panose="02010609060101010101" charset="-122"/>
                <a:ea typeface="楷体" panose="02010609060101010101" charset="-122"/>
                <a:cs typeface="楷体" panose="02010609060101010101" charset="-122"/>
              </a:rPr>
              <a:t>喜马拉雅山脉以南</a:t>
            </a:r>
            <a:r>
              <a:rPr lang="zh-CN" sz="2400" b="1">
                <a:solidFill>
                  <a:schemeClr val="tx1"/>
                </a:solidFill>
                <a:latin typeface="楷体" panose="02010609060101010101" charset="-122"/>
                <a:ea typeface="楷体" panose="02010609060101010101" charset="-122"/>
                <a:cs typeface="楷体" panose="02010609060101010101" charset="-122"/>
              </a:rPr>
              <a:t>，</a:t>
            </a:r>
            <a:r>
              <a:rPr lang="zh-CN" sz="2800">
                <a:solidFill>
                  <a:schemeClr val="tx1"/>
                </a:solidFill>
                <a:latin typeface="楷体" panose="02010609060101010101" charset="-122"/>
                <a:ea typeface="楷体" panose="02010609060101010101" charset="-122"/>
                <a:cs typeface="楷体" panose="02010609060101010101" charset="-122"/>
              </a:rPr>
              <a:t>东临孟加拉湾</a:t>
            </a:r>
            <a:r>
              <a:rPr lang="zh-CN" sz="2400" b="1">
                <a:solidFill>
                  <a:schemeClr val="tx1"/>
                </a:solidFill>
                <a:latin typeface="楷体" panose="02010609060101010101" charset="-122"/>
                <a:ea typeface="楷体" panose="02010609060101010101" charset="-122"/>
                <a:cs typeface="楷体" panose="02010609060101010101" charset="-122"/>
              </a:rPr>
              <a:t>，</a:t>
            </a:r>
            <a:r>
              <a:rPr lang="zh-CN" sz="2800">
                <a:solidFill>
                  <a:schemeClr val="tx1"/>
                </a:solidFill>
                <a:latin typeface="楷体" panose="02010609060101010101" charset="-122"/>
                <a:ea typeface="楷体" panose="02010609060101010101" charset="-122"/>
                <a:cs typeface="楷体" panose="02010609060101010101" charset="-122"/>
              </a:rPr>
              <a:t>西临阿拉伯海，南临印度洋。</a:t>
            </a:r>
          </a:p>
        </p:txBody>
      </p:sp>
      <p:sp>
        <p:nvSpPr>
          <p:cNvPr id="5" name="文本框 4"/>
          <p:cNvSpPr txBox="1"/>
          <p:nvPr/>
        </p:nvSpPr>
        <p:spPr>
          <a:xfrm>
            <a:off x="455930" y="6167941"/>
            <a:ext cx="2678430" cy="634020"/>
          </a:xfrm>
          <a:prstGeom prst="rect">
            <a:avLst/>
          </a:prstGeom>
          <a:gradFill>
            <a:gsLst>
              <a:gs pos="100000">
                <a:srgbClr val="FBFB11"/>
              </a:gs>
              <a:gs pos="100000">
                <a:srgbClr val="838309"/>
              </a:gs>
            </a:gsLst>
            <a:lin ang="5400000" scaled="0"/>
          </a:gradFill>
          <a:ln>
            <a:solidFill>
              <a:schemeClr val="tx1"/>
            </a:solidFill>
          </a:ln>
          <a:effectLst>
            <a:outerShdw blurRad="63500" algn="ctr" rotWithShape="0">
              <a:prstClr val="black">
                <a:alpha val="40000"/>
              </a:prstClr>
            </a:outerShdw>
          </a:effectLst>
        </p:spPr>
        <p:txBody>
          <a:bodyPr wrap="square" rtlCol="0">
            <a:spAutoFit/>
          </a:bodyPr>
          <a:lstStyle/>
          <a:p>
            <a:pPr algn="l">
              <a:lnSpc>
                <a:spcPct val="110000"/>
              </a:lnSpc>
            </a:pPr>
            <a:r>
              <a:rPr lang="zh-CN" altLang="en-US" sz="3200" dirty="0" smtClean="0">
                <a:solidFill>
                  <a:schemeClr val="tx1"/>
                </a:solidFill>
                <a:effectLst>
                  <a:outerShdw blurRad="38100" dist="19050" dir="2700000" algn="tl" rotWithShape="0">
                    <a:schemeClr val="dk1">
                      <a:alpha val="40000"/>
                    </a:schemeClr>
                  </a:outerShdw>
                </a:effectLst>
                <a:latin typeface="+mn-ea"/>
                <a:cs typeface="+mn-ea"/>
              </a:rPr>
              <a:t>③板块</a:t>
            </a:r>
            <a:r>
              <a:rPr lang="zh-CN" altLang="en-US" sz="3200" dirty="0">
                <a:solidFill>
                  <a:schemeClr val="tx1"/>
                </a:solidFill>
                <a:effectLst>
                  <a:outerShdw blurRad="38100" dist="19050" dir="2700000" algn="tl" rotWithShape="0">
                    <a:schemeClr val="dk1">
                      <a:alpha val="40000"/>
                    </a:schemeClr>
                  </a:outerShdw>
                </a:effectLst>
                <a:latin typeface="+mn-ea"/>
                <a:cs typeface="+mn-ea"/>
              </a:rPr>
              <a:t>位置</a:t>
            </a:r>
            <a:r>
              <a:rPr lang="zh-CN" altLang="en-US" sz="3200" dirty="0">
                <a:effectLst/>
                <a:latin typeface="+mn-ea"/>
                <a:cs typeface="+mn-ea"/>
              </a:rPr>
              <a:t>：</a:t>
            </a:r>
            <a:endParaRPr lang="zh-CN" altLang="en-US" sz="3200" dirty="0">
              <a:solidFill>
                <a:srgbClr val="FF0000"/>
              </a:solidFill>
              <a:effectLst/>
              <a:latin typeface="+mn-ea"/>
              <a:cs typeface="+mn-ea"/>
            </a:endParaRPr>
          </a:p>
        </p:txBody>
      </p:sp>
      <p:sp>
        <p:nvSpPr>
          <p:cNvPr id="6" name="文本框 5"/>
          <p:cNvSpPr txBox="1"/>
          <p:nvPr/>
        </p:nvSpPr>
        <p:spPr>
          <a:xfrm>
            <a:off x="3290570" y="6201393"/>
            <a:ext cx="5007610" cy="565150"/>
          </a:xfrm>
          <a:prstGeom prst="rect">
            <a:avLst/>
          </a:prstGeom>
          <a:solidFill>
            <a:schemeClr val="accent2">
              <a:lumMod val="20000"/>
              <a:lumOff val="80000"/>
            </a:schemeClr>
          </a:solidFill>
          <a:ln>
            <a:solidFill>
              <a:schemeClr val="accent1"/>
            </a:solidFill>
          </a:ln>
          <a:effectLst>
            <a:outerShdw blurRad="38100" algn="ctr" rotWithShape="0">
              <a:prstClr val="black">
                <a:alpha val="20000"/>
              </a:prstClr>
            </a:outerShdw>
          </a:effectLst>
        </p:spPr>
        <p:txBody>
          <a:bodyPr wrap="square" rtlCol="0">
            <a:spAutoFit/>
          </a:bodyPr>
          <a:lstStyle/>
          <a:p>
            <a:pPr>
              <a:lnSpc>
                <a:spcPct val="110000"/>
              </a:lnSpc>
            </a:pPr>
            <a:r>
              <a:rPr lang="en-US" altLang="zh-CN" sz="2800" b="1"/>
              <a:t> </a:t>
            </a:r>
            <a:r>
              <a:rPr lang="zh-CN" sz="2800">
                <a:solidFill>
                  <a:schemeClr val="tx1"/>
                </a:solidFill>
                <a:effectLst/>
                <a:latin typeface="楷体" panose="02010609060101010101" charset="-122"/>
                <a:ea typeface="楷体" panose="02010609060101010101" charset="-122"/>
                <a:cs typeface="楷体" panose="02010609060101010101" charset="-122"/>
              </a:rPr>
              <a:t>亚欧板块、印度洋板块交界处</a:t>
            </a:r>
            <a:endParaRPr lang="zh-CN" sz="2400">
              <a:solidFill>
                <a:schemeClr val="tx1"/>
              </a:solidFill>
              <a:effectLst/>
              <a:latin typeface="楷体" panose="02010609060101010101" charset="-122"/>
              <a:ea typeface="楷体" panose="02010609060101010101" charset="-122"/>
              <a:cs typeface="楷体" panose="0201060906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bldLvl="0" animBg="1"/>
      <p:bldP spid="10" grpId="0" bldLvl="0" animBg="1"/>
      <p:bldP spid="11" grpId="0" bldLvl="0" animBg="1"/>
      <p:bldP spid="13" grpId="0" bldLvl="0" animBg="1"/>
      <p:bldP spid="14" grpId="0" bldLvl="0" animBg="1"/>
      <p:bldP spid="5" grpId="0" bldLvl="0" animBg="1"/>
      <p:bldP spid="6" grpId="0" bldLvl="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4" name="Picture 4" descr="M10-04南亚宗教分布"/>
          <p:cNvPicPr>
            <a:picLocks noGrp="1" noChangeAspect="1" noChangeArrowheads="1"/>
          </p:cNvPicPr>
          <p:nvPr>
            <p:ph type="title" idx="4294967295"/>
          </p:nvPr>
        </p:nvPicPr>
        <p:blipFill>
          <a:blip r:embed="rId2">
            <a:extLst>
              <a:ext uri="{28A0092B-C50C-407E-A947-70E740481C1C}">
                <a14:useLocalDpi xmlns:a14="http://schemas.microsoft.com/office/drawing/2010/main" val="0"/>
              </a:ext>
            </a:extLst>
          </a:blip>
          <a:srcRect/>
          <a:stretch>
            <a:fillRect/>
          </a:stretch>
        </p:blipFill>
        <p:spPr>
          <a:xfrm>
            <a:off x="0" y="1219200"/>
            <a:ext cx="6019800" cy="5048250"/>
          </a:xfrm>
          <a:noFill/>
        </p:spPr>
      </p:pic>
      <p:sp>
        <p:nvSpPr>
          <p:cNvPr id="39941" name="Text Box 6"/>
          <p:cNvSpPr txBox="1">
            <a:spLocks noChangeArrowheads="1"/>
          </p:cNvSpPr>
          <p:nvPr/>
        </p:nvSpPr>
        <p:spPr bwMode="auto">
          <a:xfrm>
            <a:off x="266700" y="695980"/>
            <a:ext cx="487345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b="1" dirty="0">
                <a:solidFill>
                  <a:srgbClr val="F51F0F"/>
                </a:solidFill>
                <a:ea typeface="黑体" panose="02010609060101010101" pitchFamily="49" charset="-122"/>
              </a:rPr>
              <a:t>南亚：佛教和印度教的</a:t>
            </a:r>
            <a:r>
              <a:rPr lang="zh-CN" altLang="en-US" sz="2800" b="1" dirty="0" smtClean="0">
                <a:solidFill>
                  <a:srgbClr val="F51F0F"/>
                </a:solidFill>
                <a:ea typeface="黑体" panose="02010609060101010101" pitchFamily="49" charset="-122"/>
              </a:rPr>
              <a:t>发源地</a:t>
            </a:r>
            <a:endParaRPr lang="zh-CN" altLang="en-US" sz="2800" b="1" dirty="0">
              <a:solidFill>
                <a:srgbClr val="F51F0F"/>
              </a:solidFill>
              <a:ea typeface="黑体" panose="02010609060101010101" pitchFamily="49" charset="-122"/>
            </a:endParaRPr>
          </a:p>
        </p:txBody>
      </p:sp>
      <p:sp>
        <p:nvSpPr>
          <p:cNvPr id="31746" name="Text Box 3"/>
          <p:cNvSpPr txBox="1">
            <a:spLocks noChangeArrowheads="1"/>
          </p:cNvSpPr>
          <p:nvPr/>
        </p:nvSpPr>
        <p:spPr bwMode="auto">
          <a:xfrm>
            <a:off x="6096000" y="2286000"/>
            <a:ext cx="2895600" cy="1160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800" b="1">
                <a:solidFill>
                  <a:srgbClr val="FF0000"/>
                </a:solidFill>
                <a:latin typeface="黑体" panose="02010609060101010101" pitchFamily="49" charset="-122"/>
                <a:ea typeface="黑体" panose="02010609060101010101" pitchFamily="49" charset="-122"/>
              </a:rPr>
              <a:t>佛教</a:t>
            </a:r>
            <a:r>
              <a:rPr lang="zh-CN" altLang="en-US" sz="2800" b="1">
                <a:latin typeface="黑体" panose="02010609060101010101" pitchFamily="49" charset="-122"/>
                <a:ea typeface="黑体" panose="02010609060101010101" pitchFamily="49" charset="-122"/>
              </a:rPr>
              <a:t>：</a:t>
            </a:r>
          </a:p>
          <a:p>
            <a:pPr eaLnBrk="1" hangingPunct="1">
              <a:spcBef>
                <a:spcPct val="50000"/>
              </a:spcBef>
            </a:pPr>
            <a:r>
              <a:rPr lang="zh-CN" altLang="en-US" sz="2800" b="1">
                <a:latin typeface="黑体" panose="02010609060101010101" pitchFamily="49" charset="-122"/>
                <a:ea typeface="黑体" panose="02010609060101010101" pitchFamily="49" charset="-122"/>
              </a:rPr>
              <a:t>斯里兰卡  不丹</a:t>
            </a:r>
          </a:p>
        </p:txBody>
      </p:sp>
      <p:sp>
        <p:nvSpPr>
          <p:cNvPr id="31747" name="Text Box 4"/>
          <p:cNvSpPr txBox="1">
            <a:spLocks noChangeArrowheads="1"/>
          </p:cNvSpPr>
          <p:nvPr/>
        </p:nvSpPr>
        <p:spPr bwMode="auto">
          <a:xfrm>
            <a:off x="6019800" y="838200"/>
            <a:ext cx="2895600" cy="115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800" b="1">
                <a:solidFill>
                  <a:srgbClr val="FF0000"/>
                </a:solidFill>
                <a:latin typeface="黑体" panose="02010609060101010101" pitchFamily="49" charset="-122"/>
                <a:ea typeface="黑体" panose="02010609060101010101" pitchFamily="49" charset="-122"/>
              </a:rPr>
              <a:t>印度教</a:t>
            </a:r>
            <a:r>
              <a:rPr lang="zh-CN" altLang="en-US" sz="2800" b="1">
                <a:latin typeface="黑体" panose="02010609060101010101" pitchFamily="49" charset="-122"/>
                <a:ea typeface="黑体" panose="02010609060101010101" pitchFamily="49" charset="-122"/>
              </a:rPr>
              <a:t>：</a:t>
            </a:r>
          </a:p>
          <a:p>
            <a:pPr eaLnBrk="1" hangingPunct="1">
              <a:spcBef>
                <a:spcPct val="50000"/>
              </a:spcBef>
            </a:pPr>
            <a:r>
              <a:rPr lang="zh-CN" altLang="en-US" sz="2800" b="1">
                <a:latin typeface="黑体" panose="02010609060101010101" pitchFamily="49" charset="-122"/>
                <a:ea typeface="黑体" panose="02010609060101010101" pitchFamily="49" charset="-122"/>
              </a:rPr>
              <a:t>印度 尼泊尔</a:t>
            </a:r>
          </a:p>
        </p:txBody>
      </p:sp>
      <p:sp>
        <p:nvSpPr>
          <p:cNvPr id="31748" name="Text Box 5"/>
          <p:cNvSpPr txBox="1">
            <a:spLocks noChangeArrowheads="1"/>
          </p:cNvSpPr>
          <p:nvPr/>
        </p:nvSpPr>
        <p:spPr bwMode="auto">
          <a:xfrm>
            <a:off x="6019800" y="3576638"/>
            <a:ext cx="2438400" cy="2443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800" b="1">
                <a:solidFill>
                  <a:srgbClr val="FF0000"/>
                </a:solidFill>
                <a:latin typeface="黑体" panose="02010609060101010101" pitchFamily="49" charset="-122"/>
                <a:ea typeface="黑体" panose="02010609060101010101" pitchFamily="49" charset="-122"/>
              </a:rPr>
              <a:t>伊斯兰教</a:t>
            </a:r>
            <a:r>
              <a:rPr lang="zh-CN" altLang="en-US" sz="2800" b="1">
                <a:latin typeface="黑体" panose="02010609060101010101" pitchFamily="49" charset="-122"/>
                <a:ea typeface="黑体" panose="02010609060101010101" pitchFamily="49" charset="-122"/>
              </a:rPr>
              <a:t>：</a:t>
            </a:r>
          </a:p>
          <a:p>
            <a:pPr eaLnBrk="1" hangingPunct="1">
              <a:spcBef>
                <a:spcPct val="50000"/>
              </a:spcBef>
            </a:pPr>
            <a:r>
              <a:rPr lang="zh-CN" altLang="en-US" sz="2800" b="1">
                <a:latin typeface="黑体" panose="02010609060101010101" pitchFamily="49" charset="-122"/>
                <a:ea typeface="黑体" panose="02010609060101010101" pitchFamily="49" charset="-122"/>
              </a:rPr>
              <a:t>巴基斯坦</a:t>
            </a:r>
          </a:p>
          <a:p>
            <a:pPr eaLnBrk="1" hangingPunct="1">
              <a:spcBef>
                <a:spcPct val="50000"/>
              </a:spcBef>
            </a:pPr>
            <a:r>
              <a:rPr lang="zh-CN" altLang="en-US" sz="2800" b="1">
                <a:latin typeface="黑体" panose="02010609060101010101" pitchFamily="49" charset="-122"/>
                <a:ea typeface="黑体" panose="02010609060101010101" pitchFamily="49" charset="-122"/>
              </a:rPr>
              <a:t>孟加拉国</a:t>
            </a:r>
          </a:p>
          <a:p>
            <a:pPr eaLnBrk="1" hangingPunct="1">
              <a:spcBef>
                <a:spcPct val="50000"/>
              </a:spcBef>
            </a:pPr>
            <a:r>
              <a:rPr lang="zh-CN" altLang="en-US" sz="2800" b="1">
                <a:latin typeface="黑体" panose="02010609060101010101" pitchFamily="49" charset="-122"/>
                <a:ea typeface="黑体" panose="02010609060101010101" pitchFamily="49" charset="-122"/>
              </a:rPr>
              <a:t>马尔代夫</a:t>
            </a:r>
          </a:p>
        </p:txBody>
      </p:sp>
      <p:sp>
        <p:nvSpPr>
          <p:cNvPr id="2" name="文本框 1"/>
          <p:cNvSpPr txBox="1"/>
          <p:nvPr/>
        </p:nvSpPr>
        <p:spPr>
          <a:xfrm>
            <a:off x="0" y="111205"/>
            <a:ext cx="2379518" cy="584775"/>
          </a:xfrm>
          <a:prstGeom prst="rect">
            <a:avLst/>
          </a:prstGeom>
          <a:solidFill>
            <a:srgbClr val="FFFF00"/>
          </a:solidFill>
        </p:spPr>
        <p:txBody>
          <a:bodyPr wrap="square" rtlCol="0">
            <a:spAutoFit/>
          </a:bodyPr>
          <a:lstStyle/>
          <a:p>
            <a:r>
              <a:rPr lang="zh-CN" altLang="en-US" sz="3200" b="1" dirty="0" smtClean="0"/>
              <a:t>（</a:t>
            </a:r>
            <a:r>
              <a:rPr lang="en-US" altLang="zh-CN" sz="3200" b="1" dirty="0" smtClean="0"/>
              <a:t>2</a:t>
            </a:r>
            <a:r>
              <a:rPr lang="zh-CN" altLang="en-US" sz="3200" b="1" dirty="0" smtClean="0"/>
              <a:t>）宗教</a:t>
            </a:r>
            <a:endParaRPr lang="zh-CN" altLang="en-US" sz="3200" b="1" dirty="0"/>
          </a:p>
        </p:txBody>
      </p:sp>
    </p:spTree>
    <p:extLst>
      <p:ext uri="{BB962C8B-B14F-4D97-AF65-F5344CB8AC3E}">
        <p14:creationId xmlns:p14="http://schemas.microsoft.com/office/powerpoint/2010/main" val="5659244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9941"/>
                                        </p:tgtEl>
                                        <p:attrNameLst>
                                          <p:attrName>style.visibility</p:attrName>
                                        </p:attrNameLst>
                                      </p:cBhvr>
                                      <p:to>
                                        <p:strVal val="visible"/>
                                      </p:to>
                                    </p:set>
                                    <p:animEffect transition="in" filter="blinds(horizontal)">
                                      <p:cBhvr>
                                        <p:cTn id="7" dur="500"/>
                                        <p:tgtEl>
                                          <p:spTgt spid="3994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grpId="0" nodeType="clickEffect">
                                  <p:stCondLst>
                                    <p:cond delay="0"/>
                                  </p:stCondLst>
                                  <p:childTnLst>
                                    <p:set>
                                      <p:cBhvr>
                                        <p:cTn id="11" dur="1" fill="hold">
                                          <p:stCondLst>
                                            <p:cond delay="499"/>
                                          </p:stCondLst>
                                        </p:cTn>
                                        <p:tgtEl>
                                          <p:spTgt spid="31747"/>
                                        </p:tgtEl>
                                        <p:attrNameLst>
                                          <p:attrName>style.visibility</p:attrName>
                                        </p:attrNameLst>
                                      </p:cBhvr>
                                      <p:to>
                                        <p:strVal val="visible"/>
                                      </p:to>
                                    </p:set>
                                  </p:childTnLst>
                                </p:cTn>
                              </p:par>
                            </p:childTnLst>
                          </p:cTn>
                        </p:par>
                      </p:childTnLst>
                    </p:cTn>
                  </p:par>
                  <p:par>
                    <p:cTn id="12" fill="hold" nodeType="clickPar">
                      <p:stCondLst>
                        <p:cond delay="indefinite"/>
                      </p:stCondLst>
                      <p:childTnLst>
                        <p:par>
                          <p:cTn id="13" fill="hold" nodeType="withGroup">
                            <p:stCondLst>
                              <p:cond delay="0"/>
                            </p:stCondLst>
                            <p:childTnLst>
                              <p:par>
                                <p:cTn id="14" presetID="1" presetClass="entr" presetSubtype="0" fill="hold" grpId="0" nodeType="clickEffect">
                                  <p:stCondLst>
                                    <p:cond delay="0"/>
                                  </p:stCondLst>
                                  <p:childTnLst>
                                    <p:set>
                                      <p:cBhvr>
                                        <p:cTn id="15" dur="1" fill="hold">
                                          <p:stCondLst>
                                            <p:cond delay="499"/>
                                          </p:stCondLst>
                                        </p:cTn>
                                        <p:tgtEl>
                                          <p:spTgt spid="31746"/>
                                        </p:tgtEl>
                                        <p:attrNameLst>
                                          <p:attrName>style.visibility</p:attrName>
                                        </p:attrNameLst>
                                      </p:cBhvr>
                                      <p:to>
                                        <p:strVal val="visible"/>
                                      </p:to>
                                    </p:set>
                                  </p:childTnLst>
                                </p:cTn>
                              </p:par>
                            </p:childTnLst>
                          </p:cTn>
                        </p:par>
                      </p:childTnLst>
                    </p:cTn>
                  </p:par>
                  <p:par>
                    <p:cTn id="16" fill="hold" nodeType="clickPar">
                      <p:stCondLst>
                        <p:cond delay="indefinite"/>
                      </p:stCondLst>
                      <p:childTnLst>
                        <p:par>
                          <p:cTn id="17" fill="hold" nodeType="withGroup">
                            <p:stCondLst>
                              <p:cond delay="0"/>
                            </p:stCondLst>
                            <p:childTnLst>
                              <p:par>
                                <p:cTn id="18" presetID="1" presetClass="entr" presetSubtype="0" fill="hold" grpId="0" nodeType="clickEffect">
                                  <p:stCondLst>
                                    <p:cond delay="0"/>
                                  </p:stCondLst>
                                  <p:childTnLst>
                                    <p:set>
                                      <p:cBhvr>
                                        <p:cTn id="19" dur="1" fill="hold">
                                          <p:stCondLst>
                                            <p:cond delay="499"/>
                                          </p:stCondLst>
                                        </p:cTn>
                                        <p:tgtEl>
                                          <p:spTgt spid="317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41" grpId="0"/>
      <p:bldP spid="31746" grpId="0" autoUpdateAnimBg="0"/>
      <p:bldP spid="31747" grpId="0" autoUpdateAnimBg="0"/>
      <p:bldP spid="31748" grpId="0" autoUpdateAnimBg="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0" y="-5080"/>
            <a:ext cx="9159240" cy="706755"/>
          </a:xfrm>
          <a:prstGeom prst="rect">
            <a:avLst/>
          </a:prstGeom>
          <a:gradFill>
            <a:gsLst>
              <a:gs pos="100000">
                <a:srgbClr val="0D2FFD"/>
              </a:gs>
              <a:gs pos="100000">
                <a:srgbClr val="034373"/>
              </a:gs>
            </a:gsLst>
            <a:lin ang="5400000" scaled="0"/>
          </a:gradFill>
        </p:spPr>
        <p:txBody>
          <a:bodyPr wrap="square" rtlCol="0">
            <a:spAutoFit/>
          </a:bodyPr>
          <a:lstStyle/>
          <a:p>
            <a:pPr algn="l">
              <a:lnSpc>
                <a:spcPct val="100000"/>
              </a:lnSpc>
            </a:pPr>
            <a:r>
              <a:rPr lang="en-US" altLang="zh-CN" sz="4000" b="1">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          </a:t>
            </a:r>
            <a:r>
              <a:rPr lang="zh-CN" altLang="en-US" sz="4000" b="1">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一、南亚概述</a:t>
            </a:r>
            <a:r>
              <a:rPr lang="zh-CN" altLang="en-US" sz="3600">
                <a:solidFill>
                  <a:schemeClr val="bg1"/>
                </a:solidFill>
                <a:latin typeface="微软雅黑" panose="020B0503020204020204" charset="-122"/>
                <a:ea typeface="微软雅黑" panose="020B0503020204020204" charset="-122"/>
              </a:rPr>
              <a:t> </a:t>
            </a:r>
          </a:p>
        </p:txBody>
      </p:sp>
      <p:sp>
        <p:nvSpPr>
          <p:cNvPr id="8" name="文本框 7"/>
          <p:cNvSpPr txBox="1"/>
          <p:nvPr/>
        </p:nvSpPr>
        <p:spPr>
          <a:xfrm>
            <a:off x="322580" y="1043305"/>
            <a:ext cx="4366260" cy="632460"/>
          </a:xfrm>
          <a:prstGeom prst="rect">
            <a:avLst/>
          </a:prstGeom>
          <a:gradFill>
            <a:gsLst>
              <a:gs pos="100000">
                <a:srgbClr val="FBFB11"/>
              </a:gs>
              <a:gs pos="100000">
                <a:srgbClr val="838309"/>
              </a:gs>
            </a:gsLst>
            <a:lin ang="5400000" scaled="0"/>
          </a:gradFill>
          <a:ln>
            <a:solidFill>
              <a:schemeClr val="tx1">
                <a:lumMod val="95000"/>
                <a:lumOff val="5000"/>
              </a:schemeClr>
            </a:solidFill>
          </a:ln>
          <a:effectLst>
            <a:outerShdw blurRad="63500" algn="ctr" rotWithShape="0">
              <a:prstClr val="black">
                <a:alpha val="40000"/>
              </a:prstClr>
            </a:outerShdw>
          </a:effectLst>
        </p:spPr>
        <p:txBody>
          <a:bodyPr wrap="square" rtlCol="0">
            <a:spAutoFit/>
            <a:scene3d>
              <a:camera prst="orthographicFront"/>
              <a:lightRig rig="threePt" dir="t"/>
            </a:scene3d>
          </a:bodyPr>
          <a:lstStyle/>
          <a:p>
            <a:pPr algn="l">
              <a:lnSpc>
                <a:spcPct val="110000"/>
              </a:lnSpc>
            </a:pPr>
            <a:r>
              <a:rPr lang="en-US" altLang="zh-CN" sz="3200" b="1">
                <a:solidFill>
                  <a:schemeClr val="tx1"/>
                </a:solidFill>
                <a:effectLst/>
                <a:latin typeface="+mn-ea"/>
                <a:cs typeface="+mn-ea"/>
              </a:rPr>
              <a:t> </a:t>
            </a:r>
            <a:r>
              <a:rPr lang="en-US" altLang="zh-CN" sz="3200">
                <a:solidFill>
                  <a:schemeClr val="tx1"/>
                </a:solidFill>
                <a:effectLst/>
                <a:latin typeface="+mn-ea"/>
                <a:cs typeface="+mn-ea"/>
              </a:rPr>
              <a:t>2</a:t>
            </a:r>
            <a:r>
              <a:rPr lang="zh-CN" altLang="en-US" sz="3200">
                <a:solidFill>
                  <a:schemeClr val="tx1"/>
                </a:solidFill>
                <a:effectLst/>
                <a:latin typeface="+mn-ea"/>
                <a:cs typeface="+mn-ea"/>
              </a:rPr>
              <a:t>、农业</a:t>
            </a:r>
            <a:r>
              <a:rPr lang="zh-CN" altLang="en-US" sz="2400" b="1">
                <a:solidFill>
                  <a:schemeClr val="tx1"/>
                </a:solidFill>
                <a:effectLst/>
                <a:latin typeface="+mn-ea"/>
                <a:cs typeface="+mn-ea"/>
              </a:rPr>
              <a:t>、</a:t>
            </a:r>
            <a:r>
              <a:rPr lang="zh-CN" altLang="en-US" sz="3200">
                <a:solidFill>
                  <a:schemeClr val="tx1"/>
                </a:solidFill>
                <a:effectLst/>
                <a:latin typeface="+mn-ea"/>
                <a:cs typeface="+mn-ea"/>
              </a:rPr>
              <a:t>工业</a:t>
            </a:r>
            <a:r>
              <a:rPr lang="zh-CN" altLang="en-US" sz="2800">
                <a:solidFill>
                  <a:schemeClr val="tx1"/>
                </a:solidFill>
                <a:effectLst/>
                <a:latin typeface="+mn-ea"/>
                <a:cs typeface="+mn-ea"/>
              </a:rPr>
              <a:t>、</a:t>
            </a:r>
            <a:r>
              <a:rPr lang="zh-CN" altLang="en-US" sz="3200">
                <a:solidFill>
                  <a:schemeClr val="tx1"/>
                </a:solidFill>
                <a:effectLst/>
                <a:latin typeface="+mn-ea"/>
                <a:cs typeface="+mn-ea"/>
              </a:rPr>
              <a:t>资源</a:t>
            </a:r>
            <a:endParaRPr lang="zh-CN" altLang="en-US" sz="2800">
              <a:solidFill>
                <a:srgbClr val="FF0000"/>
              </a:solidFill>
              <a:effectLst/>
              <a:latin typeface="+mn-ea"/>
              <a:ea typeface="楷体" panose="02010609060101010101" charset="-122"/>
              <a:cs typeface="+mn-ea"/>
            </a:endParaRPr>
          </a:p>
        </p:txBody>
      </p:sp>
      <p:sp>
        <p:nvSpPr>
          <p:cNvPr id="19" name="圆角矩形 18"/>
          <p:cNvSpPr/>
          <p:nvPr/>
        </p:nvSpPr>
        <p:spPr>
          <a:xfrm>
            <a:off x="6298565" y="146685"/>
            <a:ext cx="2640965" cy="896620"/>
          </a:xfrm>
          <a:prstGeom prst="roundRect">
            <a:avLst/>
          </a:prstGeom>
          <a:gradFill>
            <a:gsLst>
              <a:gs pos="100000">
                <a:srgbClr val="41FB33"/>
              </a:gs>
              <a:gs pos="100000">
                <a:srgbClr val="035C7D"/>
              </a:gs>
            </a:gsLst>
            <a:lin ang="5400000" scaled="0"/>
          </a:gradFill>
          <a:ln>
            <a:solidFill>
              <a:srgbClr val="0D2FFD"/>
            </a:solid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p:cNvSpPr txBox="1"/>
          <p:nvPr/>
        </p:nvSpPr>
        <p:spPr>
          <a:xfrm>
            <a:off x="6410325" y="210820"/>
            <a:ext cx="2418080" cy="768350"/>
          </a:xfrm>
          <a:prstGeom prst="rect">
            <a:avLst/>
          </a:prstGeom>
          <a:noFill/>
        </p:spPr>
        <p:txBody>
          <a:bodyPr wrap="none" rtlCol="0">
            <a:spAutoFit/>
            <a:scene3d>
              <a:camera prst="orthographicFront"/>
              <a:lightRig rig="threePt" dir="t"/>
            </a:scene3d>
          </a:bodyPr>
          <a:lstStyle/>
          <a:p>
            <a:pPr algn="ctr"/>
            <a:r>
              <a:rPr lang="zh-CN" altLang="en-US" sz="4400">
                <a:solidFill>
                  <a:schemeClr val="tx1"/>
                </a:solidFill>
                <a:effectLst>
                  <a:outerShdw blurRad="38100" dist="19050" dir="2700000" algn="tl" rotWithShape="0">
                    <a:schemeClr val="dk1">
                      <a:alpha val="40000"/>
                    </a:schemeClr>
                  </a:outerShdw>
                </a:effectLst>
              </a:rPr>
              <a:t>人文特征</a:t>
            </a:r>
          </a:p>
        </p:txBody>
      </p:sp>
      <p:graphicFrame>
        <p:nvGraphicFramePr>
          <p:cNvPr id="10" name="对象 9">
            <a:hlinkClick r:id="" action="ppaction://ole?verb=0"/>
          </p:cNvPr>
          <p:cNvGraphicFramePr>
            <a:graphicFrameLocks noChangeAspect="1"/>
          </p:cNvGraphicFramePr>
          <p:nvPr/>
        </p:nvGraphicFramePr>
        <p:xfrm>
          <a:off x="4114800" y="3321050"/>
          <a:ext cx="914400" cy="215900"/>
        </p:xfrm>
        <a:graphic>
          <a:graphicData uri="http://schemas.openxmlformats.org/presentationml/2006/ole">
            <mc:AlternateContent xmlns:mc="http://schemas.openxmlformats.org/markup-compatibility/2006">
              <mc:Choice xmlns:v="urn:schemas-microsoft-com:vml" Requires="v">
                <p:oleObj spid="_x0000_s5137" r:id="rId4" imgW="914400" imgH="215900" progId="Equation.KSEE3">
                  <p:embed/>
                </p:oleObj>
              </mc:Choice>
              <mc:Fallback>
                <p:oleObj r:id="rId4" imgW="914400" imgH="215900" progId="Equation.KSEE3">
                  <p:embed/>
                  <p:pic>
                    <p:nvPicPr>
                      <p:cNvPr id="0" name="图片 1024"/>
                      <p:cNvPicPr/>
                      <p:nvPr/>
                    </p:nvPicPr>
                    <p:blipFill>
                      <a:blip r:embed="rId5"/>
                      <a:stretch>
                        <a:fillRect/>
                      </a:stretch>
                    </p:blipFill>
                    <p:spPr>
                      <a:xfrm>
                        <a:off x="4114800" y="3321050"/>
                        <a:ext cx="914400" cy="215900"/>
                      </a:xfrm>
                      <a:prstGeom prst="rect">
                        <a:avLst/>
                      </a:prstGeom>
                    </p:spPr>
                  </p:pic>
                </p:oleObj>
              </mc:Fallback>
            </mc:AlternateContent>
          </a:graphicData>
        </a:graphic>
      </p:graphicFrame>
      <p:sp>
        <p:nvSpPr>
          <p:cNvPr id="6" name="文本框 5"/>
          <p:cNvSpPr txBox="1"/>
          <p:nvPr/>
        </p:nvSpPr>
        <p:spPr>
          <a:xfrm>
            <a:off x="331470" y="1980015"/>
            <a:ext cx="8497570" cy="1210945"/>
          </a:xfrm>
          <a:prstGeom prst="rect">
            <a:avLst/>
          </a:prstGeom>
          <a:solidFill>
            <a:schemeClr val="accent2">
              <a:lumMod val="20000"/>
              <a:lumOff val="80000"/>
            </a:schemeClr>
          </a:solidFill>
          <a:ln>
            <a:solidFill>
              <a:schemeClr val="accent1"/>
            </a:solidFill>
          </a:ln>
          <a:effectLst/>
        </p:spPr>
        <p:txBody>
          <a:bodyPr wrap="square" rtlCol="0">
            <a:spAutoFit/>
          </a:bodyPr>
          <a:lstStyle/>
          <a:p>
            <a:pPr>
              <a:lnSpc>
                <a:spcPct val="130000"/>
              </a:lnSpc>
            </a:pPr>
            <a:r>
              <a:rPr lang="zh-CN" sz="2800" b="1">
                <a:solidFill>
                  <a:srgbClr val="FF0000"/>
                </a:solidFill>
                <a:latin typeface="+mn-ea"/>
                <a:cs typeface="+mn-ea"/>
              </a:rPr>
              <a:t>（</a:t>
            </a:r>
            <a:r>
              <a:rPr lang="en-US" altLang="zh-CN" sz="2800" b="1">
                <a:solidFill>
                  <a:srgbClr val="FF0000"/>
                </a:solidFill>
                <a:latin typeface="+mn-ea"/>
                <a:cs typeface="+mn-ea"/>
              </a:rPr>
              <a:t>3</a:t>
            </a:r>
            <a:r>
              <a:rPr lang="zh-CN" sz="2800" b="1">
                <a:solidFill>
                  <a:srgbClr val="FF0000"/>
                </a:solidFill>
                <a:latin typeface="+mn-ea"/>
                <a:cs typeface="+mn-ea"/>
              </a:rPr>
              <a:t>）农业：</a:t>
            </a:r>
            <a:r>
              <a:rPr lang="zh-CN" sz="2800">
                <a:latin typeface="+mn-ea"/>
                <a:cs typeface="+mn-ea"/>
              </a:rPr>
              <a:t>南亚季风气候，地形平坦，耕地辽阔。以</a:t>
            </a:r>
            <a:r>
              <a:rPr lang="zh-CN" sz="2800" b="1">
                <a:latin typeface="+mn-ea"/>
                <a:cs typeface="+mn-ea"/>
              </a:rPr>
              <a:t>水稻种植业</a:t>
            </a:r>
            <a:r>
              <a:rPr lang="zh-CN" sz="2800">
                <a:latin typeface="+mn-ea"/>
                <a:cs typeface="+mn-ea"/>
              </a:rPr>
              <a:t>为主，</a:t>
            </a:r>
            <a:r>
              <a:rPr lang="zh-CN" sz="2800" b="1">
                <a:latin typeface="+mn-ea"/>
                <a:cs typeface="+mn-ea"/>
              </a:rPr>
              <a:t>盛产棉花、黄麻、茶叶</a:t>
            </a:r>
            <a:r>
              <a:rPr lang="zh-CN" sz="2800">
                <a:latin typeface="+mn-ea"/>
                <a:cs typeface="+mn-ea"/>
              </a:rPr>
              <a:t>等农产品</a:t>
            </a:r>
            <a:r>
              <a:rPr lang="zh-CN" altLang="en-US" sz="2800">
                <a:latin typeface="+mn-ea"/>
                <a:cs typeface="+mn-ea"/>
              </a:rPr>
              <a:t>。</a:t>
            </a:r>
            <a:endParaRPr lang="zh-CN" altLang="en-US" sz="2800">
              <a:solidFill>
                <a:srgbClr val="FF0000"/>
              </a:solidFill>
              <a:latin typeface="+mn-ea"/>
              <a:cs typeface="+mn-ea"/>
            </a:endParaRPr>
          </a:p>
        </p:txBody>
      </p:sp>
      <p:sp>
        <p:nvSpPr>
          <p:cNvPr id="4" name="文本框 3"/>
          <p:cNvSpPr txBox="1"/>
          <p:nvPr/>
        </p:nvSpPr>
        <p:spPr>
          <a:xfrm>
            <a:off x="330835" y="3384025"/>
            <a:ext cx="8498205" cy="1210945"/>
          </a:xfrm>
          <a:prstGeom prst="rect">
            <a:avLst/>
          </a:prstGeom>
          <a:solidFill>
            <a:schemeClr val="accent2">
              <a:lumMod val="20000"/>
              <a:lumOff val="80000"/>
            </a:schemeClr>
          </a:solidFill>
          <a:ln>
            <a:solidFill>
              <a:schemeClr val="accent1"/>
            </a:solidFill>
          </a:ln>
          <a:effectLst/>
        </p:spPr>
        <p:txBody>
          <a:bodyPr wrap="square" rtlCol="0">
            <a:spAutoFit/>
          </a:bodyPr>
          <a:lstStyle/>
          <a:p>
            <a:pPr>
              <a:lnSpc>
                <a:spcPct val="130000"/>
              </a:lnSpc>
            </a:pPr>
            <a:r>
              <a:rPr lang="zh-CN" sz="2800" b="1">
                <a:solidFill>
                  <a:srgbClr val="FF0000"/>
                </a:solidFill>
                <a:latin typeface="+mn-ea"/>
                <a:cs typeface="+mn-ea"/>
              </a:rPr>
              <a:t>（</a:t>
            </a:r>
            <a:r>
              <a:rPr lang="en-US" altLang="zh-CN" sz="2800" b="1">
                <a:solidFill>
                  <a:srgbClr val="FF0000"/>
                </a:solidFill>
                <a:latin typeface="+mn-ea"/>
                <a:cs typeface="+mn-ea"/>
              </a:rPr>
              <a:t>4</a:t>
            </a:r>
            <a:r>
              <a:rPr lang="zh-CN" sz="2800" b="1">
                <a:solidFill>
                  <a:srgbClr val="FF0000"/>
                </a:solidFill>
                <a:latin typeface="+mn-ea"/>
                <a:cs typeface="+mn-ea"/>
              </a:rPr>
              <a:t>）工业：</a:t>
            </a:r>
            <a:r>
              <a:rPr lang="zh-CN" sz="2800">
                <a:solidFill>
                  <a:schemeClr val="tx1"/>
                </a:solidFill>
                <a:latin typeface="+mn-ea"/>
                <a:cs typeface="+mn-ea"/>
              </a:rPr>
              <a:t>南亚的印度民族工业发展较快，已形成较发达的工业体系。巴基斯坦近年来服务业发展迅速。</a:t>
            </a:r>
            <a:endParaRPr lang="zh-CN" altLang="en-US" sz="2800">
              <a:solidFill>
                <a:schemeClr val="tx1"/>
              </a:solidFill>
              <a:latin typeface="+mn-ea"/>
              <a:cs typeface="+mn-ea"/>
            </a:endParaRPr>
          </a:p>
        </p:txBody>
      </p:sp>
      <p:sp>
        <p:nvSpPr>
          <p:cNvPr id="3" name="文本框 2"/>
          <p:cNvSpPr txBox="1"/>
          <p:nvPr/>
        </p:nvSpPr>
        <p:spPr>
          <a:xfrm>
            <a:off x="322580" y="4788035"/>
            <a:ext cx="8498205" cy="1770380"/>
          </a:xfrm>
          <a:prstGeom prst="rect">
            <a:avLst/>
          </a:prstGeom>
          <a:solidFill>
            <a:schemeClr val="accent2">
              <a:lumMod val="20000"/>
              <a:lumOff val="80000"/>
            </a:schemeClr>
          </a:solidFill>
          <a:ln>
            <a:solidFill>
              <a:schemeClr val="accent1"/>
            </a:solidFill>
          </a:ln>
          <a:effectLst/>
        </p:spPr>
        <p:txBody>
          <a:bodyPr wrap="square" rtlCol="0">
            <a:spAutoFit/>
          </a:bodyPr>
          <a:lstStyle/>
          <a:p>
            <a:pPr>
              <a:lnSpc>
                <a:spcPct val="130000"/>
              </a:lnSpc>
            </a:pPr>
            <a:r>
              <a:rPr lang="zh-CN" sz="2800" b="1">
                <a:solidFill>
                  <a:srgbClr val="FF0000"/>
                </a:solidFill>
                <a:latin typeface="+mn-ea"/>
                <a:cs typeface="+mn-ea"/>
              </a:rPr>
              <a:t>（</a:t>
            </a:r>
            <a:r>
              <a:rPr lang="en-US" altLang="zh-CN" sz="2800" b="1">
                <a:solidFill>
                  <a:srgbClr val="FF0000"/>
                </a:solidFill>
                <a:latin typeface="+mn-ea"/>
                <a:cs typeface="+mn-ea"/>
              </a:rPr>
              <a:t>5</a:t>
            </a:r>
            <a:r>
              <a:rPr lang="zh-CN" sz="2800" b="1">
                <a:solidFill>
                  <a:srgbClr val="FF0000"/>
                </a:solidFill>
                <a:latin typeface="+mn-ea"/>
                <a:cs typeface="+mn-ea"/>
              </a:rPr>
              <a:t>）资源：</a:t>
            </a:r>
            <a:r>
              <a:rPr lang="zh-CN" sz="2800">
                <a:solidFill>
                  <a:schemeClr val="tx1"/>
                </a:solidFill>
                <a:latin typeface="+mn-ea"/>
                <a:cs typeface="+mn-ea"/>
              </a:rPr>
              <a:t>南亚</a:t>
            </a:r>
            <a:r>
              <a:rPr lang="zh-CN" sz="2800" b="1">
                <a:solidFill>
                  <a:schemeClr val="tx1"/>
                </a:solidFill>
                <a:latin typeface="+mn-ea"/>
                <a:cs typeface="+mn-ea"/>
              </a:rPr>
              <a:t>矿产资源丰富</a:t>
            </a:r>
            <a:r>
              <a:rPr lang="zh-CN" sz="2400">
                <a:solidFill>
                  <a:srgbClr val="0221DE"/>
                </a:solidFill>
                <a:latin typeface="+mn-ea"/>
                <a:cs typeface="+mn-ea"/>
              </a:rPr>
              <a:t>（煤、石油、铁、锰矿）</a:t>
            </a:r>
            <a:r>
              <a:rPr lang="zh-CN" sz="2800">
                <a:solidFill>
                  <a:schemeClr val="tx1"/>
                </a:solidFill>
                <a:latin typeface="+mn-ea"/>
                <a:cs typeface="+mn-ea"/>
              </a:rPr>
              <a:t>，斯里兰卡的宝石与红茶；南亚森林以热带雨林、季雨林为主；马尔代夫是举世闻名的旅游地。</a:t>
            </a:r>
            <a:endParaRPr lang="zh-CN" altLang="en-US" sz="2800">
              <a:solidFill>
                <a:schemeClr val="tx1"/>
              </a:solidFill>
              <a:latin typeface="+mn-ea"/>
              <a:cs typeface="+mn-ea"/>
            </a:endParaRP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4" name="图片 3" descr="图片1"/>
          <p:cNvPicPr>
            <a:picLocks noChangeAspect="1"/>
          </p:cNvPicPr>
          <p:nvPr/>
        </p:nvPicPr>
        <p:blipFill>
          <a:blip r:embed="rId3"/>
          <a:stretch>
            <a:fillRect/>
          </a:stretch>
        </p:blipFill>
        <p:spPr>
          <a:xfrm>
            <a:off x="-635" y="-29845"/>
            <a:ext cx="9148445" cy="6904355"/>
          </a:xfrm>
          <a:prstGeom prst="rect">
            <a:avLst/>
          </a:prstGeom>
        </p:spPr>
      </p:pic>
      <p:sp>
        <p:nvSpPr>
          <p:cNvPr id="2" name="矩形 1"/>
          <p:cNvSpPr/>
          <p:nvPr/>
        </p:nvSpPr>
        <p:spPr>
          <a:xfrm>
            <a:off x="0" y="2448018"/>
            <a:ext cx="9147810" cy="1892300"/>
          </a:xfrm>
          <a:prstGeom prst="rect">
            <a:avLst/>
          </a:prstGeom>
          <a:solidFill>
            <a:schemeClr val="accent1">
              <a:lumMod val="20000"/>
              <a:lumOff val="80000"/>
              <a:alpha val="23000"/>
            </a:schemeClr>
          </a:solidFill>
          <a:ln w="25400" cmpd="thickThin">
            <a:solidFill>
              <a:schemeClr val="tx1">
                <a:lumMod val="95000"/>
                <a:lumOff val="5000"/>
              </a:schemeClr>
            </a:solidFill>
          </a:ln>
          <a:effectLst>
            <a:outerShdw blurRad="63500" sx="102000" sy="102000" algn="ctr" rotWithShape="0">
              <a:schemeClr val="accent2">
                <a:lumMod val="60000"/>
                <a:lumOff val="4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descr="timg (8)_副本"/>
          <p:cNvPicPr>
            <a:picLocks noChangeAspect="1"/>
          </p:cNvPicPr>
          <p:nvPr/>
        </p:nvPicPr>
        <p:blipFill>
          <a:blip r:embed="rId4"/>
          <a:stretch>
            <a:fillRect/>
          </a:stretch>
        </p:blipFill>
        <p:spPr>
          <a:xfrm>
            <a:off x="4156541" y="3683067"/>
            <a:ext cx="830165" cy="504004"/>
          </a:xfrm>
          <a:prstGeom prst="rect">
            <a:avLst/>
          </a:prstGeom>
          <a:ln>
            <a:solidFill>
              <a:schemeClr val="accent1"/>
            </a:solidFill>
          </a:ln>
        </p:spPr>
      </p:pic>
      <p:sp>
        <p:nvSpPr>
          <p:cNvPr id="11" name="文本框 10"/>
          <p:cNvSpPr txBox="1"/>
          <p:nvPr/>
        </p:nvSpPr>
        <p:spPr>
          <a:xfrm>
            <a:off x="3461055" y="2484018"/>
            <a:ext cx="2226310" cy="1198880"/>
          </a:xfrm>
          <a:prstGeom prst="rect">
            <a:avLst/>
          </a:prstGeom>
          <a:noFill/>
          <a:ln>
            <a:noFill/>
          </a:ln>
          <a:effectLst>
            <a:outerShdw blurRad="63500" sx="102000" sy="102000" algn="ctr" rotWithShape="0">
              <a:prstClr val="black">
                <a:alpha val="40000"/>
              </a:prstClr>
            </a:outerShdw>
          </a:effectLst>
        </p:spPr>
        <p:txBody>
          <a:bodyPr wrap="none" rtlCol="0">
            <a:spAutoFit/>
          </a:bodyPr>
          <a:lstStyle/>
          <a:p>
            <a:r>
              <a:rPr lang="zh-CN" altLang="en-US" sz="7200" b="1">
                <a:ln w="13462">
                  <a:solidFill>
                    <a:schemeClr val="bg1"/>
                  </a:solidFill>
                  <a:prstDash val="solid"/>
                </a:ln>
                <a:solidFill>
                  <a:schemeClr val="tx1">
                    <a:lumMod val="85000"/>
                    <a:lumOff val="15000"/>
                  </a:schemeClr>
                </a:solidFill>
                <a:effectLst>
                  <a:outerShdw dist="38100" dir="2700000" algn="bl" rotWithShape="0">
                    <a:schemeClr val="accent5"/>
                  </a:outerShdw>
                </a:effectLst>
              </a:rPr>
              <a:t>印 度</a:t>
            </a: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图片 4" descr="timg (3)"/>
          <p:cNvPicPr>
            <a:picLocks noChangeAspect="1"/>
          </p:cNvPicPr>
          <p:nvPr/>
        </p:nvPicPr>
        <p:blipFill>
          <a:blip r:embed="rId2"/>
          <a:stretch>
            <a:fillRect/>
          </a:stretch>
        </p:blipFill>
        <p:spPr>
          <a:xfrm>
            <a:off x="59690" y="288290"/>
            <a:ext cx="4500245" cy="3134995"/>
          </a:xfrm>
          <a:prstGeom prst="rect">
            <a:avLst/>
          </a:prstGeom>
          <a:effectLst>
            <a:outerShdw blurRad="25400" algn="ctr" rotWithShape="0">
              <a:prstClr val="black">
                <a:alpha val="40000"/>
              </a:prstClr>
            </a:outerShdw>
          </a:effectLst>
        </p:spPr>
      </p:pic>
      <p:pic>
        <p:nvPicPr>
          <p:cNvPr id="6" name="图片 5" descr="timg (4)"/>
          <p:cNvPicPr>
            <a:picLocks noChangeAspect="1"/>
          </p:cNvPicPr>
          <p:nvPr/>
        </p:nvPicPr>
        <p:blipFill>
          <a:blip r:embed="rId3"/>
          <a:stretch>
            <a:fillRect/>
          </a:stretch>
        </p:blipFill>
        <p:spPr>
          <a:xfrm>
            <a:off x="4608034" y="288002"/>
            <a:ext cx="4488180" cy="3135630"/>
          </a:xfrm>
          <a:prstGeom prst="rect">
            <a:avLst/>
          </a:prstGeom>
          <a:effectLst>
            <a:outerShdw blurRad="25400" algn="ctr" rotWithShape="0">
              <a:prstClr val="black">
                <a:alpha val="40000"/>
              </a:prstClr>
            </a:outerShdw>
          </a:effectLst>
        </p:spPr>
      </p:pic>
      <p:pic>
        <p:nvPicPr>
          <p:cNvPr id="7" name="图片 6" descr="timg (6)"/>
          <p:cNvPicPr>
            <a:picLocks noChangeAspect="1"/>
          </p:cNvPicPr>
          <p:nvPr/>
        </p:nvPicPr>
        <p:blipFill>
          <a:blip r:embed="rId4"/>
          <a:srcRect r="5138"/>
          <a:stretch>
            <a:fillRect/>
          </a:stretch>
        </p:blipFill>
        <p:spPr>
          <a:xfrm>
            <a:off x="71120" y="3456025"/>
            <a:ext cx="4488815" cy="3134995"/>
          </a:xfrm>
          <a:prstGeom prst="rect">
            <a:avLst/>
          </a:prstGeom>
          <a:effectLst>
            <a:outerShdw blurRad="25400" algn="ctr" rotWithShape="0">
              <a:prstClr val="black">
                <a:alpha val="40000"/>
              </a:prstClr>
            </a:outerShdw>
          </a:effectLst>
        </p:spPr>
      </p:pic>
      <p:pic>
        <p:nvPicPr>
          <p:cNvPr id="8" name="图片 7" descr="timg (2)"/>
          <p:cNvPicPr>
            <a:picLocks noChangeAspect="1"/>
          </p:cNvPicPr>
          <p:nvPr/>
        </p:nvPicPr>
        <p:blipFill>
          <a:blip r:embed="rId5"/>
          <a:stretch>
            <a:fillRect/>
          </a:stretch>
        </p:blipFill>
        <p:spPr>
          <a:xfrm>
            <a:off x="4608034" y="3456305"/>
            <a:ext cx="4487545" cy="3135630"/>
          </a:xfrm>
          <a:prstGeom prst="rect">
            <a:avLst/>
          </a:prstGeom>
          <a:effectLst>
            <a:outerShdw blurRad="25400" algn="ctr" rotWithShape="0">
              <a:prstClr val="black">
                <a:alpha val="40000"/>
              </a:prstClr>
            </a:outerShdw>
          </a:effectLst>
        </p:spPr>
      </p:pic>
      <p:sp>
        <p:nvSpPr>
          <p:cNvPr id="9" name="矩形 8"/>
          <p:cNvSpPr/>
          <p:nvPr/>
        </p:nvSpPr>
        <p:spPr>
          <a:xfrm>
            <a:off x="0" y="0"/>
            <a:ext cx="9149080" cy="241300"/>
          </a:xfrm>
          <a:prstGeom prst="rect">
            <a:avLst/>
          </a:prstGeom>
          <a:gradFill>
            <a:gsLst>
              <a:gs pos="100000">
                <a:srgbClr val="FECF40"/>
              </a:gs>
              <a:gs pos="100000">
                <a:srgbClr val="846C2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0" y="6624320"/>
            <a:ext cx="9149080" cy="229870"/>
          </a:xfrm>
          <a:prstGeom prst="rect">
            <a:avLst/>
          </a:prstGeom>
          <a:gradFill>
            <a:gsLst>
              <a:gs pos="100000">
                <a:srgbClr val="FECF40"/>
              </a:gs>
              <a:gs pos="100000">
                <a:srgbClr val="846C2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0" y="-5080"/>
            <a:ext cx="9159240" cy="706755"/>
          </a:xfrm>
          <a:prstGeom prst="rect">
            <a:avLst/>
          </a:prstGeom>
          <a:gradFill>
            <a:gsLst>
              <a:gs pos="100000">
                <a:srgbClr val="0D2FFD"/>
              </a:gs>
              <a:gs pos="100000">
                <a:srgbClr val="034373"/>
              </a:gs>
            </a:gsLst>
            <a:lin ang="5400000" scaled="0"/>
          </a:gradFill>
        </p:spPr>
        <p:txBody>
          <a:bodyPr wrap="square" rtlCol="0">
            <a:spAutoFit/>
          </a:bodyPr>
          <a:lstStyle/>
          <a:p>
            <a:pPr algn="l">
              <a:lnSpc>
                <a:spcPct val="100000"/>
              </a:lnSpc>
            </a:pPr>
            <a:r>
              <a:rPr lang="en-US" altLang="zh-CN" sz="4000" b="1">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             </a:t>
            </a:r>
            <a:r>
              <a:rPr lang="zh-CN" altLang="en-US" sz="4000" b="1">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二、印  度</a:t>
            </a:r>
            <a:r>
              <a:rPr lang="zh-CN" altLang="en-US" sz="3600">
                <a:solidFill>
                  <a:schemeClr val="bg1"/>
                </a:solidFill>
                <a:latin typeface="微软雅黑" panose="020B0503020204020204" charset="-122"/>
                <a:ea typeface="微软雅黑" panose="020B0503020204020204" charset="-122"/>
              </a:rPr>
              <a:t> </a:t>
            </a:r>
          </a:p>
        </p:txBody>
      </p:sp>
      <p:sp>
        <p:nvSpPr>
          <p:cNvPr id="8" name="文本框 7"/>
          <p:cNvSpPr txBox="1"/>
          <p:nvPr/>
        </p:nvSpPr>
        <p:spPr>
          <a:xfrm>
            <a:off x="256540" y="1043305"/>
            <a:ext cx="2893695" cy="632460"/>
          </a:xfrm>
          <a:prstGeom prst="rect">
            <a:avLst/>
          </a:prstGeom>
          <a:gradFill>
            <a:gsLst>
              <a:gs pos="100000">
                <a:srgbClr val="FBFB11"/>
              </a:gs>
              <a:gs pos="100000">
                <a:srgbClr val="838309"/>
              </a:gs>
            </a:gsLst>
            <a:lin ang="5400000" scaled="0"/>
          </a:gradFill>
          <a:ln>
            <a:solidFill>
              <a:schemeClr val="tx1">
                <a:lumMod val="95000"/>
                <a:lumOff val="5000"/>
              </a:schemeClr>
            </a:solidFill>
          </a:ln>
          <a:effectLst>
            <a:outerShdw blurRad="63500" algn="ctr" rotWithShape="0">
              <a:prstClr val="black">
                <a:alpha val="40000"/>
              </a:prstClr>
            </a:outerShdw>
          </a:effectLst>
        </p:spPr>
        <p:txBody>
          <a:bodyPr wrap="square" rtlCol="0">
            <a:spAutoFit/>
            <a:scene3d>
              <a:camera prst="orthographicFront"/>
              <a:lightRig rig="threePt" dir="t"/>
            </a:scene3d>
          </a:bodyPr>
          <a:lstStyle/>
          <a:p>
            <a:pPr algn="l">
              <a:lnSpc>
                <a:spcPct val="110000"/>
              </a:lnSpc>
            </a:pPr>
            <a:r>
              <a:rPr lang="en-US" altLang="zh-CN" sz="3200" b="1">
                <a:solidFill>
                  <a:schemeClr val="tx1"/>
                </a:solidFill>
                <a:effectLst/>
                <a:latin typeface="+mn-ea"/>
                <a:cs typeface="+mn-ea"/>
              </a:rPr>
              <a:t> </a:t>
            </a:r>
            <a:r>
              <a:rPr lang="en-US" altLang="zh-CN" sz="3200">
                <a:solidFill>
                  <a:schemeClr val="tx1"/>
                </a:solidFill>
                <a:effectLst/>
                <a:latin typeface="+mn-ea"/>
                <a:cs typeface="+mn-ea"/>
              </a:rPr>
              <a:t>1</a:t>
            </a:r>
            <a:r>
              <a:rPr lang="zh-CN" altLang="en-US" sz="3200">
                <a:solidFill>
                  <a:schemeClr val="tx1"/>
                </a:solidFill>
                <a:effectLst/>
                <a:latin typeface="+mn-ea"/>
                <a:cs typeface="+mn-ea"/>
              </a:rPr>
              <a:t>、居民概况</a:t>
            </a:r>
            <a:endParaRPr lang="zh-CN" altLang="en-US" sz="2800">
              <a:solidFill>
                <a:srgbClr val="FF0000"/>
              </a:solidFill>
              <a:effectLst/>
              <a:latin typeface="+mn-ea"/>
              <a:ea typeface="楷体" panose="02010609060101010101" charset="-122"/>
              <a:cs typeface="+mn-ea"/>
            </a:endParaRPr>
          </a:p>
        </p:txBody>
      </p:sp>
      <p:sp>
        <p:nvSpPr>
          <p:cNvPr id="19" name="圆角矩形 18"/>
          <p:cNvSpPr/>
          <p:nvPr/>
        </p:nvSpPr>
        <p:spPr>
          <a:xfrm>
            <a:off x="6298565" y="146685"/>
            <a:ext cx="2640965" cy="896620"/>
          </a:xfrm>
          <a:prstGeom prst="roundRect">
            <a:avLst/>
          </a:prstGeom>
          <a:gradFill>
            <a:gsLst>
              <a:gs pos="100000">
                <a:srgbClr val="41FB33"/>
              </a:gs>
              <a:gs pos="100000">
                <a:srgbClr val="035C7D"/>
              </a:gs>
            </a:gsLst>
            <a:lin ang="5400000" scaled="0"/>
          </a:gradFill>
          <a:ln>
            <a:solidFill>
              <a:srgbClr val="0D2FFD"/>
            </a:solid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p:cNvSpPr txBox="1"/>
          <p:nvPr/>
        </p:nvSpPr>
        <p:spPr>
          <a:xfrm>
            <a:off x="6410325" y="210820"/>
            <a:ext cx="2418080" cy="768350"/>
          </a:xfrm>
          <a:prstGeom prst="rect">
            <a:avLst/>
          </a:prstGeom>
          <a:noFill/>
        </p:spPr>
        <p:txBody>
          <a:bodyPr wrap="none" rtlCol="0">
            <a:spAutoFit/>
            <a:scene3d>
              <a:camera prst="orthographicFront"/>
              <a:lightRig rig="threePt" dir="t"/>
            </a:scene3d>
          </a:bodyPr>
          <a:lstStyle/>
          <a:p>
            <a:pPr algn="ctr"/>
            <a:r>
              <a:rPr lang="zh-CN" altLang="en-US" sz="4400">
                <a:solidFill>
                  <a:schemeClr val="tx1"/>
                </a:solidFill>
                <a:effectLst>
                  <a:outerShdw blurRad="38100" dist="19050" dir="2700000" algn="tl" rotWithShape="0">
                    <a:schemeClr val="dk1">
                      <a:alpha val="40000"/>
                    </a:schemeClr>
                  </a:outerShdw>
                </a:effectLst>
              </a:rPr>
              <a:t>人文特征</a:t>
            </a:r>
          </a:p>
        </p:txBody>
      </p:sp>
      <p:graphicFrame>
        <p:nvGraphicFramePr>
          <p:cNvPr id="10" name="对象 9">
            <a:hlinkClick r:id="" action="ppaction://ole?verb=0"/>
          </p:cNvPr>
          <p:cNvGraphicFramePr>
            <a:graphicFrameLocks noChangeAspect="1"/>
          </p:cNvGraphicFramePr>
          <p:nvPr/>
        </p:nvGraphicFramePr>
        <p:xfrm>
          <a:off x="4114800" y="3321050"/>
          <a:ext cx="914400" cy="215900"/>
        </p:xfrm>
        <a:graphic>
          <a:graphicData uri="http://schemas.openxmlformats.org/presentationml/2006/ole">
            <mc:AlternateContent xmlns:mc="http://schemas.openxmlformats.org/markup-compatibility/2006">
              <mc:Choice xmlns:v="urn:schemas-microsoft-com:vml" Requires="v">
                <p:oleObj spid="_x0000_s6162" r:id="rId4" imgW="914400" imgH="215900" progId="Equation.KSEE3">
                  <p:embed/>
                </p:oleObj>
              </mc:Choice>
              <mc:Fallback>
                <p:oleObj r:id="rId4" imgW="914400" imgH="215900" progId="Equation.KSEE3">
                  <p:embed/>
                  <p:pic>
                    <p:nvPicPr>
                      <p:cNvPr id="0" name="图片 1024"/>
                      <p:cNvPicPr/>
                      <p:nvPr/>
                    </p:nvPicPr>
                    <p:blipFill>
                      <a:blip r:embed="rId5"/>
                      <a:stretch>
                        <a:fillRect/>
                      </a:stretch>
                    </p:blipFill>
                    <p:spPr>
                      <a:xfrm>
                        <a:off x="4114800" y="3321050"/>
                        <a:ext cx="914400" cy="215900"/>
                      </a:xfrm>
                      <a:prstGeom prst="rect">
                        <a:avLst/>
                      </a:prstGeom>
                    </p:spPr>
                  </p:pic>
                </p:oleObj>
              </mc:Fallback>
            </mc:AlternateContent>
          </a:graphicData>
        </a:graphic>
      </p:graphicFrame>
      <p:pic>
        <p:nvPicPr>
          <p:cNvPr id="7" name="图片 6" descr="timg (8)"/>
          <p:cNvPicPr>
            <a:picLocks noChangeAspect="1"/>
          </p:cNvPicPr>
          <p:nvPr/>
        </p:nvPicPr>
        <p:blipFill>
          <a:blip r:embed="rId6"/>
          <a:stretch>
            <a:fillRect/>
          </a:stretch>
        </p:blipFill>
        <p:spPr>
          <a:xfrm>
            <a:off x="4699000" y="3536950"/>
            <a:ext cx="4325620" cy="3003550"/>
          </a:xfrm>
          <a:prstGeom prst="rect">
            <a:avLst/>
          </a:prstGeom>
          <a:ln>
            <a:noFill/>
          </a:ln>
          <a:effectLst>
            <a:outerShdw blurRad="25400" algn="ctr" rotWithShape="0">
              <a:prstClr val="black">
                <a:alpha val="40000"/>
              </a:prstClr>
            </a:outerShdw>
          </a:effectLst>
        </p:spPr>
      </p:pic>
      <p:sp>
        <p:nvSpPr>
          <p:cNvPr id="6" name="文本框 5"/>
          <p:cNvSpPr txBox="1"/>
          <p:nvPr/>
        </p:nvSpPr>
        <p:spPr>
          <a:xfrm>
            <a:off x="256540" y="1793875"/>
            <a:ext cx="8768080" cy="1641475"/>
          </a:xfrm>
          <a:prstGeom prst="rect">
            <a:avLst/>
          </a:prstGeom>
          <a:pattFill prst="openDmnd">
            <a:fgClr>
              <a:schemeClr val="accent2">
                <a:lumMod val="20000"/>
                <a:lumOff val="80000"/>
              </a:schemeClr>
            </a:fgClr>
            <a:bgClr>
              <a:schemeClr val="bg1"/>
            </a:bgClr>
          </a:pattFill>
          <a:ln>
            <a:solidFill>
              <a:schemeClr val="accent1"/>
            </a:solidFill>
          </a:ln>
          <a:effectLst>
            <a:outerShdw blurRad="25400" algn="ctr" rotWithShape="0">
              <a:prstClr val="black">
                <a:alpha val="40000"/>
              </a:prstClr>
            </a:outerShdw>
          </a:effectLst>
        </p:spPr>
        <p:txBody>
          <a:bodyPr wrap="square" rtlCol="0">
            <a:spAutoFit/>
          </a:bodyPr>
          <a:lstStyle/>
          <a:p>
            <a:pPr>
              <a:lnSpc>
                <a:spcPct val="120000"/>
              </a:lnSpc>
            </a:pPr>
            <a:r>
              <a:rPr lang="en-US" altLang="zh-CN" sz="2800" dirty="0">
                <a:solidFill>
                  <a:schemeClr val="tx1"/>
                </a:solidFill>
                <a:latin typeface="+mn-ea"/>
                <a:cs typeface="+mn-ea"/>
              </a:rPr>
              <a:t>  </a:t>
            </a:r>
            <a:r>
              <a:rPr lang="zh-CN" sz="2800" dirty="0">
                <a:solidFill>
                  <a:schemeClr val="tx1"/>
                </a:solidFill>
                <a:latin typeface="+mn-ea"/>
                <a:cs typeface="+mn-ea"/>
              </a:rPr>
              <a:t>印度人口</a:t>
            </a:r>
            <a:r>
              <a:rPr lang="en-US" altLang="zh-CN" sz="2800" dirty="0">
                <a:solidFill>
                  <a:schemeClr val="tx1"/>
                </a:solidFill>
                <a:latin typeface="+mn-ea"/>
                <a:cs typeface="+mn-ea"/>
              </a:rPr>
              <a:t>13.5</a:t>
            </a:r>
            <a:r>
              <a:rPr lang="zh-CN" altLang="en-US" sz="2800" dirty="0">
                <a:solidFill>
                  <a:schemeClr val="tx1"/>
                </a:solidFill>
                <a:latin typeface="+mn-ea"/>
                <a:cs typeface="+mn-ea"/>
              </a:rPr>
              <a:t>亿</a:t>
            </a:r>
            <a:r>
              <a:rPr lang="zh-CN" altLang="en-US" sz="2000" dirty="0">
                <a:solidFill>
                  <a:schemeClr val="tx1"/>
                </a:solidFill>
                <a:latin typeface="+mn-ea"/>
                <a:cs typeface="+mn-ea"/>
              </a:rPr>
              <a:t>（</a:t>
            </a:r>
            <a:r>
              <a:rPr lang="en-US" altLang="zh-CN" sz="2000" dirty="0" smtClean="0">
                <a:solidFill>
                  <a:schemeClr val="tx1"/>
                </a:solidFill>
                <a:latin typeface="+mn-ea"/>
                <a:cs typeface="+mn-ea"/>
              </a:rPr>
              <a:t>2019</a:t>
            </a:r>
            <a:r>
              <a:rPr lang="zh-CN" altLang="en-US" sz="2000" dirty="0" smtClean="0">
                <a:solidFill>
                  <a:schemeClr val="tx1"/>
                </a:solidFill>
                <a:latin typeface="+mn-ea"/>
                <a:cs typeface="+mn-ea"/>
              </a:rPr>
              <a:t>年</a:t>
            </a:r>
            <a:r>
              <a:rPr lang="zh-CN" altLang="en-US" sz="2000" dirty="0">
                <a:solidFill>
                  <a:schemeClr val="tx1"/>
                </a:solidFill>
                <a:latin typeface="+mn-ea"/>
                <a:cs typeface="+mn-ea"/>
              </a:rPr>
              <a:t>）</a:t>
            </a:r>
            <a:r>
              <a:rPr lang="zh-CN" altLang="en-US" sz="2000" b="1" dirty="0">
                <a:solidFill>
                  <a:schemeClr val="tx1"/>
                </a:solidFill>
                <a:latin typeface="+mn-ea"/>
                <a:cs typeface="+mn-ea"/>
              </a:rPr>
              <a:t>，</a:t>
            </a:r>
            <a:r>
              <a:rPr lang="zh-CN" altLang="en-US" sz="2800" dirty="0">
                <a:latin typeface="+mn-ea"/>
                <a:cs typeface="+mn-ea"/>
              </a:rPr>
              <a:t>世界第二大人口大国</a:t>
            </a:r>
            <a:r>
              <a:rPr lang="zh-CN" altLang="en-US" sz="2000" b="1" dirty="0">
                <a:latin typeface="+mn-ea"/>
                <a:cs typeface="+mn-ea"/>
              </a:rPr>
              <a:t>。</a:t>
            </a:r>
            <a:r>
              <a:rPr lang="zh-CN" altLang="en-US" sz="2800" dirty="0">
                <a:latin typeface="+mn-ea"/>
                <a:cs typeface="+mn-ea"/>
              </a:rPr>
              <a:t>人口自然增长率高，性别比失调。白色人种，多民族国家，居民大多信仰印度教，印地语和英语同为官方语言。</a:t>
            </a:r>
            <a:endParaRPr lang="zh-CN" altLang="en-US" sz="2800" dirty="0">
              <a:solidFill>
                <a:srgbClr val="FF0000"/>
              </a:solidFill>
              <a:latin typeface="+mn-ea"/>
              <a:cs typeface="+mn-ea"/>
            </a:endParaRPr>
          </a:p>
        </p:txBody>
      </p:sp>
      <p:pic>
        <p:nvPicPr>
          <p:cNvPr id="3" name="图片 2" descr="timg (7)"/>
          <p:cNvPicPr>
            <a:picLocks noChangeAspect="1"/>
          </p:cNvPicPr>
          <p:nvPr/>
        </p:nvPicPr>
        <p:blipFill>
          <a:blip r:embed="rId7"/>
          <a:stretch>
            <a:fillRect/>
          </a:stretch>
        </p:blipFill>
        <p:spPr>
          <a:xfrm>
            <a:off x="256540" y="3536950"/>
            <a:ext cx="4351020" cy="3004185"/>
          </a:xfrm>
          <a:prstGeom prst="rect">
            <a:avLst/>
          </a:prstGeom>
          <a:ln>
            <a:noFill/>
          </a:ln>
          <a:effectLst>
            <a:outerShdw blurRad="25400" algn="ctr" rotWithShape="0">
              <a:prstClr val="black">
                <a:alpha val="40000"/>
              </a:prstClr>
            </a:outerShdw>
          </a:effectLst>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Text Box 2"/>
          <p:cNvSpPr txBox="1">
            <a:spLocks noChangeArrowheads="1"/>
          </p:cNvSpPr>
          <p:nvPr/>
        </p:nvSpPr>
        <p:spPr bwMode="auto">
          <a:xfrm>
            <a:off x="395288" y="765175"/>
            <a:ext cx="4681537" cy="579438"/>
          </a:xfrm>
          <a:prstGeom prst="rect">
            <a:avLst/>
          </a:prstGeom>
          <a:noFill/>
          <a:ln w="9525">
            <a:noFill/>
            <a:miter lim="800000"/>
            <a:headEnd/>
            <a:tailEnd/>
          </a:ln>
          <a:effectLst/>
        </p:spPr>
        <p:txBody>
          <a:bodyPr>
            <a:spAutoFit/>
          </a:bodyPr>
          <a:lstStyle/>
          <a:p>
            <a:pPr>
              <a:spcBef>
                <a:spcPct val="50000"/>
              </a:spcBef>
              <a:defRPr/>
            </a:pPr>
            <a:r>
              <a:rPr lang="en-US" altLang="zh-CN" sz="3200" b="1">
                <a:effectLst>
                  <a:outerShdw blurRad="38100" dist="38100" dir="2700000" algn="tl">
                    <a:srgbClr val="C0C0C0"/>
                  </a:outerShdw>
                </a:effectLst>
                <a:latin typeface="Arial" charset="0"/>
                <a:ea typeface="楷体_GB2312" pitchFamily="49" charset="-122"/>
              </a:rPr>
              <a:t>①</a:t>
            </a:r>
            <a:r>
              <a:rPr lang="zh-CN" altLang="en-US" sz="3200" b="1">
                <a:effectLst>
                  <a:outerShdw blurRad="38100" dist="38100" dir="2700000" algn="tl">
                    <a:srgbClr val="C0C0C0"/>
                  </a:outerShdw>
                </a:effectLst>
                <a:latin typeface="Arial" charset="0"/>
                <a:ea typeface="楷体_GB2312" pitchFamily="49" charset="-122"/>
              </a:rPr>
              <a:t>印度农业发展的条件</a:t>
            </a:r>
          </a:p>
        </p:txBody>
      </p:sp>
      <p:sp>
        <p:nvSpPr>
          <p:cNvPr id="69635" name="Text Box 3"/>
          <p:cNvSpPr txBox="1">
            <a:spLocks noChangeArrowheads="1"/>
          </p:cNvSpPr>
          <p:nvPr/>
        </p:nvSpPr>
        <p:spPr bwMode="auto">
          <a:xfrm>
            <a:off x="228600" y="1600200"/>
            <a:ext cx="5791200" cy="2235200"/>
          </a:xfrm>
          <a:prstGeom prst="rect">
            <a:avLst/>
          </a:prstGeom>
          <a:noFill/>
          <a:ln w="9525">
            <a:solidFill>
              <a:srgbClr val="80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000" b="1"/>
              <a:t>有利：◆光、热、水充足，雨热同期，气候优越</a:t>
            </a:r>
          </a:p>
          <a:p>
            <a:pPr eaLnBrk="1" hangingPunct="1">
              <a:spcBef>
                <a:spcPct val="50000"/>
              </a:spcBef>
            </a:pPr>
            <a:r>
              <a:rPr lang="zh-CN" altLang="en-US" sz="2000" b="1"/>
              <a:t>           ◆地形较为平坦耕地面积广大</a:t>
            </a:r>
          </a:p>
          <a:p>
            <a:pPr eaLnBrk="1" hangingPunct="1">
              <a:spcBef>
                <a:spcPct val="50000"/>
              </a:spcBef>
            </a:pPr>
            <a:r>
              <a:rPr lang="zh-CN" altLang="en-US" sz="2000" b="1"/>
              <a:t>          （恒河平原、德干高原）</a:t>
            </a:r>
          </a:p>
          <a:p>
            <a:pPr eaLnBrk="1" hangingPunct="1">
              <a:spcBef>
                <a:spcPct val="50000"/>
              </a:spcBef>
            </a:pPr>
            <a:r>
              <a:rPr lang="zh-CN" altLang="en-US" sz="2000" b="1"/>
              <a:t>           ◆土壤肥沃（冲积平原）</a:t>
            </a:r>
          </a:p>
          <a:p>
            <a:pPr eaLnBrk="1" hangingPunct="1">
              <a:spcBef>
                <a:spcPct val="50000"/>
              </a:spcBef>
            </a:pPr>
            <a:r>
              <a:rPr lang="zh-CN" altLang="en-US" sz="2000" b="1"/>
              <a:t>           ◆劳动力丰富，农业历史悠久   </a:t>
            </a:r>
          </a:p>
        </p:txBody>
      </p:sp>
      <p:sp>
        <p:nvSpPr>
          <p:cNvPr id="69636" name="Text Box 4"/>
          <p:cNvSpPr txBox="1">
            <a:spLocks noChangeArrowheads="1"/>
          </p:cNvSpPr>
          <p:nvPr/>
        </p:nvSpPr>
        <p:spPr bwMode="auto">
          <a:xfrm>
            <a:off x="179388" y="4597400"/>
            <a:ext cx="4032250" cy="2235200"/>
          </a:xfrm>
          <a:prstGeom prst="rect">
            <a:avLst/>
          </a:prstGeom>
          <a:noFill/>
          <a:ln w="9525" algn="ctr">
            <a:solidFill>
              <a:srgbClr val="80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000" b="1"/>
              <a:t>不利：</a:t>
            </a:r>
          </a:p>
          <a:p>
            <a:pPr eaLnBrk="1" hangingPunct="1">
              <a:spcBef>
                <a:spcPct val="50000"/>
              </a:spcBef>
            </a:pPr>
            <a:r>
              <a:rPr lang="zh-CN" altLang="en-US" sz="2000" b="1"/>
              <a:t>◆农业生产不稳定（西南季风）</a:t>
            </a:r>
          </a:p>
          <a:p>
            <a:pPr eaLnBrk="1" hangingPunct="1">
              <a:spcBef>
                <a:spcPct val="50000"/>
              </a:spcBef>
            </a:pPr>
            <a:r>
              <a:rPr lang="zh-CN" altLang="en-US" sz="2000" b="1"/>
              <a:t>     水旱灾害多发</a:t>
            </a:r>
          </a:p>
          <a:p>
            <a:pPr eaLnBrk="1" hangingPunct="1">
              <a:spcBef>
                <a:spcPct val="50000"/>
              </a:spcBef>
            </a:pPr>
            <a:r>
              <a:rPr lang="zh-CN" altLang="en-US" sz="2000" b="1"/>
              <a:t> ◆人口压力大，粮食紧张</a:t>
            </a:r>
          </a:p>
          <a:p>
            <a:pPr eaLnBrk="1" hangingPunct="1">
              <a:spcBef>
                <a:spcPct val="50000"/>
              </a:spcBef>
            </a:pPr>
            <a:r>
              <a:rPr lang="zh-CN" altLang="en-US" sz="2000" b="1"/>
              <a:t> ◆农业技术落后</a:t>
            </a:r>
          </a:p>
        </p:txBody>
      </p:sp>
      <p:sp>
        <p:nvSpPr>
          <p:cNvPr id="69637" name="Text Box 5"/>
          <p:cNvSpPr txBox="1">
            <a:spLocks noChangeArrowheads="1"/>
          </p:cNvSpPr>
          <p:nvPr/>
        </p:nvSpPr>
        <p:spPr bwMode="auto">
          <a:xfrm>
            <a:off x="4572000" y="4724400"/>
            <a:ext cx="3429000" cy="2057400"/>
          </a:xfrm>
          <a:prstGeom prst="rect">
            <a:avLst/>
          </a:prstGeom>
          <a:noFill/>
          <a:ln w="9525" algn="ctr">
            <a:solidFill>
              <a:srgbClr val="80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000" b="1"/>
              <a:t>◆</a:t>
            </a:r>
            <a:r>
              <a:rPr lang="zh-CN" altLang="en-US" sz="2000" b="1"/>
              <a:t>控制人口数量</a:t>
            </a:r>
          </a:p>
          <a:p>
            <a:pPr eaLnBrk="1" hangingPunct="1">
              <a:spcBef>
                <a:spcPct val="50000"/>
              </a:spcBef>
            </a:pPr>
            <a:r>
              <a:rPr lang="zh-CN" altLang="en-US" b="1"/>
              <a:t>◆加大科技投入，提高单产</a:t>
            </a:r>
          </a:p>
          <a:p>
            <a:pPr eaLnBrk="1" hangingPunct="1">
              <a:spcBef>
                <a:spcPct val="50000"/>
              </a:spcBef>
            </a:pPr>
            <a:r>
              <a:rPr lang="zh-CN" altLang="en-US" b="1"/>
              <a:t>     （“绿色革命”）</a:t>
            </a:r>
          </a:p>
          <a:p>
            <a:pPr eaLnBrk="1" hangingPunct="1">
              <a:spcBef>
                <a:spcPct val="50000"/>
              </a:spcBef>
            </a:pPr>
            <a:r>
              <a:rPr lang="zh-CN" altLang="en-US" b="1"/>
              <a:t>◆加强农业基础设施建设</a:t>
            </a:r>
          </a:p>
          <a:p>
            <a:pPr eaLnBrk="1" hangingPunct="1">
              <a:spcBef>
                <a:spcPct val="50000"/>
              </a:spcBef>
            </a:pPr>
            <a:r>
              <a:rPr lang="zh-CN" altLang="en-US" b="1"/>
              <a:t>◆加大化肥农药投入，提高产出</a:t>
            </a:r>
          </a:p>
        </p:txBody>
      </p:sp>
      <p:sp>
        <p:nvSpPr>
          <p:cNvPr id="69638" name="AutoShape 6"/>
          <p:cNvSpPr>
            <a:spLocks noChangeArrowheads="1"/>
          </p:cNvSpPr>
          <p:nvPr/>
        </p:nvSpPr>
        <p:spPr bwMode="auto">
          <a:xfrm>
            <a:off x="3810000" y="5562600"/>
            <a:ext cx="835025" cy="431800"/>
          </a:xfrm>
          <a:prstGeom prst="rightArrow">
            <a:avLst>
              <a:gd name="adj1" fmla="val 50000"/>
              <a:gd name="adj2" fmla="val 48346"/>
            </a:avLst>
          </a:prstGeom>
          <a:solidFill>
            <a:schemeClr val="tx1"/>
          </a:solidFill>
          <a:ln w="9525">
            <a:solidFill>
              <a:srgbClr val="800000"/>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9639" name="Text Box 7"/>
          <p:cNvSpPr txBox="1">
            <a:spLocks noChangeArrowheads="1"/>
          </p:cNvSpPr>
          <p:nvPr/>
        </p:nvSpPr>
        <p:spPr bwMode="auto">
          <a:xfrm>
            <a:off x="457200" y="3810000"/>
            <a:ext cx="3097213" cy="579438"/>
          </a:xfrm>
          <a:prstGeom prst="rect">
            <a:avLst/>
          </a:prstGeom>
          <a:noFill/>
          <a:ln w="9525">
            <a:noFill/>
            <a:miter lim="800000"/>
            <a:headEnd/>
            <a:tailEnd/>
          </a:ln>
          <a:effectLst/>
        </p:spPr>
        <p:txBody>
          <a:bodyPr>
            <a:spAutoFit/>
          </a:bodyPr>
          <a:lstStyle/>
          <a:p>
            <a:pPr>
              <a:spcBef>
                <a:spcPct val="50000"/>
              </a:spcBef>
              <a:defRPr/>
            </a:pPr>
            <a:r>
              <a:rPr lang="en-US" altLang="zh-CN" sz="3200" b="1">
                <a:effectLst>
                  <a:outerShdw blurRad="38100" dist="38100" dir="2700000" algn="tl">
                    <a:srgbClr val="C0C0C0"/>
                  </a:outerShdw>
                </a:effectLst>
                <a:latin typeface="Arial" charset="0"/>
                <a:ea typeface="楷体_GB2312" pitchFamily="49" charset="-122"/>
              </a:rPr>
              <a:t>②</a:t>
            </a:r>
            <a:r>
              <a:rPr lang="zh-CN" altLang="en-US" sz="3200" b="1">
                <a:effectLst>
                  <a:outerShdw blurRad="38100" dist="38100" dir="2700000" algn="tl">
                    <a:srgbClr val="C0C0C0"/>
                  </a:outerShdw>
                </a:effectLst>
                <a:latin typeface="Arial" charset="0"/>
                <a:ea typeface="楷体_GB2312" pitchFamily="49" charset="-122"/>
              </a:rPr>
              <a:t>问题及措施</a:t>
            </a:r>
          </a:p>
        </p:txBody>
      </p:sp>
      <p:sp>
        <p:nvSpPr>
          <p:cNvPr id="47112" name="Text Box 8"/>
          <p:cNvSpPr txBox="1">
            <a:spLocks noChangeArrowheads="1"/>
          </p:cNvSpPr>
          <p:nvPr/>
        </p:nvSpPr>
        <p:spPr bwMode="auto">
          <a:xfrm>
            <a:off x="228600" y="0"/>
            <a:ext cx="62484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4000" b="1" dirty="0" smtClean="0">
                <a:solidFill>
                  <a:schemeClr val="accent2"/>
                </a:solidFill>
                <a:ea typeface="黑体" panose="02010609060101010101" pitchFamily="49" charset="-122"/>
              </a:rPr>
              <a:t>2</a:t>
            </a:r>
            <a:r>
              <a:rPr lang="zh-CN" altLang="en-US" sz="4000" b="1" dirty="0" smtClean="0">
                <a:solidFill>
                  <a:schemeClr val="accent2"/>
                </a:solidFill>
                <a:ea typeface="黑体" panose="02010609060101010101" pitchFamily="49" charset="-122"/>
              </a:rPr>
              <a:t>、印度</a:t>
            </a:r>
            <a:r>
              <a:rPr lang="zh-CN" altLang="en-US" sz="4000" b="1" dirty="0">
                <a:solidFill>
                  <a:schemeClr val="accent2"/>
                </a:solidFill>
                <a:ea typeface="黑体" panose="02010609060101010101" pitchFamily="49" charset="-122"/>
              </a:rPr>
              <a:t>的农业</a:t>
            </a:r>
          </a:p>
        </p:txBody>
      </p:sp>
      <p:pic>
        <p:nvPicPr>
          <p:cNvPr id="47113" name="Picture 9" descr="nydx"/>
          <p:cNvPicPr>
            <a:picLocks noChangeAspect="1" noChangeArrowheads="1"/>
          </p:cNvPicPr>
          <p:nvPr/>
        </p:nvPicPr>
        <p:blipFill>
          <a:blip r:embed="rId3">
            <a:lum bright="-18000" contrast="18000"/>
            <a:extLst>
              <a:ext uri="{28A0092B-C50C-407E-A947-70E740481C1C}">
                <a14:useLocalDpi xmlns:a14="http://schemas.microsoft.com/office/drawing/2010/main" val="0"/>
              </a:ext>
            </a:extLst>
          </a:blip>
          <a:srcRect/>
          <a:stretch>
            <a:fillRect/>
          </a:stretch>
        </p:blipFill>
        <p:spPr bwMode="auto">
          <a:xfrm>
            <a:off x="6054725" y="0"/>
            <a:ext cx="3089275"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 Box 8"/>
          <p:cNvSpPr txBox="1">
            <a:spLocks noChangeArrowheads="1"/>
          </p:cNvSpPr>
          <p:nvPr/>
        </p:nvSpPr>
        <p:spPr bwMode="auto">
          <a:xfrm>
            <a:off x="3124200" y="3883819"/>
            <a:ext cx="613409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400" b="1" dirty="0">
                <a:solidFill>
                  <a:srgbClr val="0000FF"/>
                </a:solidFill>
              </a:rPr>
              <a:t>思考：</a:t>
            </a:r>
            <a:r>
              <a:rPr lang="zh-CN" altLang="en-US" sz="2400" b="1" dirty="0">
                <a:solidFill>
                  <a:srgbClr val="000000"/>
                </a:solidFill>
              </a:rPr>
              <a:t>印度为什么粮食生产</a:t>
            </a:r>
            <a:r>
              <a:rPr lang="zh-CN" altLang="en-US" sz="2400" b="1" dirty="0" smtClean="0">
                <a:solidFill>
                  <a:srgbClr val="000000"/>
                </a:solidFill>
              </a:rPr>
              <a:t>不足不能自给？</a:t>
            </a:r>
            <a:endParaRPr lang="zh-CN" altLang="en-US" sz="2400" b="1" dirty="0">
              <a:solidFill>
                <a:srgbClr val="000000"/>
              </a:solidFill>
            </a:endParaRPr>
          </a:p>
        </p:txBody>
      </p:sp>
    </p:spTree>
    <p:extLst>
      <p:ext uri="{BB962C8B-B14F-4D97-AF65-F5344CB8AC3E}">
        <p14:creationId xmlns:p14="http://schemas.microsoft.com/office/powerpoint/2010/main" val="94248097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0" fill="hold" grpId="0" nodeType="clickEffect">
                                  <p:stCondLst>
                                    <p:cond delay="0"/>
                                  </p:stCondLst>
                                  <p:childTnLst>
                                    <p:set>
                                      <p:cBhvr>
                                        <p:cTn id="6" dur="1" fill="hold">
                                          <p:stCondLst>
                                            <p:cond delay="0"/>
                                          </p:stCondLst>
                                        </p:cTn>
                                        <p:tgtEl>
                                          <p:spTgt spid="69634"/>
                                        </p:tgtEl>
                                        <p:attrNameLst>
                                          <p:attrName>style.visibility</p:attrName>
                                        </p:attrNameLst>
                                      </p:cBhvr>
                                      <p:to>
                                        <p:strVal val="visible"/>
                                      </p:to>
                                    </p:set>
                                    <p:anim calcmode="lin" valueType="num">
                                      <p:cBhvr>
                                        <p:cTn id="7" dur="500" fill="hold"/>
                                        <p:tgtEl>
                                          <p:spTgt spid="69634"/>
                                        </p:tgtEl>
                                        <p:attrNameLst>
                                          <p:attrName>ppt_w</p:attrName>
                                        </p:attrNameLst>
                                      </p:cBhvr>
                                      <p:tavLst>
                                        <p:tav tm="0">
                                          <p:val>
                                            <p:fltVal val="0"/>
                                          </p:val>
                                        </p:tav>
                                        <p:tav tm="100000">
                                          <p:val>
                                            <p:strVal val="#ppt_w"/>
                                          </p:val>
                                        </p:tav>
                                      </p:tavLst>
                                    </p:anim>
                                    <p:anim calcmode="lin" valueType="num">
                                      <p:cBhvr>
                                        <p:cTn id="8" dur="500" fill="hold"/>
                                        <p:tgtEl>
                                          <p:spTgt spid="69634"/>
                                        </p:tgtEl>
                                        <p:attrNameLst>
                                          <p:attrName>ppt_h</p:attrName>
                                        </p:attrNameLst>
                                      </p:cBhvr>
                                      <p:tavLst>
                                        <p:tav tm="0">
                                          <p:val>
                                            <p:fltVal val="0"/>
                                          </p:val>
                                        </p:tav>
                                        <p:tav tm="100000">
                                          <p:val>
                                            <p:strVal val="#ppt_h"/>
                                          </p:val>
                                        </p:tav>
                                      </p:tavLst>
                                    </p:anim>
                                    <p:animEffect transition="in" filter="fade">
                                      <p:cBhvr>
                                        <p:cTn id="9" dur="500"/>
                                        <p:tgtEl>
                                          <p:spTgt spid="69634"/>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3" presetClass="entr" presetSubtype="10" fill="hold" grpId="0" nodeType="clickEffect">
                                  <p:stCondLst>
                                    <p:cond delay="0"/>
                                  </p:stCondLst>
                                  <p:childTnLst>
                                    <p:set>
                                      <p:cBhvr>
                                        <p:cTn id="13" dur="1" fill="hold">
                                          <p:stCondLst>
                                            <p:cond delay="0"/>
                                          </p:stCondLst>
                                        </p:cTn>
                                        <p:tgtEl>
                                          <p:spTgt spid="69635">
                                            <p:bg/>
                                          </p:spTgt>
                                        </p:tgtEl>
                                        <p:attrNameLst>
                                          <p:attrName>style.visibility</p:attrName>
                                        </p:attrNameLst>
                                      </p:cBhvr>
                                      <p:to>
                                        <p:strVal val="visible"/>
                                      </p:to>
                                    </p:set>
                                    <p:animEffect transition="in" filter="blinds(horizontal)">
                                      <p:cBhvr>
                                        <p:cTn id="14" dur="500"/>
                                        <p:tgtEl>
                                          <p:spTgt spid="69635">
                                            <p:bg/>
                                          </p:spTgt>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53" presetClass="entr" presetSubtype="0" fill="hold" nodeType="clickEffect">
                                  <p:stCondLst>
                                    <p:cond delay="0"/>
                                  </p:stCondLst>
                                  <p:childTnLst>
                                    <p:set>
                                      <p:cBhvr>
                                        <p:cTn id="18" dur="1" fill="hold">
                                          <p:stCondLst>
                                            <p:cond delay="0"/>
                                          </p:stCondLst>
                                        </p:cTn>
                                        <p:tgtEl>
                                          <p:spTgt spid="69635">
                                            <p:txEl>
                                              <p:pRg st="0" end="0"/>
                                            </p:txEl>
                                          </p:spTgt>
                                        </p:tgtEl>
                                        <p:attrNameLst>
                                          <p:attrName>style.visibility</p:attrName>
                                        </p:attrNameLst>
                                      </p:cBhvr>
                                      <p:to>
                                        <p:strVal val="visible"/>
                                      </p:to>
                                    </p:set>
                                    <p:anim calcmode="lin" valueType="num">
                                      <p:cBhvr>
                                        <p:cTn id="19" dur="500" fill="hold"/>
                                        <p:tgtEl>
                                          <p:spTgt spid="69635">
                                            <p:txEl>
                                              <p:pRg st="0" end="0"/>
                                            </p:txEl>
                                          </p:spTgt>
                                        </p:tgtEl>
                                        <p:attrNameLst>
                                          <p:attrName>ppt_w</p:attrName>
                                        </p:attrNameLst>
                                      </p:cBhvr>
                                      <p:tavLst>
                                        <p:tav tm="0">
                                          <p:val>
                                            <p:fltVal val="0"/>
                                          </p:val>
                                        </p:tav>
                                        <p:tav tm="100000">
                                          <p:val>
                                            <p:strVal val="#ppt_w"/>
                                          </p:val>
                                        </p:tav>
                                      </p:tavLst>
                                    </p:anim>
                                    <p:anim calcmode="lin" valueType="num">
                                      <p:cBhvr>
                                        <p:cTn id="20" dur="500" fill="hold"/>
                                        <p:tgtEl>
                                          <p:spTgt spid="69635">
                                            <p:txEl>
                                              <p:pRg st="0" end="0"/>
                                            </p:txEl>
                                          </p:spTgt>
                                        </p:tgtEl>
                                        <p:attrNameLst>
                                          <p:attrName>ppt_h</p:attrName>
                                        </p:attrNameLst>
                                      </p:cBhvr>
                                      <p:tavLst>
                                        <p:tav tm="0">
                                          <p:val>
                                            <p:fltVal val="0"/>
                                          </p:val>
                                        </p:tav>
                                        <p:tav tm="100000">
                                          <p:val>
                                            <p:strVal val="#ppt_h"/>
                                          </p:val>
                                        </p:tav>
                                      </p:tavLst>
                                    </p:anim>
                                    <p:animEffect transition="in" filter="fade">
                                      <p:cBhvr>
                                        <p:cTn id="21" dur="500"/>
                                        <p:tgtEl>
                                          <p:spTgt spid="69635">
                                            <p:txEl>
                                              <p:pRg st="0" end="0"/>
                                            </p:txEl>
                                          </p:spTgt>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53" presetClass="entr" presetSubtype="0" fill="hold" nodeType="clickEffect">
                                  <p:stCondLst>
                                    <p:cond delay="0"/>
                                  </p:stCondLst>
                                  <p:childTnLst>
                                    <p:set>
                                      <p:cBhvr>
                                        <p:cTn id="25" dur="1" fill="hold">
                                          <p:stCondLst>
                                            <p:cond delay="0"/>
                                          </p:stCondLst>
                                        </p:cTn>
                                        <p:tgtEl>
                                          <p:spTgt spid="69635">
                                            <p:txEl>
                                              <p:pRg st="1" end="1"/>
                                            </p:txEl>
                                          </p:spTgt>
                                        </p:tgtEl>
                                        <p:attrNameLst>
                                          <p:attrName>style.visibility</p:attrName>
                                        </p:attrNameLst>
                                      </p:cBhvr>
                                      <p:to>
                                        <p:strVal val="visible"/>
                                      </p:to>
                                    </p:set>
                                    <p:anim calcmode="lin" valueType="num">
                                      <p:cBhvr>
                                        <p:cTn id="26" dur="500" fill="hold"/>
                                        <p:tgtEl>
                                          <p:spTgt spid="69635">
                                            <p:txEl>
                                              <p:pRg st="1" end="1"/>
                                            </p:txEl>
                                          </p:spTgt>
                                        </p:tgtEl>
                                        <p:attrNameLst>
                                          <p:attrName>ppt_w</p:attrName>
                                        </p:attrNameLst>
                                      </p:cBhvr>
                                      <p:tavLst>
                                        <p:tav tm="0">
                                          <p:val>
                                            <p:fltVal val="0"/>
                                          </p:val>
                                        </p:tav>
                                        <p:tav tm="100000">
                                          <p:val>
                                            <p:strVal val="#ppt_w"/>
                                          </p:val>
                                        </p:tav>
                                      </p:tavLst>
                                    </p:anim>
                                    <p:anim calcmode="lin" valueType="num">
                                      <p:cBhvr>
                                        <p:cTn id="27" dur="500" fill="hold"/>
                                        <p:tgtEl>
                                          <p:spTgt spid="69635">
                                            <p:txEl>
                                              <p:pRg st="1" end="1"/>
                                            </p:txEl>
                                          </p:spTgt>
                                        </p:tgtEl>
                                        <p:attrNameLst>
                                          <p:attrName>ppt_h</p:attrName>
                                        </p:attrNameLst>
                                      </p:cBhvr>
                                      <p:tavLst>
                                        <p:tav tm="0">
                                          <p:val>
                                            <p:fltVal val="0"/>
                                          </p:val>
                                        </p:tav>
                                        <p:tav tm="100000">
                                          <p:val>
                                            <p:strVal val="#ppt_h"/>
                                          </p:val>
                                        </p:tav>
                                      </p:tavLst>
                                    </p:anim>
                                    <p:animEffect transition="in" filter="fade">
                                      <p:cBhvr>
                                        <p:cTn id="28" dur="500"/>
                                        <p:tgtEl>
                                          <p:spTgt spid="69635">
                                            <p:txEl>
                                              <p:pRg st="1" end="1"/>
                                            </p:txEl>
                                          </p:spTgt>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53" presetClass="entr" presetSubtype="0" fill="hold" nodeType="clickEffect">
                                  <p:stCondLst>
                                    <p:cond delay="0"/>
                                  </p:stCondLst>
                                  <p:childTnLst>
                                    <p:set>
                                      <p:cBhvr>
                                        <p:cTn id="32" dur="1" fill="hold">
                                          <p:stCondLst>
                                            <p:cond delay="0"/>
                                          </p:stCondLst>
                                        </p:cTn>
                                        <p:tgtEl>
                                          <p:spTgt spid="69635">
                                            <p:txEl>
                                              <p:pRg st="2" end="2"/>
                                            </p:txEl>
                                          </p:spTgt>
                                        </p:tgtEl>
                                        <p:attrNameLst>
                                          <p:attrName>style.visibility</p:attrName>
                                        </p:attrNameLst>
                                      </p:cBhvr>
                                      <p:to>
                                        <p:strVal val="visible"/>
                                      </p:to>
                                    </p:set>
                                    <p:anim calcmode="lin" valueType="num">
                                      <p:cBhvr>
                                        <p:cTn id="33" dur="500" fill="hold"/>
                                        <p:tgtEl>
                                          <p:spTgt spid="69635">
                                            <p:txEl>
                                              <p:pRg st="2" end="2"/>
                                            </p:txEl>
                                          </p:spTgt>
                                        </p:tgtEl>
                                        <p:attrNameLst>
                                          <p:attrName>ppt_w</p:attrName>
                                        </p:attrNameLst>
                                      </p:cBhvr>
                                      <p:tavLst>
                                        <p:tav tm="0">
                                          <p:val>
                                            <p:fltVal val="0"/>
                                          </p:val>
                                        </p:tav>
                                        <p:tav tm="100000">
                                          <p:val>
                                            <p:strVal val="#ppt_w"/>
                                          </p:val>
                                        </p:tav>
                                      </p:tavLst>
                                    </p:anim>
                                    <p:anim calcmode="lin" valueType="num">
                                      <p:cBhvr>
                                        <p:cTn id="34" dur="500" fill="hold"/>
                                        <p:tgtEl>
                                          <p:spTgt spid="69635">
                                            <p:txEl>
                                              <p:pRg st="2" end="2"/>
                                            </p:txEl>
                                          </p:spTgt>
                                        </p:tgtEl>
                                        <p:attrNameLst>
                                          <p:attrName>ppt_h</p:attrName>
                                        </p:attrNameLst>
                                      </p:cBhvr>
                                      <p:tavLst>
                                        <p:tav tm="0">
                                          <p:val>
                                            <p:fltVal val="0"/>
                                          </p:val>
                                        </p:tav>
                                        <p:tav tm="100000">
                                          <p:val>
                                            <p:strVal val="#ppt_h"/>
                                          </p:val>
                                        </p:tav>
                                      </p:tavLst>
                                    </p:anim>
                                    <p:animEffect transition="in" filter="fade">
                                      <p:cBhvr>
                                        <p:cTn id="35" dur="500"/>
                                        <p:tgtEl>
                                          <p:spTgt spid="69635">
                                            <p:txEl>
                                              <p:pRg st="2" end="2"/>
                                            </p:txEl>
                                          </p:spTgt>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53" presetClass="entr" presetSubtype="0" fill="hold" nodeType="clickEffect">
                                  <p:stCondLst>
                                    <p:cond delay="0"/>
                                  </p:stCondLst>
                                  <p:childTnLst>
                                    <p:set>
                                      <p:cBhvr>
                                        <p:cTn id="39" dur="1" fill="hold">
                                          <p:stCondLst>
                                            <p:cond delay="0"/>
                                          </p:stCondLst>
                                        </p:cTn>
                                        <p:tgtEl>
                                          <p:spTgt spid="69635">
                                            <p:txEl>
                                              <p:pRg st="3" end="3"/>
                                            </p:txEl>
                                          </p:spTgt>
                                        </p:tgtEl>
                                        <p:attrNameLst>
                                          <p:attrName>style.visibility</p:attrName>
                                        </p:attrNameLst>
                                      </p:cBhvr>
                                      <p:to>
                                        <p:strVal val="visible"/>
                                      </p:to>
                                    </p:set>
                                    <p:anim calcmode="lin" valueType="num">
                                      <p:cBhvr>
                                        <p:cTn id="40" dur="500" fill="hold"/>
                                        <p:tgtEl>
                                          <p:spTgt spid="69635">
                                            <p:txEl>
                                              <p:pRg st="3" end="3"/>
                                            </p:txEl>
                                          </p:spTgt>
                                        </p:tgtEl>
                                        <p:attrNameLst>
                                          <p:attrName>ppt_w</p:attrName>
                                        </p:attrNameLst>
                                      </p:cBhvr>
                                      <p:tavLst>
                                        <p:tav tm="0">
                                          <p:val>
                                            <p:fltVal val="0"/>
                                          </p:val>
                                        </p:tav>
                                        <p:tav tm="100000">
                                          <p:val>
                                            <p:strVal val="#ppt_w"/>
                                          </p:val>
                                        </p:tav>
                                      </p:tavLst>
                                    </p:anim>
                                    <p:anim calcmode="lin" valueType="num">
                                      <p:cBhvr>
                                        <p:cTn id="41" dur="500" fill="hold"/>
                                        <p:tgtEl>
                                          <p:spTgt spid="69635">
                                            <p:txEl>
                                              <p:pRg st="3" end="3"/>
                                            </p:txEl>
                                          </p:spTgt>
                                        </p:tgtEl>
                                        <p:attrNameLst>
                                          <p:attrName>ppt_h</p:attrName>
                                        </p:attrNameLst>
                                      </p:cBhvr>
                                      <p:tavLst>
                                        <p:tav tm="0">
                                          <p:val>
                                            <p:fltVal val="0"/>
                                          </p:val>
                                        </p:tav>
                                        <p:tav tm="100000">
                                          <p:val>
                                            <p:strVal val="#ppt_h"/>
                                          </p:val>
                                        </p:tav>
                                      </p:tavLst>
                                    </p:anim>
                                    <p:animEffect transition="in" filter="fade">
                                      <p:cBhvr>
                                        <p:cTn id="42" dur="500"/>
                                        <p:tgtEl>
                                          <p:spTgt spid="69635">
                                            <p:txEl>
                                              <p:pRg st="3" end="3"/>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53" presetClass="entr" presetSubtype="0" fill="hold" nodeType="clickEffect">
                                  <p:stCondLst>
                                    <p:cond delay="0"/>
                                  </p:stCondLst>
                                  <p:childTnLst>
                                    <p:set>
                                      <p:cBhvr>
                                        <p:cTn id="46" dur="1" fill="hold">
                                          <p:stCondLst>
                                            <p:cond delay="0"/>
                                          </p:stCondLst>
                                        </p:cTn>
                                        <p:tgtEl>
                                          <p:spTgt spid="69635">
                                            <p:txEl>
                                              <p:pRg st="4" end="4"/>
                                            </p:txEl>
                                          </p:spTgt>
                                        </p:tgtEl>
                                        <p:attrNameLst>
                                          <p:attrName>style.visibility</p:attrName>
                                        </p:attrNameLst>
                                      </p:cBhvr>
                                      <p:to>
                                        <p:strVal val="visible"/>
                                      </p:to>
                                    </p:set>
                                    <p:anim calcmode="lin" valueType="num">
                                      <p:cBhvr>
                                        <p:cTn id="47" dur="500" fill="hold"/>
                                        <p:tgtEl>
                                          <p:spTgt spid="69635">
                                            <p:txEl>
                                              <p:pRg st="4" end="4"/>
                                            </p:txEl>
                                          </p:spTgt>
                                        </p:tgtEl>
                                        <p:attrNameLst>
                                          <p:attrName>ppt_w</p:attrName>
                                        </p:attrNameLst>
                                      </p:cBhvr>
                                      <p:tavLst>
                                        <p:tav tm="0">
                                          <p:val>
                                            <p:fltVal val="0"/>
                                          </p:val>
                                        </p:tav>
                                        <p:tav tm="100000">
                                          <p:val>
                                            <p:strVal val="#ppt_w"/>
                                          </p:val>
                                        </p:tav>
                                      </p:tavLst>
                                    </p:anim>
                                    <p:anim calcmode="lin" valueType="num">
                                      <p:cBhvr>
                                        <p:cTn id="48" dur="500" fill="hold"/>
                                        <p:tgtEl>
                                          <p:spTgt spid="69635">
                                            <p:txEl>
                                              <p:pRg st="4" end="4"/>
                                            </p:txEl>
                                          </p:spTgt>
                                        </p:tgtEl>
                                        <p:attrNameLst>
                                          <p:attrName>ppt_h</p:attrName>
                                        </p:attrNameLst>
                                      </p:cBhvr>
                                      <p:tavLst>
                                        <p:tav tm="0">
                                          <p:val>
                                            <p:fltVal val="0"/>
                                          </p:val>
                                        </p:tav>
                                        <p:tav tm="100000">
                                          <p:val>
                                            <p:strVal val="#ppt_h"/>
                                          </p:val>
                                        </p:tav>
                                      </p:tavLst>
                                    </p:anim>
                                    <p:animEffect transition="in" filter="fade">
                                      <p:cBhvr>
                                        <p:cTn id="49" dur="500"/>
                                        <p:tgtEl>
                                          <p:spTgt spid="69635">
                                            <p:txEl>
                                              <p:pRg st="4" end="4"/>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grpId="0" nodeType="clickEffect">
                                  <p:stCondLst>
                                    <p:cond delay="0"/>
                                  </p:stCondLst>
                                  <p:childTnLst>
                                    <p:set>
                                      <p:cBhvr>
                                        <p:cTn id="53" dur="1" fill="hold">
                                          <p:stCondLst>
                                            <p:cond delay="0"/>
                                          </p:stCondLst>
                                        </p:cTn>
                                        <p:tgtEl>
                                          <p:spTgt spid="10"/>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53" presetClass="entr" presetSubtype="0" fill="hold" grpId="0" nodeType="clickEffect">
                                  <p:stCondLst>
                                    <p:cond delay="0"/>
                                  </p:stCondLst>
                                  <p:childTnLst>
                                    <p:set>
                                      <p:cBhvr>
                                        <p:cTn id="57" dur="1" fill="hold">
                                          <p:stCondLst>
                                            <p:cond delay="0"/>
                                          </p:stCondLst>
                                        </p:cTn>
                                        <p:tgtEl>
                                          <p:spTgt spid="69639"/>
                                        </p:tgtEl>
                                        <p:attrNameLst>
                                          <p:attrName>style.visibility</p:attrName>
                                        </p:attrNameLst>
                                      </p:cBhvr>
                                      <p:to>
                                        <p:strVal val="visible"/>
                                      </p:to>
                                    </p:set>
                                    <p:anim calcmode="lin" valueType="num">
                                      <p:cBhvr>
                                        <p:cTn id="58" dur="500" fill="hold"/>
                                        <p:tgtEl>
                                          <p:spTgt spid="69639"/>
                                        </p:tgtEl>
                                        <p:attrNameLst>
                                          <p:attrName>ppt_w</p:attrName>
                                        </p:attrNameLst>
                                      </p:cBhvr>
                                      <p:tavLst>
                                        <p:tav tm="0">
                                          <p:val>
                                            <p:fltVal val="0"/>
                                          </p:val>
                                        </p:tav>
                                        <p:tav tm="100000">
                                          <p:val>
                                            <p:strVal val="#ppt_w"/>
                                          </p:val>
                                        </p:tav>
                                      </p:tavLst>
                                    </p:anim>
                                    <p:anim calcmode="lin" valueType="num">
                                      <p:cBhvr>
                                        <p:cTn id="59" dur="500" fill="hold"/>
                                        <p:tgtEl>
                                          <p:spTgt spid="69639"/>
                                        </p:tgtEl>
                                        <p:attrNameLst>
                                          <p:attrName>ppt_h</p:attrName>
                                        </p:attrNameLst>
                                      </p:cBhvr>
                                      <p:tavLst>
                                        <p:tav tm="0">
                                          <p:val>
                                            <p:fltVal val="0"/>
                                          </p:val>
                                        </p:tav>
                                        <p:tav tm="100000">
                                          <p:val>
                                            <p:strVal val="#ppt_h"/>
                                          </p:val>
                                        </p:tav>
                                      </p:tavLst>
                                    </p:anim>
                                    <p:animEffect transition="in" filter="fade">
                                      <p:cBhvr>
                                        <p:cTn id="60" dur="500"/>
                                        <p:tgtEl>
                                          <p:spTgt spid="69639"/>
                                        </p:tgtEl>
                                      </p:cBhvr>
                                    </p:animEffect>
                                  </p:childTnLst>
                                </p:cTn>
                              </p:par>
                            </p:childTnLst>
                          </p:cTn>
                        </p:par>
                      </p:childTnLst>
                    </p:cTn>
                  </p:par>
                  <p:par>
                    <p:cTn id="61" fill="hold">
                      <p:stCondLst>
                        <p:cond delay="indefinite"/>
                      </p:stCondLst>
                      <p:childTnLst>
                        <p:par>
                          <p:cTn id="62" fill="hold">
                            <p:stCondLst>
                              <p:cond delay="0"/>
                            </p:stCondLst>
                            <p:childTnLst>
                              <p:par>
                                <p:cTn id="63" presetID="3" presetClass="entr" presetSubtype="10" fill="hold" grpId="0" nodeType="clickEffect">
                                  <p:stCondLst>
                                    <p:cond delay="0"/>
                                  </p:stCondLst>
                                  <p:childTnLst>
                                    <p:set>
                                      <p:cBhvr>
                                        <p:cTn id="64" dur="1" fill="hold">
                                          <p:stCondLst>
                                            <p:cond delay="0"/>
                                          </p:stCondLst>
                                        </p:cTn>
                                        <p:tgtEl>
                                          <p:spTgt spid="69636">
                                            <p:bg/>
                                          </p:spTgt>
                                        </p:tgtEl>
                                        <p:attrNameLst>
                                          <p:attrName>style.visibility</p:attrName>
                                        </p:attrNameLst>
                                      </p:cBhvr>
                                      <p:to>
                                        <p:strVal val="visible"/>
                                      </p:to>
                                    </p:set>
                                    <p:animEffect transition="in" filter="blinds(horizontal)">
                                      <p:cBhvr>
                                        <p:cTn id="65" dur="500"/>
                                        <p:tgtEl>
                                          <p:spTgt spid="69636">
                                            <p:bg/>
                                          </p:spTgt>
                                        </p:tgtEl>
                                      </p:cBhvr>
                                    </p:animEffect>
                                  </p:childTnLst>
                                </p:cTn>
                              </p:par>
                            </p:childTnLst>
                          </p:cTn>
                        </p:par>
                      </p:childTnLst>
                    </p:cTn>
                  </p:par>
                  <p:par>
                    <p:cTn id="66" fill="hold">
                      <p:stCondLst>
                        <p:cond delay="indefinite"/>
                      </p:stCondLst>
                      <p:childTnLst>
                        <p:par>
                          <p:cTn id="67" fill="hold">
                            <p:stCondLst>
                              <p:cond delay="0"/>
                            </p:stCondLst>
                            <p:childTnLst>
                              <p:par>
                                <p:cTn id="68" presetID="53" presetClass="entr" presetSubtype="0" fill="hold" nodeType="clickEffect">
                                  <p:stCondLst>
                                    <p:cond delay="0"/>
                                  </p:stCondLst>
                                  <p:childTnLst>
                                    <p:set>
                                      <p:cBhvr>
                                        <p:cTn id="69" dur="1" fill="hold">
                                          <p:stCondLst>
                                            <p:cond delay="0"/>
                                          </p:stCondLst>
                                        </p:cTn>
                                        <p:tgtEl>
                                          <p:spTgt spid="69636">
                                            <p:txEl>
                                              <p:pRg st="0" end="0"/>
                                            </p:txEl>
                                          </p:spTgt>
                                        </p:tgtEl>
                                        <p:attrNameLst>
                                          <p:attrName>style.visibility</p:attrName>
                                        </p:attrNameLst>
                                      </p:cBhvr>
                                      <p:to>
                                        <p:strVal val="visible"/>
                                      </p:to>
                                    </p:set>
                                    <p:anim calcmode="lin" valueType="num">
                                      <p:cBhvr>
                                        <p:cTn id="70" dur="500" fill="hold"/>
                                        <p:tgtEl>
                                          <p:spTgt spid="69636">
                                            <p:txEl>
                                              <p:pRg st="0" end="0"/>
                                            </p:txEl>
                                          </p:spTgt>
                                        </p:tgtEl>
                                        <p:attrNameLst>
                                          <p:attrName>ppt_w</p:attrName>
                                        </p:attrNameLst>
                                      </p:cBhvr>
                                      <p:tavLst>
                                        <p:tav tm="0">
                                          <p:val>
                                            <p:fltVal val="0"/>
                                          </p:val>
                                        </p:tav>
                                        <p:tav tm="100000">
                                          <p:val>
                                            <p:strVal val="#ppt_w"/>
                                          </p:val>
                                        </p:tav>
                                      </p:tavLst>
                                    </p:anim>
                                    <p:anim calcmode="lin" valueType="num">
                                      <p:cBhvr>
                                        <p:cTn id="71" dur="500" fill="hold"/>
                                        <p:tgtEl>
                                          <p:spTgt spid="69636">
                                            <p:txEl>
                                              <p:pRg st="0" end="0"/>
                                            </p:txEl>
                                          </p:spTgt>
                                        </p:tgtEl>
                                        <p:attrNameLst>
                                          <p:attrName>ppt_h</p:attrName>
                                        </p:attrNameLst>
                                      </p:cBhvr>
                                      <p:tavLst>
                                        <p:tav tm="0">
                                          <p:val>
                                            <p:fltVal val="0"/>
                                          </p:val>
                                        </p:tav>
                                        <p:tav tm="100000">
                                          <p:val>
                                            <p:strVal val="#ppt_h"/>
                                          </p:val>
                                        </p:tav>
                                      </p:tavLst>
                                    </p:anim>
                                    <p:animEffect transition="in" filter="fade">
                                      <p:cBhvr>
                                        <p:cTn id="72" dur="500"/>
                                        <p:tgtEl>
                                          <p:spTgt spid="69636">
                                            <p:txEl>
                                              <p:pRg st="0" end="0"/>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53" presetClass="entr" presetSubtype="0" fill="hold" nodeType="clickEffect">
                                  <p:stCondLst>
                                    <p:cond delay="0"/>
                                  </p:stCondLst>
                                  <p:childTnLst>
                                    <p:set>
                                      <p:cBhvr>
                                        <p:cTn id="76" dur="1" fill="hold">
                                          <p:stCondLst>
                                            <p:cond delay="0"/>
                                          </p:stCondLst>
                                        </p:cTn>
                                        <p:tgtEl>
                                          <p:spTgt spid="69636">
                                            <p:txEl>
                                              <p:pRg st="1" end="1"/>
                                            </p:txEl>
                                          </p:spTgt>
                                        </p:tgtEl>
                                        <p:attrNameLst>
                                          <p:attrName>style.visibility</p:attrName>
                                        </p:attrNameLst>
                                      </p:cBhvr>
                                      <p:to>
                                        <p:strVal val="visible"/>
                                      </p:to>
                                    </p:set>
                                    <p:anim calcmode="lin" valueType="num">
                                      <p:cBhvr>
                                        <p:cTn id="77" dur="500" fill="hold"/>
                                        <p:tgtEl>
                                          <p:spTgt spid="69636">
                                            <p:txEl>
                                              <p:pRg st="1" end="1"/>
                                            </p:txEl>
                                          </p:spTgt>
                                        </p:tgtEl>
                                        <p:attrNameLst>
                                          <p:attrName>ppt_w</p:attrName>
                                        </p:attrNameLst>
                                      </p:cBhvr>
                                      <p:tavLst>
                                        <p:tav tm="0">
                                          <p:val>
                                            <p:fltVal val="0"/>
                                          </p:val>
                                        </p:tav>
                                        <p:tav tm="100000">
                                          <p:val>
                                            <p:strVal val="#ppt_w"/>
                                          </p:val>
                                        </p:tav>
                                      </p:tavLst>
                                    </p:anim>
                                    <p:anim calcmode="lin" valueType="num">
                                      <p:cBhvr>
                                        <p:cTn id="78" dur="500" fill="hold"/>
                                        <p:tgtEl>
                                          <p:spTgt spid="69636">
                                            <p:txEl>
                                              <p:pRg st="1" end="1"/>
                                            </p:txEl>
                                          </p:spTgt>
                                        </p:tgtEl>
                                        <p:attrNameLst>
                                          <p:attrName>ppt_h</p:attrName>
                                        </p:attrNameLst>
                                      </p:cBhvr>
                                      <p:tavLst>
                                        <p:tav tm="0">
                                          <p:val>
                                            <p:fltVal val="0"/>
                                          </p:val>
                                        </p:tav>
                                        <p:tav tm="100000">
                                          <p:val>
                                            <p:strVal val="#ppt_h"/>
                                          </p:val>
                                        </p:tav>
                                      </p:tavLst>
                                    </p:anim>
                                    <p:animEffect transition="in" filter="fade">
                                      <p:cBhvr>
                                        <p:cTn id="79" dur="500"/>
                                        <p:tgtEl>
                                          <p:spTgt spid="69636">
                                            <p:txEl>
                                              <p:pRg st="1" end="1"/>
                                            </p:txEl>
                                          </p:spTgt>
                                        </p:tgtEl>
                                      </p:cBhvr>
                                    </p:animEffect>
                                  </p:childTnLst>
                                </p:cTn>
                              </p:par>
                            </p:childTnLst>
                          </p:cTn>
                        </p:par>
                      </p:childTnLst>
                    </p:cTn>
                  </p:par>
                  <p:par>
                    <p:cTn id="80" fill="hold">
                      <p:stCondLst>
                        <p:cond delay="indefinite"/>
                      </p:stCondLst>
                      <p:childTnLst>
                        <p:par>
                          <p:cTn id="81" fill="hold">
                            <p:stCondLst>
                              <p:cond delay="0"/>
                            </p:stCondLst>
                            <p:childTnLst>
                              <p:par>
                                <p:cTn id="82" presetID="53" presetClass="entr" presetSubtype="0" fill="hold" nodeType="clickEffect">
                                  <p:stCondLst>
                                    <p:cond delay="0"/>
                                  </p:stCondLst>
                                  <p:childTnLst>
                                    <p:set>
                                      <p:cBhvr>
                                        <p:cTn id="83" dur="1" fill="hold">
                                          <p:stCondLst>
                                            <p:cond delay="0"/>
                                          </p:stCondLst>
                                        </p:cTn>
                                        <p:tgtEl>
                                          <p:spTgt spid="69636">
                                            <p:txEl>
                                              <p:pRg st="2" end="2"/>
                                            </p:txEl>
                                          </p:spTgt>
                                        </p:tgtEl>
                                        <p:attrNameLst>
                                          <p:attrName>style.visibility</p:attrName>
                                        </p:attrNameLst>
                                      </p:cBhvr>
                                      <p:to>
                                        <p:strVal val="visible"/>
                                      </p:to>
                                    </p:set>
                                    <p:anim calcmode="lin" valueType="num">
                                      <p:cBhvr>
                                        <p:cTn id="84" dur="500" fill="hold"/>
                                        <p:tgtEl>
                                          <p:spTgt spid="69636">
                                            <p:txEl>
                                              <p:pRg st="2" end="2"/>
                                            </p:txEl>
                                          </p:spTgt>
                                        </p:tgtEl>
                                        <p:attrNameLst>
                                          <p:attrName>ppt_w</p:attrName>
                                        </p:attrNameLst>
                                      </p:cBhvr>
                                      <p:tavLst>
                                        <p:tav tm="0">
                                          <p:val>
                                            <p:fltVal val="0"/>
                                          </p:val>
                                        </p:tav>
                                        <p:tav tm="100000">
                                          <p:val>
                                            <p:strVal val="#ppt_w"/>
                                          </p:val>
                                        </p:tav>
                                      </p:tavLst>
                                    </p:anim>
                                    <p:anim calcmode="lin" valueType="num">
                                      <p:cBhvr>
                                        <p:cTn id="85" dur="500" fill="hold"/>
                                        <p:tgtEl>
                                          <p:spTgt spid="69636">
                                            <p:txEl>
                                              <p:pRg st="2" end="2"/>
                                            </p:txEl>
                                          </p:spTgt>
                                        </p:tgtEl>
                                        <p:attrNameLst>
                                          <p:attrName>ppt_h</p:attrName>
                                        </p:attrNameLst>
                                      </p:cBhvr>
                                      <p:tavLst>
                                        <p:tav tm="0">
                                          <p:val>
                                            <p:fltVal val="0"/>
                                          </p:val>
                                        </p:tav>
                                        <p:tav tm="100000">
                                          <p:val>
                                            <p:strVal val="#ppt_h"/>
                                          </p:val>
                                        </p:tav>
                                      </p:tavLst>
                                    </p:anim>
                                    <p:animEffect transition="in" filter="fade">
                                      <p:cBhvr>
                                        <p:cTn id="86" dur="500"/>
                                        <p:tgtEl>
                                          <p:spTgt spid="69636">
                                            <p:txEl>
                                              <p:pRg st="2" end="2"/>
                                            </p:txEl>
                                          </p:spTgt>
                                        </p:tgtEl>
                                      </p:cBhvr>
                                    </p:animEffect>
                                  </p:childTnLst>
                                </p:cTn>
                              </p:par>
                            </p:childTnLst>
                          </p:cTn>
                        </p:par>
                      </p:childTnLst>
                    </p:cTn>
                  </p:par>
                  <p:par>
                    <p:cTn id="87" fill="hold">
                      <p:stCondLst>
                        <p:cond delay="indefinite"/>
                      </p:stCondLst>
                      <p:childTnLst>
                        <p:par>
                          <p:cTn id="88" fill="hold">
                            <p:stCondLst>
                              <p:cond delay="0"/>
                            </p:stCondLst>
                            <p:childTnLst>
                              <p:par>
                                <p:cTn id="89" presetID="53" presetClass="entr" presetSubtype="0" fill="hold" nodeType="clickEffect">
                                  <p:stCondLst>
                                    <p:cond delay="0"/>
                                  </p:stCondLst>
                                  <p:childTnLst>
                                    <p:set>
                                      <p:cBhvr>
                                        <p:cTn id="90" dur="1" fill="hold">
                                          <p:stCondLst>
                                            <p:cond delay="0"/>
                                          </p:stCondLst>
                                        </p:cTn>
                                        <p:tgtEl>
                                          <p:spTgt spid="69636">
                                            <p:txEl>
                                              <p:pRg st="3" end="3"/>
                                            </p:txEl>
                                          </p:spTgt>
                                        </p:tgtEl>
                                        <p:attrNameLst>
                                          <p:attrName>style.visibility</p:attrName>
                                        </p:attrNameLst>
                                      </p:cBhvr>
                                      <p:to>
                                        <p:strVal val="visible"/>
                                      </p:to>
                                    </p:set>
                                    <p:anim calcmode="lin" valueType="num">
                                      <p:cBhvr>
                                        <p:cTn id="91" dur="500" fill="hold"/>
                                        <p:tgtEl>
                                          <p:spTgt spid="69636">
                                            <p:txEl>
                                              <p:pRg st="3" end="3"/>
                                            </p:txEl>
                                          </p:spTgt>
                                        </p:tgtEl>
                                        <p:attrNameLst>
                                          <p:attrName>ppt_w</p:attrName>
                                        </p:attrNameLst>
                                      </p:cBhvr>
                                      <p:tavLst>
                                        <p:tav tm="0">
                                          <p:val>
                                            <p:fltVal val="0"/>
                                          </p:val>
                                        </p:tav>
                                        <p:tav tm="100000">
                                          <p:val>
                                            <p:strVal val="#ppt_w"/>
                                          </p:val>
                                        </p:tav>
                                      </p:tavLst>
                                    </p:anim>
                                    <p:anim calcmode="lin" valueType="num">
                                      <p:cBhvr>
                                        <p:cTn id="92" dur="500" fill="hold"/>
                                        <p:tgtEl>
                                          <p:spTgt spid="69636">
                                            <p:txEl>
                                              <p:pRg st="3" end="3"/>
                                            </p:txEl>
                                          </p:spTgt>
                                        </p:tgtEl>
                                        <p:attrNameLst>
                                          <p:attrName>ppt_h</p:attrName>
                                        </p:attrNameLst>
                                      </p:cBhvr>
                                      <p:tavLst>
                                        <p:tav tm="0">
                                          <p:val>
                                            <p:fltVal val="0"/>
                                          </p:val>
                                        </p:tav>
                                        <p:tav tm="100000">
                                          <p:val>
                                            <p:strVal val="#ppt_h"/>
                                          </p:val>
                                        </p:tav>
                                      </p:tavLst>
                                    </p:anim>
                                    <p:animEffect transition="in" filter="fade">
                                      <p:cBhvr>
                                        <p:cTn id="93" dur="500"/>
                                        <p:tgtEl>
                                          <p:spTgt spid="69636">
                                            <p:txEl>
                                              <p:pRg st="3" end="3"/>
                                            </p:txEl>
                                          </p:spTgt>
                                        </p:tgtEl>
                                      </p:cBhvr>
                                    </p:animEffect>
                                  </p:childTnLst>
                                </p:cTn>
                              </p:par>
                            </p:childTnLst>
                          </p:cTn>
                        </p:par>
                      </p:childTnLst>
                    </p:cTn>
                  </p:par>
                  <p:par>
                    <p:cTn id="94" fill="hold">
                      <p:stCondLst>
                        <p:cond delay="indefinite"/>
                      </p:stCondLst>
                      <p:childTnLst>
                        <p:par>
                          <p:cTn id="95" fill="hold">
                            <p:stCondLst>
                              <p:cond delay="0"/>
                            </p:stCondLst>
                            <p:childTnLst>
                              <p:par>
                                <p:cTn id="96" presetID="53" presetClass="entr" presetSubtype="0" fill="hold" nodeType="clickEffect">
                                  <p:stCondLst>
                                    <p:cond delay="0"/>
                                  </p:stCondLst>
                                  <p:childTnLst>
                                    <p:set>
                                      <p:cBhvr>
                                        <p:cTn id="97" dur="1" fill="hold">
                                          <p:stCondLst>
                                            <p:cond delay="0"/>
                                          </p:stCondLst>
                                        </p:cTn>
                                        <p:tgtEl>
                                          <p:spTgt spid="69636">
                                            <p:txEl>
                                              <p:pRg st="4" end="4"/>
                                            </p:txEl>
                                          </p:spTgt>
                                        </p:tgtEl>
                                        <p:attrNameLst>
                                          <p:attrName>style.visibility</p:attrName>
                                        </p:attrNameLst>
                                      </p:cBhvr>
                                      <p:to>
                                        <p:strVal val="visible"/>
                                      </p:to>
                                    </p:set>
                                    <p:anim calcmode="lin" valueType="num">
                                      <p:cBhvr>
                                        <p:cTn id="98" dur="500" fill="hold"/>
                                        <p:tgtEl>
                                          <p:spTgt spid="69636">
                                            <p:txEl>
                                              <p:pRg st="4" end="4"/>
                                            </p:txEl>
                                          </p:spTgt>
                                        </p:tgtEl>
                                        <p:attrNameLst>
                                          <p:attrName>ppt_w</p:attrName>
                                        </p:attrNameLst>
                                      </p:cBhvr>
                                      <p:tavLst>
                                        <p:tav tm="0">
                                          <p:val>
                                            <p:fltVal val="0"/>
                                          </p:val>
                                        </p:tav>
                                        <p:tav tm="100000">
                                          <p:val>
                                            <p:strVal val="#ppt_w"/>
                                          </p:val>
                                        </p:tav>
                                      </p:tavLst>
                                    </p:anim>
                                    <p:anim calcmode="lin" valueType="num">
                                      <p:cBhvr>
                                        <p:cTn id="99" dur="500" fill="hold"/>
                                        <p:tgtEl>
                                          <p:spTgt spid="69636">
                                            <p:txEl>
                                              <p:pRg st="4" end="4"/>
                                            </p:txEl>
                                          </p:spTgt>
                                        </p:tgtEl>
                                        <p:attrNameLst>
                                          <p:attrName>ppt_h</p:attrName>
                                        </p:attrNameLst>
                                      </p:cBhvr>
                                      <p:tavLst>
                                        <p:tav tm="0">
                                          <p:val>
                                            <p:fltVal val="0"/>
                                          </p:val>
                                        </p:tav>
                                        <p:tav tm="100000">
                                          <p:val>
                                            <p:strVal val="#ppt_h"/>
                                          </p:val>
                                        </p:tav>
                                      </p:tavLst>
                                    </p:anim>
                                    <p:animEffect transition="in" filter="fade">
                                      <p:cBhvr>
                                        <p:cTn id="100" dur="500"/>
                                        <p:tgtEl>
                                          <p:spTgt spid="69636">
                                            <p:txEl>
                                              <p:pRg st="4" end="4"/>
                                            </p:txEl>
                                          </p:spTgt>
                                        </p:tgtEl>
                                      </p:cBhvr>
                                    </p:animEffect>
                                  </p:childTnLst>
                                </p:cTn>
                              </p:par>
                            </p:childTnLst>
                          </p:cTn>
                        </p:par>
                      </p:childTnLst>
                    </p:cTn>
                  </p:par>
                  <p:par>
                    <p:cTn id="101" fill="hold">
                      <p:stCondLst>
                        <p:cond delay="indefinite"/>
                      </p:stCondLst>
                      <p:childTnLst>
                        <p:par>
                          <p:cTn id="102" fill="hold">
                            <p:stCondLst>
                              <p:cond delay="0"/>
                            </p:stCondLst>
                            <p:childTnLst>
                              <p:par>
                                <p:cTn id="103" presetID="23" presetClass="entr" presetSubtype="16" fill="hold" grpId="0" nodeType="clickEffect">
                                  <p:stCondLst>
                                    <p:cond delay="0"/>
                                  </p:stCondLst>
                                  <p:childTnLst>
                                    <p:set>
                                      <p:cBhvr>
                                        <p:cTn id="104" dur="1" fill="hold">
                                          <p:stCondLst>
                                            <p:cond delay="0"/>
                                          </p:stCondLst>
                                        </p:cTn>
                                        <p:tgtEl>
                                          <p:spTgt spid="69638"/>
                                        </p:tgtEl>
                                        <p:attrNameLst>
                                          <p:attrName>style.visibility</p:attrName>
                                        </p:attrNameLst>
                                      </p:cBhvr>
                                      <p:to>
                                        <p:strVal val="visible"/>
                                      </p:to>
                                    </p:set>
                                    <p:anim calcmode="lin" valueType="num">
                                      <p:cBhvr>
                                        <p:cTn id="105" dur="500" fill="hold"/>
                                        <p:tgtEl>
                                          <p:spTgt spid="69638"/>
                                        </p:tgtEl>
                                        <p:attrNameLst>
                                          <p:attrName>ppt_w</p:attrName>
                                        </p:attrNameLst>
                                      </p:cBhvr>
                                      <p:tavLst>
                                        <p:tav tm="0">
                                          <p:val>
                                            <p:fltVal val="0"/>
                                          </p:val>
                                        </p:tav>
                                        <p:tav tm="100000">
                                          <p:val>
                                            <p:strVal val="#ppt_w"/>
                                          </p:val>
                                        </p:tav>
                                      </p:tavLst>
                                    </p:anim>
                                    <p:anim calcmode="lin" valueType="num">
                                      <p:cBhvr>
                                        <p:cTn id="106" dur="500" fill="hold"/>
                                        <p:tgtEl>
                                          <p:spTgt spid="69638"/>
                                        </p:tgtEl>
                                        <p:attrNameLst>
                                          <p:attrName>ppt_h</p:attrName>
                                        </p:attrNameLst>
                                      </p:cBhvr>
                                      <p:tavLst>
                                        <p:tav tm="0">
                                          <p:val>
                                            <p:fltVal val="0"/>
                                          </p:val>
                                        </p:tav>
                                        <p:tav tm="100000">
                                          <p:val>
                                            <p:strVal val="#ppt_h"/>
                                          </p:val>
                                        </p:tav>
                                      </p:tavLst>
                                    </p:anim>
                                  </p:childTnLst>
                                  <p:subTnLst>
                                    <p:audio>
                                      <p:cMediaNode>
                                        <p:cTn display="0" masterRel="sameClick">
                                          <p:stCondLst>
                                            <p:cond evt="begin" delay="0">
                                              <p:tn val="103"/>
                                            </p:cond>
                                          </p:stCondLst>
                                          <p:endCondLst>
                                            <p:cond evt="onStopAudio" delay="0">
                                              <p:tgtEl>
                                                <p:sldTgt/>
                                              </p:tgtEl>
                                            </p:cond>
                                          </p:endCondLst>
                                        </p:cTn>
                                        <p:tgtEl>
                                          <p:sndTgt r:embed="rId2" name="chimes.wav"/>
                                        </p:tgtEl>
                                      </p:cMediaNode>
                                    </p:audio>
                                  </p:subTnLst>
                                </p:cTn>
                              </p:par>
                            </p:childTnLst>
                          </p:cTn>
                        </p:par>
                      </p:childTnLst>
                    </p:cTn>
                  </p:par>
                  <p:par>
                    <p:cTn id="107" fill="hold">
                      <p:stCondLst>
                        <p:cond delay="indefinite"/>
                      </p:stCondLst>
                      <p:childTnLst>
                        <p:par>
                          <p:cTn id="108" fill="hold">
                            <p:stCondLst>
                              <p:cond delay="0"/>
                            </p:stCondLst>
                            <p:childTnLst>
                              <p:par>
                                <p:cTn id="109" presetID="23" presetClass="entr" presetSubtype="16" fill="hold" grpId="0" nodeType="clickEffect">
                                  <p:stCondLst>
                                    <p:cond delay="0"/>
                                  </p:stCondLst>
                                  <p:childTnLst>
                                    <p:set>
                                      <p:cBhvr>
                                        <p:cTn id="110" dur="1" fill="hold">
                                          <p:stCondLst>
                                            <p:cond delay="0"/>
                                          </p:stCondLst>
                                        </p:cTn>
                                        <p:tgtEl>
                                          <p:spTgt spid="69637">
                                            <p:bg/>
                                          </p:spTgt>
                                        </p:tgtEl>
                                        <p:attrNameLst>
                                          <p:attrName>style.visibility</p:attrName>
                                        </p:attrNameLst>
                                      </p:cBhvr>
                                      <p:to>
                                        <p:strVal val="visible"/>
                                      </p:to>
                                    </p:set>
                                    <p:anim calcmode="lin" valueType="num">
                                      <p:cBhvr>
                                        <p:cTn id="111" dur="500" fill="hold"/>
                                        <p:tgtEl>
                                          <p:spTgt spid="69637">
                                            <p:bg/>
                                          </p:spTgt>
                                        </p:tgtEl>
                                        <p:attrNameLst>
                                          <p:attrName>ppt_w</p:attrName>
                                        </p:attrNameLst>
                                      </p:cBhvr>
                                      <p:tavLst>
                                        <p:tav tm="0">
                                          <p:val>
                                            <p:fltVal val="0"/>
                                          </p:val>
                                        </p:tav>
                                        <p:tav tm="100000">
                                          <p:val>
                                            <p:strVal val="#ppt_w"/>
                                          </p:val>
                                        </p:tav>
                                      </p:tavLst>
                                    </p:anim>
                                    <p:anim calcmode="lin" valueType="num">
                                      <p:cBhvr>
                                        <p:cTn id="112" dur="500" fill="hold"/>
                                        <p:tgtEl>
                                          <p:spTgt spid="69637">
                                            <p:bg/>
                                          </p:spTgt>
                                        </p:tgtEl>
                                        <p:attrNameLst>
                                          <p:attrName>ppt_h</p:attrName>
                                        </p:attrNameLst>
                                      </p:cBhvr>
                                      <p:tavLst>
                                        <p:tav tm="0">
                                          <p:val>
                                            <p:fltVal val="0"/>
                                          </p:val>
                                        </p:tav>
                                        <p:tav tm="100000">
                                          <p:val>
                                            <p:strVal val="#ppt_h"/>
                                          </p:val>
                                        </p:tav>
                                      </p:tavLst>
                                    </p:anim>
                                  </p:childTnLst>
                                </p:cTn>
                              </p:par>
                            </p:childTnLst>
                          </p:cTn>
                        </p:par>
                      </p:childTnLst>
                    </p:cTn>
                  </p:par>
                  <p:par>
                    <p:cTn id="113" fill="hold">
                      <p:stCondLst>
                        <p:cond delay="indefinite"/>
                      </p:stCondLst>
                      <p:childTnLst>
                        <p:par>
                          <p:cTn id="114" fill="hold">
                            <p:stCondLst>
                              <p:cond delay="0"/>
                            </p:stCondLst>
                            <p:childTnLst>
                              <p:par>
                                <p:cTn id="115" presetID="53" presetClass="entr" presetSubtype="0" fill="hold" nodeType="clickEffect">
                                  <p:stCondLst>
                                    <p:cond delay="0"/>
                                  </p:stCondLst>
                                  <p:childTnLst>
                                    <p:set>
                                      <p:cBhvr>
                                        <p:cTn id="116" dur="1" fill="hold">
                                          <p:stCondLst>
                                            <p:cond delay="0"/>
                                          </p:stCondLst>
                                        </p:cTn>
                                        <p:tgtEl>
                                          <p:spTgt spid="69637">
                                            <p:txEl>
                                              <p:pRg st="0" end="0"/>
                                            </p:txEl>
                                          </p:spTgt>
                                        </p:tgtEl>
                                        <p:attrNameLst>
                                          <p:attrName>style.visibility</p:attrName>
                                        </p:attrNameLst>
                                      </p:cBhvr>
                                      <p:to>
                                        <p:strVal val="visible"/>
                                      </p:to>
                                    </p:set>
                                    <p:anim calcmode="lin" valueType="num">
                                      <p:cBhvr>
                                        <p:cTn id="117" dur="500" fill="hold"/>
                                        <p:tgtEl>
                                          <p:spTgt spid="69637">
                                            <p:txEl>
                                              <p:pRg st="0" end="0"/>
                                            </p:txEl>
                                          </p:spTgt>
                                        </p:tgtEl>
                                        <p:attrNameLst>
                                          <p:attrName>ppt_w</p:attrName>
                                        </p:attrNameLst>
                                      </p:cBhvr>
                                      <p:tavLst>
                                        <p:tav tm="0">
                                          <p:val>
                                            <p:fltVal val="0"/>
                                          </p:val>
                                        </p:tav>
                                        <p:tav tm="100000">
                                          <p:val>
                                            <p:strVal val="#ppt_w"/>
                                          </p:val>
                                        </p:tav>
                                      </p:tavLst>
                                    </p:anim>
                                    <p:anim calcmode="lin" valueType="num">
                                      <p:cBhvr>
                                        <p:cTn id="118" dur="500" fill="hold"/>
                                        <p:tgtEl>
                                          <p:spTgt spid="69637">
                                            <p:txEl>
                                              <p:pRg st="0" end="0"/>
                                            </p:txEl>
                                          </p:spTgt>
                                        </p:tgtEl>
                                        <p:attrNameLst>
                                          <p:attrName>ppt_h</p:attrName>
                                        </p:attrNameLst>
                                      </p:cBhvr>
                                      <p:tavLst>
                                        <p:tav tm="0">
                                          <p:val>
                                            <p:fltVal val="0"/>
                                          </p:val>
                                        </p:tav>
                                        <p:tav tm="100000">
                                          <p:val>
                                            <p:strVal val="#ppt_h"/>
                                          </p:val>
                                        </p:tav>
                                      </p:tavLst>
                                    </p:anim>
                                    <p:animEffect transition="in" filter="fade">
                                      <p:cBhvr>
                                        <p:cTn id="119" dur="500"/>
                                        <p:tgtEl>
                                          <p:spTgt spid="69637">
                                            <p:txEl>
                                              <p:pRg st="0" end="0"/>
                                            </p:txEl>
                                          </p:spTgt>
                                        </p:tgtEl>
                                      </p:cBhvr>
                                    </p:animEffect>
                                  </p:childTnLst>
                                </p:cTn>
                              </p:par>
                            </p:childTnLst>
                          </p:cTn>
                        </p:par>
                      </p:childTnLst>
                    </p:cTn>
                  </p:par>
                  <p:par>
                    <p:cTn id="120" fill="hold">
                      <p:stCondLst>
                        <p:cond delay="indefinite"/>
                      </p:stCondLst>
                      <p:childTnLst>
                        <p:par>
                          <p:cTn id="121" fill="hold">
                            <p:stCondLst>
                              <p:cond delay="0"/>
                            </p:stCondLst>
                            <p:childTnLst>
                              <p:par>
                                <p:cTn id="122" presetID="53" presetClass="entr" presetSubtype="0" fill="hold" nodeType="clickEffect">
                                  <p:stCondLst>
                                    <p:cond delay="0"/>
                                  </p:stCondLst>
                                  <p:childTnLst>
                                    <p:set>
                                      <p:cBhvr>
                                        <p:cTn id="123" dur="1" fill="hold">
                                          <p:stCondLst>
                                            <p:cond delay="0"/>
                                          </p:stCondLst>
                                        </p:cTn>
                                        <p:tgtEl>
                                          <p:spTgt spid="69637">
                                            <p:txEl>
                                              <p:pRg st="1" end="1"/>
                                            </p:txEl>
                                          </p:spTgt>
                                        </p:tgtEl>
                                        <p:attrNameLst>
                                          <p:attrName>style.visibility</p:attrName>
                                        </p:attrNameLst>
                                      </p:cBhvr>
                                      <p:to>
                                        <p:strVal val="visible"/>
                                      </p:to>
                                    </p:set>
                                    <p:anim calcmode="lin" valueType="num">
                                      <p:cBhvr>
                                        <p:cTn id="124" dur="500" fill="hold"/>
                                        <p:tgtEl>
                                          <p:spTgt spid="69637">
                                            <p:txEl>
                                              <p:pRg st="1" end="1"/>
                                            </p:txEl>
                                          </p:spTgt>
                                        </p:tgtEl>
                                        <p:attrNameLst>
                                          <p:attrName>ppt_w</p:attrName>
                                        </p:attrNameLst>
                                      </p:cBhvr>
                                      <p:tavLst>
                                        <p:tav tm="0">
                                          <p:val>
                                            <p:fltVal val="0"/>
                                          </p:val>
                                        </p:tav>
                                        <p:tav tm="100000">
                                          <p:val>
                                            <p:strVal val="#ppt_w"/>
                                          </p:val>
                                        </p:tav>
                                      </p:tavLst>
                                    </p:anim>
                                    <p:anim calcmode="lin" valueType="num">
                                      <p:cBhvr>
                                        <p:cTn id="125" dur="500" fill="hold"/>
                                        <p:tgtEl>
                                          <p:spTgt spid="69637">
                                            <p:txEl>
                                              <p:pRg st="1" end="1"/>
                                            </p:txEl>
                                          </p:spTgt>
                                        </p:tgtEl>
                                        <p:attrNameLst>
                                          <p:attrName>ppt_h</p:attrName>
                                        </p:attrNameLst>
                                      </p:cBhvr>
                                      <p:tavLst>
                                        <p:tav tm="0">
                                          <p:val>
                                            <p:fltVal val="0"/>
                                          </p:val>
                                        </p:tav>
                                        <p:tav tm="100000">
                                          <p:val>
                                            <p:strVal val="#ppt_h"/>
                                          </p:val>
                                        </p:tav>
                                      </p:tavLst>
                                    </p:anim>
                                    <p:animEffect transition="in" filter="fade">
                                      <p:cBhvr>
                                        <p:cTn id="126" dur="500"/>
                                        <p:tgtEl>
                                          <p:spTgt spid="69637">
                                            <p:txEl>
                                              <p:pRg st="1" end="1"/>
                                            </p:txEl>
                                          </p:spTgt>
                                        </p:tgtEl>
                                      </p:cBhvr>
                                    </p:animEffect>
                                  </p:childTnLst>
                                </p:cTn>
                              </p:par>
                            </p:childTnLst>
                          </p:cTn>
                        </p:par>
                      </p:childTnLst>
                    </p:cTn>
                  </p:par>
                  <p:par>
                    <p:cTn id="127" fill="hold">
                      <p:stCondLst>
                        <p:cond delay="indefinite"/>
                      </p:stCondLst>
                      <p:childTnLst>
                        <p:par>
                          <p:cTn id="128" fill="hold">
                            <p:stCondLst>
                              <p:cond delay="0"/>
                            </p:stCondLst>
                            <p:childTnLst>
                              <p:par>
                                <p:cTn id="129" presetID="53" presetClass="entr" presetSubtype="0" fill="hold" nodeType="clickEffect">
                                  <p:stCondLst>
                                    <p:cond delay="0"/>
                                  </p:stCondLst>
                                  <p:childTnLst>
                                    <p:set>
                                      <p:cBhvr>
                                        <p:cTn id="130" dur="1" fill="hold">
                                          <p:stCondLst>
                                            <p:cond delay="0"/>
                                          </p:stCondLst>
                                        </p:cTn>
                                        <p:tgtEl>
                                          <p:spTgt spid="69637">
                                            <p:txEl>
                                              <p:pRg st="2" end="2"/>
                                            </p:txEl>
                                          </p:spTgt>
                                        </p:tgtEl>
                                        <p:attrNameLst>
                                          <p:attrName>style.visibility</p:attrName>
                                        </p:attrNameLst>
                                      </p:cBhvr>
                                      <p:to>
                                        <p:strVal val="visible"/>
                                      </p:to>
                                    </p:set>
                                    <p:anim calcmode="lin" valueType="num">
                                      <p:cBhvr>
                                        <p:cTn id="131" dur="500" fill="hold"/>
                                        <p:tgtEl>
                                          <p:spTgt spid="69637">
                                            <p:txEl>
                                              <p:pRg st="2" end="2"/>
                                            </p:txEl>
                                          </p:spTgt>
                                        </p:tgtEl>
                                        <p:attrNameLst>
                                          <p:attrName>ppt_w</p:attrName>
                                        </p:attrNameLst>
                                      </p:cBhvr>
                                      <p:tavLst>
                                        <p:tav tm="0">
                                          <p:val>
                                            <p:fltVal val="0"/>
                                          </p:val>
                                        </p:tav>
                                        <p:tav tm="100000">
                                          <p:val>
                                            <p:strVal val="#ppt_w"/>
                                          </p:val>
                                        </p:tav>
                                      </p:tavLst>
                                    </p:anim>
                                    <p:anim calcmode="lin" valueType="num">
                                      <p:cBhvr>
                                        <p:cTn id="132" dur="500" fill="hold"/>
                                        <p:tgtEl>
                                          <p:spTgt spid="69637">
                                            <p:txEl>
                                              <p:pRg st="2" end="2"/>
                                            </p:txEl>
                                          </p:spTgt>
                                        </p:tgtEl>
                                        <p:attrNameLst>
                                          <p:attrName>ppt_h</p:attrName>
                                        </p:attrNameLst>
                                      </p:cBhvr>
                                      <p:tavLst>
                                        <p:tav tm="0">
                                          <p:val>
                                            <p:fltVal val="0"/>
                                          </p:val>
                                        </p:tav>
                                        <p:tav tm="100000">
                                          <p:val>
                                            <p:strVal val="#ppt_h"/>
                                          </p:val>
                                        </p:tav>
                                      </p:tavLst>
                                    </p:anim>
                                    <p:animEffect transition="in" filter="fade">
                                      <p:cBhvr>
                                        <p:cTn id="133" dur="500"/>
                                        <p:tgtEl>
                                          <p:spTgt spid="69637">
                                            <p:txEl>
                                              <p:pRg st="2" end="2"/>
                                            </p:txEl>
                                          </p:spTgt>
                                        </p:tgtEl>
                                      </p:cBhvr>
                                    </p:animEffect>
                                  </p:childTnLst>
                                </p:cTn>
                              </p:par>
                            </p:childTnLst>
                          </p:cTn>
                        </p:par>
                      </p:childTnLst>
                    </p:cTn>
                  </p:par>
                  <p:par>
                    <p:cTn id="134" fill="hold">
                      <p:stCondLst>
                        <p:cond delay="indefinite"/>
                      </p:stCondLst>
                      <p:childTnLst>
                        <p:par>
                          <p:cTn id="135" fill="hold">
                            <p:stCondLst>
                              <p:cond delay="0"/>
                            </p:stCondLst>
                            <p:childTnLst>
                              <p:par>
                                <p:cTn id="136" presetID="53" presetClass="entr" presetSubtype="0" fill="hold" nodeType="clickEffect">
                                  <p:stCondLst>
                                    <p:cond delay="0"/>
                                  </p:stCondLst>
                                  <p:childTnLst>
                                    <p:set>
                                      <p:cBhvr>
                                        <p:cTn id="137" dur="1" fill="hold">
                                          <p:stCondLst>
                                            <p:cond delay="0"/>
                                          </p:stCondLst>
                                        </p:cTn>
                                        <p:tgtEl>
                                          <p:spTgt spid="69637">
                                            <p:txEl>
                                              <p:pRg st="3" end="3"/>
                                            </p:txEl>
                                          </p:spTgt>
                                        </p:tgtEl>
                                        <p:attrNameLst>
                                          <p:attrName>style.visibility</p:attrName>
                                        </p:attrNameLst>
                                      </p:cBhvr>
                                      <p:to>
                                        <p:strVal val="visible"/>
                                      </p:to>
                                    </p:set>
                                    <p:anim calcmode="lin" valueType="num">
                                      <p:cBhvr>
                                        <p:cTn id="138" dur="500" fill="hold"/>
                                        <p:tgtEl>
                                          <p:spTgt spid="69637">
                                            <p:txEl>
                                              <p:pRg st="3" end="3"/>
                                            </p:txEl>
                                          </p:spTgt>
                                        </p:tgtEl>
                                        <p:attrNameLst>
                                          <p:attrName>ppt_w</p:attrName>
                                        </p:attrNameLst>
                                      </p:cBhvr>
                                      <p:tavLst>
                                        <p:tav tm="0">
                                          <p:val>
                                            <p:fltVal val="0"/>
                                          </p:val>
                                        </p:tav>
                                        <p:tav tm="100000">
                                          <p:val>
                                            <p:strVal val="#ppt_w"/>
                                          </p:val>
                                        </p:tav>
                                      </p:tavLst>
                                    </p:anim>
                                    <p:anim calcmode="lin" valueType="num">
                                      <p:cBhvr>
                                        <p:cTn id="139" dur="500" fill="hold"/>
                                        <p:tgtEl>
                                          <p:spTgt spid="69637">
                                            <p:txEl>
                                              <p:pRg st="3" end="3"/>
                                            </p:txEl>
                                          </p:spTgt>
                                        </p:tgtEl>
                                        <p:attrNameLst>
                                          <p:attrName>ppt_h</p:attrName>
                                        </p:attrNameLst>
                                      </p:cBhvr>
                                      <p:tavLst>
                                        <p:tav tm="0">
                                          <p:val>
                                            <p:fltVal val="0"/>
                                          </p:val>
                                        </p:tav>
                                        <p:tav tm="100000">
                                          <p:val>
                                            <p:strVal val="#ppt_h"/>
                                          </p:val>
                                        </p:tav>
                                      </p:tavLst>
                                    </p:anim>
                                    <p:animEffect transition="in" filter="fade">
                                      <p:cBhvr>
                                        <p:cTn id="140" dur="500"/>
                                        <p:tgtEl>
                                          <p:spTgt spid="69637">
                                            <p:txEl>
                                              <p:pRg st="3" end="3"/>
                                            </p:txEl>
                                          </p:spTgt>
                                        </p:tgtEl>
                                      </p:cBhvr>
                                    </p:animEffect>
                                  </p:childTnLst>
                                </p:cTn>
                              </p:par>
                            </p:childTnLst>
                          </p:cTn>
                        </p:par>
                      </p:childTnLst>
                    </p:cTn>
                  </p:par>
                  <p:par>
                    <p:cTn id="141" fill="hold">
                      <p:stCondLst>
                        <p:cond delay="indefinite"/>
                      </p:stCondLst>
                      <p:childTnLst>
                        <p:par>
                          <p:cTn id="142" fill="hold">
                            <p:stCondLst>
                              <p:cond delay="0"/>
                            </p:stCondLst>
                            <p:childTnLst>
                              <p:par>
                                <p:cTn id="143" presetID="53" presetClass="entr" presetSubtype="0" fill="hold" nodeType="clickEffect">
                                  <p:stCondLst>
                                    <p:cond delay="0"/>
                                  </p:stCondLst>
                                  <p:childTnLst>
                                    <p:set>
                                      <p:cBhvr>
                                        <p:cTn id="144" dur="1" fill="hold">
                                          <p:stCondLst>
                                            <p:cond delay="0"/>
                                          </p:stCondLst>
                                        </p:cTn>
                                        <p:tgtEl>
                                          <p:spTgt spid="69637">
                                            <p:txEl>
                                              <p:pRg st="4" end="4"/>
                                            </p:txEl>
                                          </p:spTgt>
                                        </p:tgtEl>
                                        <p:attrNameLst>
                                          <p:attrName>style.visibility</p:attrName>
                                        </p:attrNameLst>
                                      </p:cBhvr>
                                      <p:to>
                                        <p:strVal val="visible"/>
                                      </p:to>
                                    </p:set>
                                    <p:anim calcmode="lin" valueType="num">
                                      <p:cBhvr>
                                        <p:cTn id="145" dur="500" fill="hold"/>
                                        <p:tgtEl>
                                          <p:spTgt spid="69637">
                                            <p:txEl>
                                              <p:pRg st="4" end="4"/>
                                            </p:txEl>
                                          </p:spTgt>
                                        </p:tgtEl>
                                        <p:attrNameLst>
                                          <p:attrName>ppt_w</p:attrName>
                                        </p:attrNameLst>
                                      </p:cBhvr>
                                      <p:tavLst>
                                        <p:tav tm="0">
                                          <p:val>
                                            <p:fltVal val="0"/>
                                          </p:val>
                                        </p:tav>
                                        <p:tav tm="100000">
                                          <p:val>
                                            <p:strVal val="#ppt_w"/>
                                          </p:val>
                                        </p:tav>
                                      </p:tavLst>
                                    </p:anim>
                                    <p:anim calcmode="lin" valueType="num">
                                      <p:cBhvr>
                                        <p:cTn id="146" dur="500" fill="hold"/>
                                        <p:tgtEl>
                                          <p:spTgt spid="69637">
                                            <p:txEl>
                                              <p:pRg st="4" end="4"/>
                                            </p:txEl>
                                          </p:spTgt>
                                        </p:tgtEl>
                                        <p:attrNameLst>
                                          <p:attrName>ppt_h</p:attrName>
                                        </p:attrNameLst>
                                      </p:cBhvr>
                                      <p:tavLst>
                                        <p:tav tm="0">
                                          <p:val>
                                            <p:fltVal val="0"/>
                                          </p:val>
                                        </p:tav>
                                        <p:tav tm="100000">
                                          <p:val>
                                            <p:strVal val="#ppt_h"/>
                                          </p:val>
                                        </p:tav>
                                      </p:tavLst>
                                    </p:anim>
                                    <p:animEffect transition="in" filter="fade">
                                      <p:cBhvr>
                                        <p:cTn id="147" dur="500"/>
                                        <p:tgtEl>
                                          <p:spTgt spid="6963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634" grpId="0"/>
      <p:bldP spid="69635" grpId="0" build="allAtOnce" animBg="1"/>
      <p:bldP spid="69636" grpId="0" build="allAtOnce" animBg="1"/>
      <p:bldP spid="69637" grpId="0" build="allAtOnce" animBg="1"/>
      <p:bldP spid="69638" grpId="0" animBg="1"/>
      <p:bldP spid="69639" grpId="0"/>
      <p:bldP spid="10" grpId="0" autoUpdateAnimBg="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780" name="Picture 4" descr="Z0G3XLGAWM5EKZ1TL1J{NAD"/>
          <p:cNvPicPr>
            <a:picLocks noChangeAspect="1" noChangeArrowheads="1"/>
          </p:cNvPicPr>
          <p:nvPr/>
        </p:nvPicPr>
        <p:blipFill>
          <a:blip r:embed="rId2">
            <a:lum bright="-6000" contrast="12000"/>
            <a:extLst>
              <a:ext uri="{28A0092B-C50C-407E-A947-70E740481C1C}">
                <a14:useLocalDpi xmlns:a14="http://schemas.microsoft.com/office/drawing/2010/main" val="0"/>
              </a:ext>
            </a:extLst>
          </a:blip>
          <a:srcRect/>
          <a:stretch>
            <a:fillRect/>
          </a:stretch>
        </p:blipFill>
        <p:spPr bwMode="auto">
          <a:xfrm>
            <a:off x="152400" y="76200"/>
            <a:ext cx="4114800" cy="403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26"/>
          <p:cNvGrpSpPr>
            <a:grpSpLocks/>
          </p:cNvGrpSpPr>
          <p:nvPr/>
        </p:nvGrpSpPr>
        <p:grpSpPr bwMode="auto">
          <a:xfrm>
            <a:off x="152400" y="4114800"/>
            <a:ext cx="8763000" cy="2601913"/>
            <a:chOff x="96" y="2592"/>
            <a:chExt cx="5520" cy="1639"/>
          </a:xfrm>
        </p:grpSpPr>
        <p:grpSp>
          <p:nvGrpSpPr>
            <p:cNvPr id="48135" name="Group 6"/>
            <p:cNvGrpSpPr>
              <a:grpSpLocks/>
            </p:cNvGrpSpPr>
            <p:nvPr/>
          </p:nvGrpSpPr>
          <p:grpSpPr bwMode="auto">
            <a:xfrm>
              <a:off x="96" y="2599"/>
              <a:ext cx="5520" cy="1632"/>
              <a:chOff x="864" y="768"/>
              <a:chExt cx="4752" cy="3024"/>
            </a:xfrm>
          </p:grpSpPr>
          <p:sp>
            <p:nvSpPr>
              <p:cNvPr id="48144" name="Rectangle 7"/>
              <p:cNvSpPr>
                <a:spLocks noChangeArrowheads="1"/>
              </p:cNvSpPr>
              <p:nvPr/>
            </p:nvSpPr>
            <p:spPr bwMode="auto">
              <a:xfrm>
                <a:off x="864" y="768"/>
                <a:ext cx="4752" cy="3024"/>
              </a:xfrm>
              <a:prstGeom prst="rect">
                <a:avLst/>
              </a:prstGeom>
              <a:solidFill>
                <a:srgbClr val="FFFFCC"/>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8145" name="Line 8"/>
              <p:cNvSpPr>
                <a:spLocks noChangeShapeType="1"/>
              </p:cNvSpPr>
              <p:nvPr/>
            </p:nvSpPr>
            <p:spPr bwMode="auto">
              <a:xfrm>
                <a:off x="864" y="1248"/>
                <a:ext cx="4752" cy="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48146" name="Line 9"/>
              <p:cNvSpPr>
                <a:spLocks noChangeShapeType="1"/>
              </p:cNvSpPr>
              <p:nvPr/>
            </p:nvSpPr>
            <p:spPr bwMode="auto">
              <a:xfrm>
                <a:off x="864" y="1728"/>
                <a:ext cx="4752" cy="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48147" name="Line 10"/>
              <p:cNvSpPr>
                <a:spLocks noChangeShapeType="1"/>
              </p:cNvSpPr>
              <p:nvPr/>
            </p:nvSpPr>
            <p:spPr bwMode="auto">
              <a:xfrm>
                <a:off x="864" y="2736"/>
                <a:ext cx="4752" cy="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48148" name="Line 11"/>
              <p:cNvSpPr>
                <a:spLocks noChangeShapeType="1"/>
              </p:cNvSpPr>
              <p:nvPr/>
            </p:nvSpPr>
            <p:spPr bwMode="auto">
              <a:xfrm>
                <a:off x="864" y="3264"/>
                <a:ext cx="4752" cy="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48149" name="Line 12"/>
              <p:cNvSpPr>
                <a:spLocks noChangeShapeType="1"/>
              </p:cNvSpPr>
              <p:nvPr/>
            </p:nvSpPr>
            <p:spPr bwMode="auto">
              <a:xfrm>
                <a:off x="1584" y="768"/>
                <a:ext cx="0" cy="3024"/>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48150" name="Line 13"/>
              <p:cNvSpPr>
                <a:spLocks noChangeShapeType="1"/>
              </p:cNvSpPr>
              <p:nvPr/>
            </p:nvSpPr>
            <p:spPr bwMode="auto">
              <a:xfrm>
                <a:off x="3552" y="768"/>
                <a:ext cx="0" cy="3024"/>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48151" name="Line 14"/>
              <p:cNvSpPr>
                <a:spLocks noChangeShapeType="1"/>
              </p:cNvSpPr>
              <p:nvPr/>
            </p:nvSpPr>
            <p:spPr bwMode="auto">
              <a:xfrm>
                <a:off x="864" y="2256"/>
                <a:ext cx="2688" cy="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grpSp>
        <p:sp>
          <p:nvSpPr>
            <p:cNvPr id="48136" name="Text Box 15"/>
            <p:cNvSpPr txBox="1">
              <a:spLocks noChangeArrowheads="1"/>
            </p:cNvSpPr>
            <p:nvPr/>
          </p:nvSpPr>
          <p:spPr bwMode="auto">
            <a:xfrm>
              <a:off x="96" y="2592"/>
              <a:ext cx="76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ea typeface="黑体" panose="02010609060101010101" pitchFamily="49" charset="-122"/>
                </a:rPr>
                <a:t>农作物</a:t>
              </a:r>
            </a:p>
          </p:txBody>
        </p:sp>
        <p:sp>
          <p:nvSpPr>
            <p:cNvPr id="48137" name="Text Box 16"/>
            <p:cNvSpPr txBox="1">
              <a:spLocks noChangeArrowheads="1"/>
            </p:cNvSpPr>
            <p:nvPr/>
          </p:nvSpPr>
          <p:spPr bwMode="auto">
            <a:xfrm>
              <a:off x="1344" y="2592"/>
              <a:ext cx="106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ea typeface="黑体" panose="02010609060101010101" pitchFamily="49" charset="-122"/>
                </a:rPr>
                <a:t>分        布</a:t>
              </a:r>
            </a:p>
          </p:txBody>
        </p:sp>
        <p:sp>
          <p:nvSpPr>
            <p:cNvPr id="48138" name="Text Box 17"/>
            <p:cNvSpPr txBox="1">
              <a:spLocks noChangeArrowheads="1"/>
            </p:cNvSpPr>
            <p:nvPr/>
          </p:nvSpPr>
          <p:spPr bwMode="auto">
            <a:xfrm>
              <a:off x="3360" y="2592"/>
              <a:ext cx="195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ea typeface="黑体" panose="02010609060101010101" pitchFamily="49" charset="-122"/>
                </a:rPr>
                <a:t>与地形、气候的关系</a:t>
              </a:r>
            </a:p>
          </p:txBody>
        </p:sp>
        <p:sp>
          <p:nvSpPr>
            <p:cNvPr id="48139" name="Text Box 18"/>
            <p:cNvSpPr txBox="1">
              <a:spLocks noChangeArrowheads="1"/>
            </p:cNvSpPr>
            <p:nvPr/>
          </p:nvSpPr>
          <p:spPr bwMode="auto">
            <a:xfrm>
              <a:off x="96" y="2832"/>
              <a:ext cx="85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ea typeface="黑体" panose="02010609060101010101" pitchFamily="49" charset="-122"/>
                </a:rPr>
                <a:t>水   稻</a:t>
              </a:r>
            </a:p>
          </p:txBody>
        </p:sp>
        <p:sp>
          <p:nvSpPr>
            <p:cNvPr id="48140" name="Text Box 19"/>
            <p:cNvSpPr txBox="1">
              <a:spLocks noChangeArrowheads="1"/>
            </p:cNvSpPr>
            <p:nvPr/>
          </p:nvSpPr>
          <p:spPr bwMode="auto">
            <a:xfrm>
              <a:off x="96" y="3120"/>
              <a:ext cx="82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ea typeface="黑体" panose="02010609060101010101" pitchFamily="49" charset="-122"/>
                </a:rPr>
                <a:t>小   麦</a:t>
              </a:r>
            </a:p>
          </p:txBody>
        </p:sp>
        <p:sp>
          <p:nvSpPr>
            <p:cNvPr id="48141" name="Text Box 20"/>
            <p:cNvSpPr txBox="1">
              <a:spLocks noChangeArrowheads="1"/>
            </p:cNvSpPr>
            <p:nvPr/>
          </p:nvSpPr>
          <p:spPr bwMode="auto">
            <a:xfrm>
              <a:off x="144" y="3408"/>
              <a:ext cx="81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ea typeface="黑体" panose="02010609060101010101" pitchFamily="49" charset="-122"/>
                </a:rPr>
                <a:t>棉   花</a:t>
              </a:r>
            </a:p>
          </p:txBody>
        </p:sp>
        <p:sp>
          <p:nvSpPr>
            <p:cNvPr id="48142" name="Text Box 21"/>
            <p:cNvSpPr txBox="1">
              <a:spLocks noChangeArrowheads="1"/>
            </p:cNvSpPr>
            <p:nvPr/>
          </p:nvSpPr>
          <p:spPr bwMode="auto">
            <a:xfrm>
              <a:off x="288" y="3648"/>
              <a:ext cx="30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ea typeface="黑体" panose="02010609060101010101" pitchFamily="49" charset="-122"/>
                </a:rPr>
                <a:t>茶</a:t>
              </a:r>
            </a:p>
          </p:txBody>
        </p:sp>
        <p:sp>
          <p:nvSpPr>
            <p:cNvPr id="48143" name="Text Box 22"/>
            <p:cNvSpPr txBox="1">
              <a:spLocks noChangeArrowheads="1"/>
            </p:cNvSpPr>
            <p:nvPr/>
          </p:nvSpPr>
          <p:spPr bwMode="auto">
            <a:xfrm>
              <a:off x="144" y="3936"/>
              <a:ext cx="78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ea typeface="黑体" panose="02010609060101010101" pitchFamily="49" charset="-122"/>
                </a:rPr>
                <a:t>黄   麻</a:t>
              </a:r>
            </a:p>
          </p:txBody>
        </p:sp>
      </p:grpSp>
      <p:sp>
        <p:nvSpPr>
          <p:cNvPr id="75799" name="Text Box 23"/>
          <p:cNvSpPr txBox="1">
            <a:spLocks noChangeArrowheads="1"/>
          </p:cNvSpPr>
          <p:nvPr/>
        </p:nvSpPr>
        <p:spPr bwMode="auto">
          <a:xfrm>
            <a:off x="1866900" y="6262688"/>
            <a:ext cx="21526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latin typeface="楷体_GB2312" pitchFamily="49" charset="-122"/>
                <a:ea typeface="楷体_GB2312" pitchFamily="49" charset="-122"/>
              </a:rPr>
              <a:t>恒河三角洲</a:t>
            </a:r>
          </a:p>
        </p:txBody>
      </p:sp>
      <p:sp>
        <p:nvSpPr>
          <p:cNvPr id="75800" name="Text Box 24"/>
          <p:cNvSpPr txBox="1">
            <a:spLocks noChangeArrowheads="1"/>
          </p:cNvSpPr>
          <p:nvPr/>
        </p:nvSpPr>
        <p:spPr bwMode="auto">
          <a:xfrm>
            <a:off x="5181600" y="6248400"/>
            <a:ext cx="3638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latin typeface="楷体_GB2312" pitchFamily="49" charset="-122"/>
                <a:ea typeface="楷体_GB2312" pitchFamily="49" charset="-122"/>
              </a:rPr>
              <a:t>地势</a:t>
            </a:r>
            <a:r>
              <a:rPr kumimoji="1" lang="zh-CN" altLang="en-US" sz="2400" b="1">
                <a:solidFill>
                  <a:srgbClr val="FF0000"/>
                </a:solidFill>
                <a:latin typeface="楷体_GB2312" pitchFamily="49" charset="-122"/>
                <a:ea typeface="楷体_GB2312" pitchFamily="49" charset="-122"/>
              </a:rPr>
              <a:t>低平</a:t>
            </a:r>
            <a:r>
              <a:rPr kumimoji="1" lang="zh-CN" altLang="en-US" sz="2400" b="1">
                <a:latin typeface="楷体_GB2312" pitchFamily="49" charset="-122"/>
                <a:ea typeface="楷体_GB2312" pitchFamily="49" charset="-122"/>
              </a:rPr>
              <a:t>，气候</a:t>
            </a:r>
            <a:r>
              <a:rPr kumimoji="1" lang="zh-CN" altLang="en-US" sz="2400" b="1">
                <a:solidFill>
                  <a:srgbClr val="FF0000"/>
                </a:solidFill>
                <a:latin typeface="楷体_GB2312" pitchFamily="49" charset="-122"/>
                <a:ea typeface="楷体_GB2312" pitchFamily="49" charset="-122"/>
              </a:rPr>
              <a:t>湿热</a:t>
            </a:r>
            <a:r>
              <a:rPr kumimoji="1" lang="zh-CN" altLang="en-US" sz="2400" b="1">
                <a:latin typeface="楷体_GB2312" pitchFamily="49" charset="-122"/>
                <a:ea typeface="楷体_GB2312" pitchFamily="49" charset="-122"/>
              </a:rPr>
              <a:t>。</a:t>
            </a:r>
          </a:p>
        </p:txBody>
      </p:sp>
      <p:pic>
        <p:nvPicPr>
          <p:cNvPr id="48134" name="Picture 2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43400" y="152400"/>
            <a:ext cx="4800600" cy="391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4093428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childTnLst>
                                </p:cTn>
                              </p:par>
                              <p:par>
                                <p:cTn id="9" presetID="23" presetClass="entr" presetSubtype="16" fill="hold" nodeType="withEffect">
                                  <p:stCondLst>
                                    <p:cond delay="0"/>
                                  </p:stCondLst>
                                  <p:childTnLst>
                                    <p:set>
                                      <p:cBhvr>
                                        <p:cTn id="10" dur="1" fill="hold">
                                          <p:stCondLst>
                                            <p:cond delay="0"/>
                                          </p:stCondLst>
                                        </p:cTn>
                                        <p:tgtEl>
                                          <p:spTgt spid="75780"/>
                                        </p:tgtEl>
                                        <p:attrNameLst>
                                          <p:attrName>style.visibility</p:attrName>
                                        </p:attrNameLst>
                                      </p:cBhvr>
                                      <p:to>
                                        <p:strVal val="visible"/>
                                      </p:to>
                                    </p:set>
                                    <p:anim calcmode="lin" valueType="num">
                                      <p:cBhvr>
                                        <p:cTn id="11" dur="500" fill="hold"/>
                                        <p:tgtEl>
                                          <p:spTgt spid="75780"/>
                                        </p:tgtEl>
                                        <p:attrNameLst>
                                          <p:attrName>ppt_w</p:attrName>
                                        </p:attrNameLst>
                                      </p:cBhvr>
                                      <p:tavLst>
                                        <p:tav tm="0">
                                          <p:val>
                                            <p:fltVal val="0"/>
                                          </p:val>
                                        </p:tav>
                                        <p:tav tm="100000">
                                          <p:val>
                                            <p:strVal val="#ppt_w"/>
                                          </p:val>
                                        </p:tav>
                                      </p:tavLst>
                                    </p:anim>
                                    <p:anim calcmode="lin" valueType="num">
                                      <p:cBhvr>
                                        <p:cTn id="12" dur="500" fill="hold"/>
                                        <p:tgtEl>
                                          <p:spTgt spid="75780"/>
                                        </p:tgtEl>
                                        <p:attrNameLst>
                                          <p:attrName>ppt_h</p:attrName>
                                        </p:attrNameLst>
                                      </p:cBhvr>
                                      <p:tavLst>
                                        <p:tav tm="0">
                                          <p:val>
                                            <p:fltVal val="0"/>
                                          </p:val>
                                        </p:tav>
                                        <p:tav tm="100000">
                                          <p:val>
                                            <p:strVal val="#ppt_h"/>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75799"/>
                                        </p:tgtEl>
                                        <p:attrNameLst>
                                          <p:attrName>style.visibility</p:attrName>
                                        </p:attrNameLst>
                                      </p:cBhvr>
                                      <p:to>
                                        <p:strVal val="visible"/>
                                      </p:to>
                                    </p:set>
                                    <p:animEffect transition="in" filter="blinds(horizontal)">
                                      <p:cBhvr>
                                        <p:cTn id="17" dur="500"/>
                                        <p:tgtEl>
                                          <p:spTgt spid="75799"/>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3" presetClass="entr" presetSubtype="16" fill="hold" grpId="0" nodeType="clickEffect">
                                  <p:stCondLst>
                                    <p:cond delay="0"/>
                                  </p:stCondLst>
                                  <p:childTnLst>
                                    <p:set>
                                      <p:cBhvr>
                                        <p:cTn id="21" dur="1" fill="hold">
                                          <p:stCondLst>
                                            <p:cond delay="0"/>
                                          </p:stCondLst>
                                        </p:cTn>
                                        <p:tgtEl>
                                          <p:spTgt spid="75800"/>
                                        </p:tgtEl>
                                        <p:attrNameLst>
                                          <p:attrName>style.visibility</p:attrName>
                                        </p:attrNameLst>
                                      </p:cBhvr>
                                      <p:to>
                                        <p:strVal val="visible"/>
                                      </p:to>
                                    </p:set>
                                    <p:anim calcmode="lin" valueType="num">
                                      <p:cBhvr>
                                        <p:cTn id="22" dur="500" fill="hold"/>
                                        <p:tgtEl>
                                          <p:spTgt spid="75800"/>
                                        </p:tgtEl>
                                        <p:attrNameLst>
                                          <p:attrName>ppt_w</p:attrName>
                                        </p:attrNameLst>
                                      </p:cBhvr>
                                      <p:tavLst>
                                        <p:tav tm="0">
                                          <p:val>
                                            <p:fltVal val="0"/>
                                          </p:val>
                                        </p:tav>
                                        <p:tav tm="100000">
                                          <p:val>
                                            <p:strVal val="#ppt_w"/>
                                          </p:val>
                                        </p:tav>
                                      </p:tavLst>
                                    </p:anim>
                                    <p:anim calcmode="lin" valueType="num">
                                      <p:cBhvr>
                                        <p:cTn id="23" dur="500" fill="hold"/>
                                        <p:tgtEl>
                                          <p:spTgt spid="75800"/>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799" grpId="0"/>
      <p:bldP spid="75800"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9154" name="Group 3"/>
          <p:cNvGrpSpPr>
            <a:grpSpLocks/>
          </p:cNvGrpSpPr>
          <p:nvPr/>
        </p:nvGrpSpPr>
        <p:grpSpPr bwMode="auto">
          <a:xfrm>
            <a:off x="0" y="2701925"/>
            <a:ext cx="8915400" cy="4156075"/>
            <a:chOff x="781" y="768"/>
            <a:chExt cx="4835" cy="3024"/>
          </a:xfrm>
        </p:grpSpPr>
        <p:sp>
          <p:nvSpPr>
            <p:cNvPr id="49174" name="Rectangle 4"/>
            <p:cNvSpPr>
              <a:spLocks noChangeArrowheads="1"/>
            </p:cNvSpPr>
            <p:nvPr/>
          </p:nvSpPr>
          <p:spPr bwMode="auto">
            <a:xfrm>
              <a:off x="864" y="768"/>
              <a:ext cx="4752" cy="3024"/>
            </a:xfrm>
            <a:prstGeom prst="rect">
              <a:avLst/>
            </a:prstGeom>
            <a:solidFill>
              <a:srgbClr val="FFFFCC"/>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9175" name="Line 5"/>
            <p:cNvSpPr>
              <a:spLocks noChangeShapeType="1"/>
            </p:cNvSpPr>
            <p:nvPr/>
          </p:nvSpPr>
          <p:spPr bwMode="auto">
            <a:xfrm>
              <a:off x="864" y="1248"/>
              <a:ext cx="4752" cy="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49176" name="Line 6"/>
            <p:cNvSpPr>
              <a:spLocks noChangeShapeType="1"/>
            </p:cNvSpPr>
            <p:nvPr/>
          </p:nvSpPr>
          <p:spPr bwMode="auto">
            <a:xfrm>
              <a:off x="864" y="1728"/>
              <a:ext cx="4752" cy="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49177" name="Line 7"/>
            <p:cNvSpPr>
              <a:spLocks noChangeShapeType="1"/>
            </p:cNvSpPr>
            <p:nvPr/>
          </p:nvSpPr>
          <p:spPr bwMode="auto">
            <a:xfrm>
              <a:off x="864" y="2736"/>
              <a:ext cx="4752" cy="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49178" name="Line 8"/>
            <p:cNvSpPr>
              <a:spLocks noChangeShapeType="1"/>
            </p:cNvSpPr>
            <p:nvPr/>
          </p:nvSpPr>
          <p:spPr bwMode="auto">
            <a:xfrm>
              <a:off x="781" y="3404"/>
              <a:ext cx="4752" cy="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49179" name="Line 9"/>
            <p:cNvSpPr>
              <a:spLocks noChangeShapeType="1"/>
            </p:cNvSpPr>
            <p:nvPr/>
          </p:nvSpPr>
          <p:spPr bwMode="auto">
            <a:xfrm>
              <a:off x="1584" y="768"/>
              <a:ext cx="0" cy="3024"/>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49180" name="Line 10"/>
            <p:cNvSpPr>
              <a:spLocks noChangeShapeType="1"/>
            </p:cNvSpPr>
            <p:nvPr/>
          </p:nvSpPr>
          <p:spPr bwMode="auto">
            <a:xfrm>
              <a:off x="3552" y="768"/>
              <a:ext cx="0" cy="3024"/>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49181" name="Line 11"/>
            <p:cNvSpPr>
              <a:spLocks noChangeShapeType="1"/>
            </p:cNvSpPr>
            <p:nvPr/>
          </p:nvSpPr>
          <p:spPr bwMode="auto">
            <a:xfrm>
              <a:off x="864" y="2256"/>
              <a:ext cx="2688" cy="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grpSp>
      <p:sp>
        <p:nvSpPr>
          <p:cNvPr id="49155" name="Text Box 12"/>
          <p:cNvSpPr txBox="1">
            <a:spLocks noChangeArrowheads="1"/>
          </p:cNvSpPr>
          <p:nvPr/>
        </p:nvSpPr>
        <p:spPr bwMode="auto">
          <a:xfrm>
            <a:off x="155575" y="2882900"/>
            <a:ext cx="12160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ea typeface="黑体" panose="02010609060101010101" pitchFamily="49" charset="-122"/>
              </a:rPr>
              <a:t>农作物</a:t>
            </a:r>
          </a:p>
        </p:txBody>
      </p:sp>
      <p:sp>
        <p:nvSpPr>
          <p:cNvPr id="49156" name="Text Box 13"/>
          <p:cNvSpPr txBox="1">
            <a:spLocks noChangeArrowheads="1"/>
          </p:cNvSpPr>
          <p:nvPr/>
        </p:nvSpPr>
        <p:spPr bwMode="auto">
          <a:xfrm>
            <a:off x="2228850" y="2860675"/>
            <a:ext cx="1685925" cy="457200"/>
          </a:xfrm>
          <a:prstGeom prst="rect">
            <a:avLst/>
          </a:prstGeom>
          <a:solidFill>
            <a:srgbClr val="FF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ea typeface="黑体" panose="02010609060101010101" pitchFamily="49" charset="-122"/>
              </a:rPr>
              <a:t>分        布</a:t>
            </a:r>
          </a:p>
        </p:txBody>
      </p:sp>
      <p:sp>
        <p:nvSpPr>
          <p:cNvPr id="49157" name="Text Box 14"/>
          <p:cNvSpPr txBox="1">
            <a:spLocks noChangeArrowheads="1"/>
          </p:cNvSpPr>
          <p:nvPr/>
        </p:nvSpPr>
        <p:spPr bwMode="auto">
          <a:xfrm>
            <a:off x="5200650" y="2876550"/>
            <a:ext cx="3105150" cy="457200"/>
          </a:xfrm>
          <a:prstGeom prst="rect">
            <a:avLst/>
          </a:prstGeom>
          <a:solidFill>
            <a:srgbClr val="FF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ea typeface="黑体" panose="02010609060101010101" pitchFamily="49" charset="-122"/>
              </a:rPr>
              <a:t>与地形、气候的关系</a:t>
            </a:r>
          </a:p>
        </p:txBody>
      </p:sp>
      <p:sp>
        <p:nvSpPr>
          <p:cNvPr id="49158" name="Text Box 15"/>
          <p:cNvSpPr txBox="1">
            <a:spLocks noChangeArrowheads="1"/>
          </p:cNvSpPr>
          <p:nvPr/>
        </p:nvSpPr>
        <p:spPr bwMode="auto">
          <a:xfrm>
            <a:off x="190500" y="3514725"/>
            <a:ext cx="1352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ea typeface="黑体" panose="02010609060101010101" pitchFamily="49" charset="-122"/>
              </a:rPr>
              <a:t>水   稻</a:t>
            </a:r>
          </a:p>
        </p:txBody>
      </p:sp>
      <p:sp>
        <p:nvSpPr>
          <p:cNvPr id="49159" name="Text Box 16"/>
          <p:cNvSpPr txBox="1">
            <a:spLocks noChangeArrowheads="1"/>
          </p:cNvSpPr>
          <p:nvPr/>
        </p:nvSpPr>
        <p:spPr bwMode="auto">
          <a:xfrm>
            <a:off x="209550" y="4233863"/>
            <a:ext cx="11620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ea typeface="黑体" panose="02010609060101010101" pitchFamily="49" charset="-122"/>
              </a:rPr>
              <a:t>小   麦</a:t>
            </a:r>
          </a:p>
        </p:txBody>
      </p:sp>
      <p:sp>
        <p:nvSpPr>
          <p:cNvPr id="49160" name="Text Box 17"/>
          <p:cNvSpPr txBox="1">
            <a:spLocks noChangeArrowheads="1"/>
          </p:cNvSpPr>
          <p:nvPr/>
        </p:nvSpPr>
        <p:spPr bwMode="auto">
          <a:xfrm>
            <a:off x="228600" y="4943475"/>
            <a:ext cx="1295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ea typeface="黑体" panose="02010609060101010101" pitchFamily="49" charset="-122"/>
              </a:rPr>
              <a:t>棉   花</a:t>
            </a:r>
          </a:p>
        </p:txBody>
      </p:sp>
      <p:sp>
        <p:nvSpPr>
          <p:cNvPr id="49161" name="Text Box 18"/>
          <p:cNvSpPr txBox="1">
            <a:spLocks noChangeArrowheads="1"/>
          </p:cNvSpPr>
          <p:nvPr/>
        </p:nvSpPr>
        <p:spPr bwMode="auto">
          <a:xfrm>
            <a:off x="457200" y="5616575"/>
            <a:ext cx="4905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ea typeface="黑体" panose="02010609060101010101" pitchFamily="49" charset="-122"/>
              </a:rPr>
              <a:t>茶</a:t>
            </a:r>
          </a:p>
        </p:txBody>
      </p:sp>
      <p:sp>
        <p:nvSpPr>
          <p:cNvPr id="49162" name="Text Box 19"/>
          <p:cNvSpPr txBox="1">
            <a:spLocks noChangeArrowheads="1"/>
          </p:cNvSpPr>
          <p:nvPr/>
        </p:nvSpPr>
        <p:spPr bwMode="auto">
          <a:xfrm>
            <a:off x="209550" y="6351588"/>
            <a:ext cx="12382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ea typeface="黑体" panose="02010609060101010101" pitchFamily="49" charset="-122"/>
              </a:rPr>
              <a:t>黄   麻</a:t>
            </a:r>
          </a:p>
        </p:txBody>
      </p:sp>
      <p:sp>
        <p:nvSpPr>
          <p:cNvPr id="50196" name="Text Box 20"/>
          <p:cNvSpPr txBox="1">
            <a:spLocks noChangeArrowheads="1"/>
          </p:cNvSpPr>
          <p:nvPr/>
        </p:nvSpPr>
        <p:spPr bwMode="auto">
          <a:xfrm>
            <a:off x="1504950" y="3535363"/>
            <a:ext cx="32194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latin typeface="楷体_GB2312" pitchFamily="49" charset="-122"/>
                <a:ea typeface="楷体_GB2312" pitchFamily="49" charset="-122"/>
              </a:rPr>
              <a:t>东北部</a:t>
            </a:r>
            <a:r>
              <a:rPr kumimoji="1" lang="en-US" altLang="zh-CN" sz="2400" b="1">
                <a:latin typeface="楷体_GB2312" pitchFamily="49" charset="-122"/>
                <a:ea typeface="楷体_GB2312" pitchFamily="49" charset="-122"/>
              </a:rPr>
              <a:t>,</a:t>
            </a:r>
            <a:r>
              <a:rPr kumimoji="1" lang="zh-CN" altLang="en-US" sz="2400" b="1">
                <a:latin typeface="楷体_GB2312" pitchFamily="49" charset="-122"/>
                <a:ea typeface="楷体_GB2312" pitchFamily="49" charset="-122"/>
              </a:rPr>
              <a:t>半岛沿海地区</a:t>
            </a:r>
          </a:p>
        </p:txBody>
      </p:sp>
      <p:sp>
        <p:nvSpPr>
          <p:cNvPr id="50197" name="Text Box 21"/>
          <p:cNvSpPr txBox="1">
            <a:spLocks noChangeArrowheads="1"/>
          </p:cNvSpPr>
          <p:nvPr/>
        </p:nvSpPr>
        <p:spPr bwMode="auto">
          <a:xfrm>
            <a:off x="1752600" y="3962400"/>
            <a:ext cx="321945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latin typeface="楷体_GB2312" pitchFamily="49" charset="-122"/>
                <a:ea typeface="楷体_GB2312" pitchFamily="49" charset="-122"/>
              </a:rPr>
              <a:t>德干高原西北部和</a:t>
            </a:r>
          </a:p>
          <a:p>
            <a:pPr eaLnBrk="1" hangingPunct="1"/>
            <a:r>
              <a:rPr kumimoji="1" lang="zh-CN" altLang="en-US" sz="2400" b="1">
                <a:latin typeface="楷体_GB2312" pitchFamily="49" charset="-122"/>
                <a:ea typeface="楷体_GB2312" pitchFamily="49" charset="-122"/>
              </a:rPr>
              <a:t>恒河上游地区</a:t>
            </a:r>
          </a:p>
        </p:txBody>
      </p:sp>
      <p:sp>
        <p:nvSpPr>
          <p:cNvPr id="50198" name="Text Box 22"/>
          <p:cNvSpPr txBox="1">
            <a:spLocks noChangeArrowheads="1"/>
          </p:cNvSpPr>
          <p:nvPr/>
        </p:nvSpPr>
        <p:spPr bwMode="auto">
          <a:xfrm>
            <a:off x="1809750" y="4929188"/>
            <a:ext cx="24574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latin typeface="楷体_GB2312" pitchFamily="49" charset="-122"/>
                <a:ea typeface="楷体_GB2312" pitchFamily="49" charset="-122"/>
              </a:rPr>
              <a:t>德干高原西北部</a:t>
            </a:r>
          </a:p>
        </p:txBody>
      </p:sp>
      <p:sp>
        <p:nvSpPr>
          <p:cNvPr id="50199" name="Text Box 23"/>
          <p:cNvSpPr txBox="1">
            <a:spLocks noChangeArrowheads="1"/>
          </p:cNvSpPr>
          <p:nvPr/>
        </p:nvSpPr>
        <p:spPr bwMode="auto">
          <a:xfrm>
            <a:off x="1447800" y="5334000"/>
            <a:ext cx="38100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zh-CN" altLang="en-US" sz="2400" b="1">
                <a:latin typeface="楷体_GB2312" pitchFamily="49" charset="-122"/>
                <a:ea typeface="楷体_GB2312" pitchFamily="49" charset="-122"/>
              </a:rPr>
              <a:t>东北部</a:t>
            </a:r>
          </a:p>
          <a:p>
            <a:pPr algn="ctr" eaLnBrk="1" hangingPunct="1"/>
            <a:r>
              <a:rPr kumimoji="1" lang="zh-CN" altLang="en-US" sz="2400" b="1">
                <a:latin typeface="楷体_GB2312" pitchFamily="49" charset="-122"/>
                <a:ea typeface="楷体_GB2312" pitchFamily="49" charset="-122"/>
              </a:rPr>
              <a:t>（布拉马普特拉河流域）</a:t>
            </a:r>
          </a:p>
        </p:txBody>
      </p:sp>
      <p:sp>
        <p:nvSpPr>
          <p:cNvPr id="49167" name="Text Box 24"/>
          <p:cNvSpPr txBox="1">
            <a:spLocks noChangeArrowheads="1"/>
          </p:cNvSpPr>
          <p:nvPr/>
        </p:nvSpPr>
        <p:spPr bwMode="auto">
          <a:xfrm>
            <a:off x="1809750" y="6362700"/>
            <a:ext cx="21526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latin typeface="楷体_GB2312" pitchFamily="49" charset="-122"/>
                <a:ea typeface="楷体_GB2312" pitchFamily="49" charset="-122"/>
              </a:rPr>
              <a:t>恒河三角洲</a:t>
            </a:r>
          </a:p>
        </p:txBody>
      </p:sp>
      <p:sp>
        <p:nvSpPr>
          <p:cNvPr id="50203" name="Text Box 27"/>
          <p:cNvSpPr txBox="1">
            <a:spLocks noChangeArrowheads="1"/>
          </p:cNvSpPr>
          <p:nvPr/>
        </p:nvSpPr>
        <p:spPr bwMode="auto">
          <a:xfrm>
            <a:off x="4618979" y="5420463"/>
            <a:ext cx="4405497"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46088" indent="-446088"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Aft>
                <a:spcPts val="2400"/>
              </a:spcAft>
            </a:pPr>
            <a:r>
              <a:rPr lang="zh-CN" altLang="en-US" dirty="0" smtClean="0">
                <a:solidFill>
                  <a:srgbClr val="000000"/>
                </a:solidFill>
                <a:latin typeface="微软雅黑" panose="020B0503020204020204" pitchFamily="34" charset="-122"/>
              </a:rPr>
              <a:t>      ①  </a:t>
            </a:r>
            <a:r>
              <a:rPr lang="zh-CN" altLang="en-US" b="1" dirty="0">
                <a:solidFill>
                  <a:srgbClr val="000000"/>
                </a:solidFill>
                <a:latin typeface="微软雅黑" panose="020B0503020204020204" pitchFamily="34" charset="-122"/>
              </a:rPr>
              <a:t>降水丰富</a:t>
            </a:r>
            <a:r>
              <a:rPr lang="zh-CN" altLang="en-US" b="1" dirty="0" smtClean="0">
                <a:solidFill>
                  <a:srgbClr val="000000"/>
                </a:solidFill>
                <a:latin typeface="微软雅黑" panose="020B0503020204020204" pitchFamily="34" charset="-122"/>
              </a:rPr>
              <a:t>，</a:t>
            </a:r>
            <a:r>
              <a:rPr lang="zh-CN" altLang="en-US" b="1" dirty="0">
                <a:solidFill>
                  <a:srgbClr val="000000"/>
                </a:solidFill>
                <a:latin typeface="微软雅黑" panose="020B0503020204020204" pitchFamily="34" charset="-122"/>
              </a:rPr>
              <a:t>光照</a:t>
            </a:r>
            <a:r>
              <a:rPr lang="zh-CN" altLang="en-US" b="1" dirty="0" smtClean="0">
                <a:solidFill>
                  <a:srgbClr val="000000"/>
                </a:solidFill>
                <a:latin typeface="微软雅黑" panose="020B0503020204020204" pitchFamily="34" charset="-122"/>
              </a:rPr>
              <a:t>充足</a:t>
            </a:r>
            <a:r>
              <a:rPr lang="zh-CN" altLang="en-US" b="1" dirty="0">
                <a:solidFill>
                  <a:srgbClr val="000000"/>
                </a:solidFill>
                <a:latin typeface="微软雅黑" panose="020B0503020204020204" pitchFamily="34" charset="-122"/>
              </a:rPr>
              <a:t>，</a:t>
            </a:r>
            <a:r>
              <a:rPr lang="zh-CN" altLang="en-US" b="1" dirty="0">
                <a:solidFill>
                  <a:srgbClr val="C00000"/>
                </a:solidFill>
                <a:latin typeface="微软雅黑" panose="020B0503020204020204" pitchFamily="34" charset="-122"/>
              </a:rPr>
              <a:t>水热条件</a:t>
            </a:r>
            <a:r>
              <a:rPr lang="zh-CN" altLang="en-US" b="1" dirty="0" smtClean="0">
                <a:solidFill>
                  <a:srgbClr val="C00000"/>
                </a:solidFill>
                <a:latin typeface="微软雅黑" panose="020B0503020204020204" pitchFamily="34" charset="-122"/>
              </a:rPr>
              <a:t>好</a:t>
            </a:r>
            <a:r>
              <a:rPr lang="zh-CN" altLang="en-US" b="1" dirty="0" smtClean="0">
                <a:solidFill>
                  <a:srgbClr val="000000"/>
                </a:solidFill>
                <a:latin typeface="微软雅黑" panose="020B0503020204020204" pitchFamily="34" charset="-122"/>
              </a:rPr>
              <a:t>；</a:t>
            </a:r>
            <a:r>
              <a:rPr lang="zh-CN" altLang="en-US" dirty="0">
                <a:solidFill>
                  <a:srgbClr val="000000"/>
                </a:solidFill>
                <a:latin typeface="微软雅黑" panose="020B0503020204020204" pitchFamily="34" charset="-122"/>
              </a:rPr>
              <a:t>②  </a:t>
            </a:r>
            <a:r>
              <a:rPr lang="zh-CN" altLang="en-US" b="1" dirty="0">
                <a:solidFill>
                  <a:srgbClr val="000000"/>
                </a:solidFill>
                <a:latin typeface="微软雅黑" panose="020B0503020204020204" pitchFamily="34" charset="-122"/>
              </a:rPr>
              <a:t>丘陵山地，</a:t>
            </a:r>
            <a:r>
              <a:rPr lang="zh-CN" altLang="en-US" b="1" dirty="0">
                <a:solidFill>
                  <a:srgbClr val="C00000"/>
                </a:solidFill>
                <a:latin typeface="微软雅黑" panose="020B0503020204020204" pitchFamily="34" charset="-122"/>
              </a:rPr>
              <a:t>排水条件好</a:t>
            </a:r>
            <a:r>
              <a:rPr lang="zh-CN" altLang="en-US" dirty="0" smtClean="0">
                <a:solidFill>
                  <a:srgbClr val="000000"/>
                </a:solidFill>
                <a:latin typeface="微软雅黑" panose="020B0503020204020204" pitchFamily="34" charset="-122"/>
              </a:rPr>
              <a:t>。   ③  </a:t>
            </a:r>
            <a:r>
              <a:rPr lang="zh-CN" altLang="en-US" b="1" dirty="0">
                <a:solidFill>
                  <a:srgbClr val="000000"/>
                </a:solidFill>
                <a:latin typeface="微软雅黑" panose="020B0503020204020204" pitchFamily="34" charset="-122"/>
              </a:rPr>
              <a:t>土壤为</a:t>
            </a:r>
            <a:r>
              <a:rPr lang="zh-CN" altLang="en-US" b="1" dirty="0">
                <a:solidFill>
                  <a:srgbClr val="C00000"/>
                </a:solidFill>
                <a:latin typeface="微软雅黑" panose="020B0503020204020204" pitchFamily="34" charset="-122"/>
              </a:rPr>
              <a:t>酸性土壤</a:t>
            </a:r>
            <a:endParaRPr kumimoji="1" lang="zh-CN" altLang="en-US" b="1" dirty="0">
              <a:latin typeface="楷体_GB2312" pitchFamily="49" charset="-122"/>
              <a:ea typeface="楷体_GB2312" pitchFamily="49" charset="-122"/>
            </a:endParaRPr>
          </a:p>
        </p:txBody>
      </p:sp>
      <p:sp>
        <p:nvSpPr>
          <p:cNvPr id="49171" name="Text Box 28"/>
          <p:cNvSpPr txBox="1">
            <a:spLocks noChangeArrowheads="1"/>
          </p:cNvSpPr>
          <p:nvPr/>
        </p:nvSpPr>
        <p:spPr bwMode="auto">
          <a:xfrm>
            <a:off x="5257800" y="6400800"/>
            <a:ext cx="3638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latin typeface="楷体_GB2312" pitchFamily="49" charset="-122"/>
                <a:ea typeface="楷体_GB2312" pitchFamily="49" charset="-122"/>
              </a:rPr>
              <a:t>地势</a:t>
            </a:r>
            <a:r>
              <a:rPr kumimoji="1" lang="zh-CN" altLang="en-US" sz="2400" b="1">
                <a:solidFill>
                  <a:srgbClr val="FF0000"/>
                </a:solidFill>
                <a:latin typeface="楷体_GB2312" pitchFamily="49" charset="-122"/>
                <a:ea typeface="楷体_GB2312" pitchFamily="49" charset="-122"/>
              </a:rPr>
              <a:t>低平</a:t>
            </a:r>
            <a:r>
              <a:rPr kumimoji="1" lang="zh-CN" altLang="en-US" sz="2400" b="1">
                <a:latin typeface="楷体_GB2312" pitchFamily="49" charset="-122"/>
                <a:ea typeface="楷体_GB2312" pitchFamily="49" charset="-122"/>
              </a:rPr>
              <a:t>，气候</a:t>
            </a:r>
            <a:r>
              <a:rPr kumimoji="1" lang="zh-CN" altLang="en-US" sz="2400" b="1">
                <a:solidFill>
                  <a:srgbClr val="FF0000"/>
                </a:solidFill>
                <a:latin typeface="楷体_GB2312" pitchFamily="49" charset="-122"/>
                <a:ea typeface="楷体_GB2312" pitchFamily="49" charset="-122"/>
              </a:rPr>
              <a:t>湿热</a:t>
            </a:r>
            <a:r>
              <a:rPr kumimoji="1" lang="zh-CN" altLang="en-US" sz="2400" b="1">
                <a:latin typeface="楷体_GB2312" pitchFamily="49" charset="-122"/>
                <a:ea typeface="楷体_GB2312" pitchFamily="49" charset="-122"/>
              </a:rPr>
              <a:t>。</a:t>
            </a:r>
          </a:p>
        </p:txBody>
      </p:sp>
      <p:pic>
        <p:nvPicPr>
          <p:cNvPr id="49172" name="Picture 31" descr="Z0G3XLGAWM5EKZ1TL1J{NAD"/>
          <p:cNvPicPr>
            <a:picLocks noChangeAspect="1" noChangeArrowheads="1"/>
          </p:cNvPicPr>
          <p:nvPr/>
        </p:nvPicPr>
        <p:blipFill>
          <a:blip r:embed="rId2">
            <a:lum bright="-6000" contrast="12000"/>
            <a:extLst>
              <a:ext uri="{28A0092B-C50C-407E-A947-70E740481C1C}">
                <a14:useLocalDpi xmlns:a14="http://schemas.microsoft.com/office/drawing/2010/main" val="0"/>
              </a:ext>
            </a:extLst>
          </a:blip>
          <a:srcRect/>
          <a:stretch>
            <a:fillRect/>
          </a:stretch>
        </p:blipFill>
        <p:spPr bwMode="auto">
          <a:xfrm>
            <a:off x="152400" y="76200"/>
            <a:ext cx="3962400" cy="276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173" name="Picture 3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4800" y="152400"/>
            <a:ext cx="4800600" cy="265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文本框 29"/>
          <p:cNvSpPr txBox="1"/>
          <p:nvPr/>
        </p:nvSpPr>
        <p:spPr>
          <a:xfrm>
            <a:off x="5077532" y="4181107"/>
            <a:ext cx="3870744" cy="1015663"/>
          </a:xfrm>
          <a:prstGeom prst="rect">
            <a:avLst/>
          </a:prstGeom>
          <a:noFill/>
        </p:spPr>
        <p:txBody>
          <a:bodyPr wrap="square" rtlCol="0">
            <a:spAutoFit/>
          </a:bodyPr>
          <a:lstStyle/>
          <a:p>
            <a:r>
              <a:rPr lang="zh-CN" altLang="en-US" sz="2000" b="1" dirty="0">
                <a:solidFill>
                  <a:srgbClr val="FF0000"/>
                </a:solidFill>
                <a:latin typeface="楷体" panose="02010609060101010101" charset="-122"/>
                <a:ea typeface="楷体" panose="02010609060101010101" charset="-122"/>
              </a:rPr>
              <a:t>小麦棉花耐旱，西北部热量足；光照强；灌溉水源便利；成熟期天气晴朗，利于采摘</a:t>
            </a:r>
          </a:p>
        </p:txBody>
      </p:sp>
      <p:sp>
        <p:nvSpPr>
          <p:cNvPr id="32" name="文本框 31"/>
          <p:cNvSpPr txBox="1"/>
          <p:nvPr/>
        </p:nvSpPr>
        <p:spPr>
          <a:xfrm>
            <a:off x="5129229" y="3360131"/>
            <a:ext cx="2830208" cy="707886"/>
          </a:xfrm>
          <a:prstGeom prst="rect">
            <a:avLst/>
          </a:prstGeom>
          <a:noFill/>
        </p:spPr>
        <p:txBody>
          <a:bodyPr wrap="square" rtlCol="0">
            <a:spAutoFit/>
          </a:bodyPr>
          <a:lstStyle/>
          <a:p>
            <a:r>
              <a:rPr lang="zh-CN" altLang="en-US" sz="2000" b="1" dirty="0">
                <a:solidFill>
                  <a:srgbClr val="FF0000"/>
                </a:solidFill>
                <a:latin typeface="楷体" panose="02010609060101010101" charset="-122"/>
                <a:ea typeface="楷体" panose="02010609060101010101" charset="-122"/>
              </a:rPr>
              <a:t>平原地区；水热充沛；劳动力充足；经验丰富</a:t>
            </a:r>
          </a:p>
        </p:txBody>
      </p:sp>
    </p:spTree>
    <p:extLst>
      <p:ext uri="{BB962C8B-B14F-4D97-AF65-F5344CB8AC3E}">
        <p14:creationId xmlns:p14="http://schemas.microsoft.com/office/powerpoint/2010/main" val="67317442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50196"/>
                                        </p:tgtEl>
                                        <p:attrNameLst>
                                          <p:attrName>style.visibility</p:attrName>
                                        </p:attrNameLst>
                                      </p:cBhvr>
                                      <p:to>
                                        <p:strVal val="visible"/>
                                      </p:to>
                                    </p:set>
                                    <p:anim calcmode="lin" valueType="num">
                                      <p:cBhvr>
                                        <p:cTn id="7" dur="500" fill="hold"/>
                                        <p:tgtEl>
                                          <p:spTgt spid="50196"/>
                                        </p:tgtEl>
                                        <p:attrNameLst>
                                          <p:attrName>ppt_w</p:attrName>
                                        </p:attrNameLst>
                                      </p:cBhvr>
                                      <p:tavLst>
                                        <p:tav tm="0">
                                          <p:val>
                                            <p:fltVal val="0"/>
                                          </p:val>
                                        </p:tav>
                                        <p:tav tm="100000">
                                          <p:val>
                                            <p:strVal val="#ppt_w"/>
                                          </p:val>
                                        </p:tav>
                                      </p:tavLst>
                                    </p:anim>
                                    <p:anim calcmode="lin" valueType="num">
                                      <p:cBhvr>
                                        <p:cTn id="8" dur="500" fill="hold"/>
                                        <p:tgtEl>
                                          <p:spTgt spid="50196"/>
                                        </p:tgtEl>
                                        <p:attrNameLst>
                                          <p:attrName>ppt_h</p:attrName>
                                        </p:attrNameLst>
                                      </p:cBhvr>
                                      <p:tavLst>
                                        <p:tav tm="0">
                                          <p:val>
                                            <p:fltVal val="0"/>
                                          </p:val>
                                        </p:tav>
                                        <p:tav tm="100000">
                                          <p:val>
                                            <p:strVal val="#ppt_h"/>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3" presetClass="entr" presetSubtype="16" fill="hold" grpId="0" nodeType="clickEffect">
                                  <p:stCondLst>
                                    <p:cond delay="0"/>
                                  </p:stCondLst>
                                  <p:childTnLst>
                                    <p:set>
                                      <p:cBhvr>
                                        <p:cTn id="12" dur="1" fill="hold">
                                          <p:stCondLst>
                                            <p:cond delay="0"/>
                                          </p:stCondLst>
                                        </p:cTn>
                                        <p:tgtEl>
                                          <p:spTgt spid="50197"/>
                                        </p:tgtEl>
                                        <p:attrNameLst>
                                          <p:attrName>style.visibility</p:attrName>
                                        </p:attrNameLst>
                                      </p:cBhvr>
                                      <p:to>
                                        <p:strVal val="visible"/>
                                      </p:to>
                                    </p:set>
                                    <p:anim calcmode="lin" valueType="num">
                                      <p:cBhvr>
                                        <p:cTn id="13" dur="500" fill="hold"/>
                                        <p:tgtEl>
                                          <p:spTgt spid="50197"/>
                                        </p:tgtEl>
                                        <p:attrNameLst>
                                          <p:attrName>ppt_w</p:attrName>
                                        </p:attrNameLst>
                                      </p:cBhvr>
                                      <p:tavLst>
                                        <p:tav tm="0">
                                          <p:val>
                                            <p:fltVal val="0"/>
                                          </p:val>
                                        </p:tav>
                                        <p:tav tm="100000">
                                          <p:val>
                                            <p:strVal val="#ppt_w"/>
                                          </p:val>
                                        </p:tav>
                                      </p:tavLst>
                                    </p:anim>
                                    <p:anim calcmode="lin" valueType="num">
                                      <p:cBhvr>
                                        <p:cTn id="14" dur="500" fill="hold"/>
                                        <p:tgtEl>
                                          <p:spTgt spid="50197"/>
                                        </p:tgtEl>
                                        <p:attrNameLst>
                                          <p:attrName>ppt_h</p:attrName>
                                        </p:attrNameLst>
                                      </p:cBhvr>
                                      <p:tavLst>
                                        <p:tav tm="0">
                                          <p:val>
                                            <p:fltVal val="0"/>
                                          </p:val>
                                        </p:tav>
                                        <p:tav tm="100000">
                                          <p:val>
                                            <p:strVal val="#ppt_h"/>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3" presetClass="entr" presetSubtype="16" fill="hold" grpId="0" nodeType="clickEffect">
                                  <p:stCondLst>
                                    <p:cond delay="0"/>
                                  </p:stCondLst>
                                  <p:childTnLst>
                                    <p:set>
                                      <p:cBhvr>
                                        <p:cTn id="18" dur="1" fill="hold">
                                          <p:stCondLst>
                                            <p:cond delay="0"/>
                                          </p:stCondLst>
                                        </p:cTn>
                                        <p:tgtEl>
                                          <p:spTgt spid="50198"/>
                                        </p:tgtEl>
                                        <p:attrNameLst>
                                          <p:attrName>style.visibility</p:attrName>
                                        </p:attrNameLst>
                                      </p:cBhvr>
                                      <p:to>
                                        <p:strVal val="visible"/>
                                      </p:to>
                                    </p:set>
                                    <p:anim calcmode="lin" valueType="num">
                                      <p:cBhvr>
                                        <p:cTn id="19" dur="500" fill="hold"/>
                                        <p:tgtEl>
                                          <p:spTgt spid="50198"/>
                                        </p:tgtEl>
                                        <p:attrNameLst>
                                          <p:attrName>ppt_w</p:attrName>
                                        </p:attrNameLst>
                                      </p:cBhvr>
                                      <p:tavLst>
                                        <p:tav tm="0">
                                          <p:val>
                                            <p:fltVal val="0"/>
                                          </p:val>
                                        </p:tav>
                                        <p:tav tm="100000">
                                          <p:val>
                                            <p:strVal val="#ppt_w"/>
                                          </p:val>
                                        </p:tav>
                                      </p:tavLst>
                                    </p:anim>
                                    <p:anim calcmode="lin" valueType="num">
                                      <p:cBhvr>
                                        <p:cTn id="20" dur="500" fill="hold"/>
                                        <p:tgtEl>
                                          <p:spTgt spid="50198"/>
                                        </p:tgtEl>
                                        <p:attrNameLst>
                                          <p:attrName>ppt_h</p:attrName>
                                        </p:attrNameLst>
                                      </p:cBhvr>
                                      <p:tavLst>
                                        <p:tav tm="0">
                                          <p:val>
                                            <p:fltVal val="0"/>
                                          </p:val>
                                        </p:tav>
                                        <p:tav tm="100000">
                                          <p:val>
                                            <p:strVal val="#ppt_h"/>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3" presetClass="entr" presetSubtype="16" fill="hold" grpId="0" nodeType="clickEffect">
                                  <p:stCondLst>
                                    <p:cond delay="0"/>
                                  </p:stCondLst>
                                  <p:childTnLst>
                                    <p:set>
                                      <p:cBhvr>
                                        <p:cTn id="24" dur="1" fill="hold">
                                          <p:stCondLst>
                                            <p:cond delay="0"/>
                                          </p:stCondLst>
                                        </p:cTn>
                                        <p:tgtEl>
                                          <p:spTgt spid="50199"/>
                                        </p:tgtEl>
                                        <p:attrNameLst>
                                          <p:attrName>style.visibility</p:attrName>
                                        </p:attrNameLst>
                                      </p:cBhvr>
                                      <p:to>
                                        <p:strVal val="visible"/>
                                      </p:to>
                                    </p:set>
                                    <p:anim calcmode="lin" valueType="num">
                                      <p:cBhvr>
                                        <p:cTn id="25" dur="500" fill="hold"/>
                                        <p:tgtEl>
                                          <p:spTgt spid="50199"/>
                                        </p:tgtEl>
                                        <p:attrNameLst>
                                          <p:attrName>ppt_w</p:attrName>
                                        </p:attrNameLst>
                                      </p:cBhvr>
                                      <p:tavLst>
                                        <p:tav tm="0">
                                          <p:val>
                                            <p:fltVal val="0"/>
                                          </p:val>
                                        </p:tav>
                                        <p:tav tm="100000">
                                          <p:val>
                                            <p:strVal val="#ppt_w"/>
                                          </p:val>
                                        </p:tav>
                                      </p:tavLst>
                                    </p:anim>
                                    <p:anim calcmode="lin" valueType="num">
                                      <p:cBhvr>
                                        <p:cTn id="26" dur="500" fill="hold"/>
                                        <p:tgtEl>
                                          <p:spTgt spid="50199"/>
                                        </p:tgtEl>
                                        <p:attrNameLst>
                                          <p:attrName>ppt_h</p:attrName>
                                        </p:attrNameLst>
                                      </p:cBhvr>
                                      <p:tavLst>
                                        <p:tav tm="0">
                                          <p:val>
                                            <p:fltVal val="0"/>
                                          </p:val>
                                        </p:tav>
                                        <p:tav tm="100000">
                                          <p:val>
                                            <p:strVal val="#ppt_h"/>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3" presetClass="entr" presetSubtype="10" fill="hold" grpId="0" nodeType="clickEffect">
                                  <p:stCondLst>
                                    <p:cond delay="0"/>
                                  </p:stCondLst>
                                  <p:childTnLst>
                                    <p:set>
                                      <p:cBhvr>
                                        <p:cTn id="30" dur="1" fill="hold">
                                          <p:stCondLst>
                                            <p:cond delay="0"/>
                                          </p:stCondLst>
                                        </p:cTn>
                                        <p:tgtEl>
                                          <p:spTgt spid="50203"/>
                                        </p:tgtEl>
                                        <p:attrNameLst>
                                          <p:attrName>style.visibility</p:attrName>
                                        </p:attrNameLst>
                                      </p:cBhvr>
                                      <p:to>
                                        <p:strVal val="visible"/>
                                      </p:to>
                                    </p:set>
                                    <p:animEffect transition="in" filter="blinds(horizontal)">
                                      <p:cBhvr>
                                        <p:cTn id="31" dur="500"/>
                                        <p:tgtEl>
                                          <p:spTgt spid="50203"/>
                                        </p:tgtEl>
                                      </p:cBhvr>
                                    </p:animEffect>
                                  </p:childTnLst>
                                </p:cTn>
                              </p:par>
                              <p:par>
                                <p:cTn id="32" presetID="1" presetClass="entr" presetSubtype="0" fill="hold" grpId="0" nodeType="withEffect">
                                  <p:stCondLst>
                                    <p:cond delay="0"/>
                                  </p:stCondLst>
                                  <p:childTnLst>
                                    <p:set>
                                      <p:cBhvr>
                                        <p:cTn id="33" dur="1" fill="hold">
                                          <p:stCondLst>
                                            <p:cond delay="0"/>
                                          </p:stCondLst>
                                        </p:cTn>
                                        <p:tgtEl>
                                          <p:spTgt spid="30"/>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196" grpId="0"/>
      <p:bldP spid="50197" grpId="0"/>
      <p:bldP spid="50198" grpId="0"/>
      <p:bldP spid="50199" grpId="0"/>
      <p:bldP spid="50203" grpId="0"/>
      <p:bldP spid="30" grpId="0"/>
      <p:bldP spid="32" grpId="0"/>
    </p:bld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4274" name="Text Box 8"/>
          <p:cNvSpPr txBox="1">
            <a:spLocks noChangeArrowheads="1"/>
          </p:cNvSpPr>
          <p:nvPr/>
        </p:nvSpPr>
        <p:spPr bwMode="auto">
          <a:xfrm>
            <a:off x="250825" y="525463"/>
            <a:ext cx="3403600" cy="573042"/>
          </a:xfrm>
          <a:prstGeom prst="rect">
            <a:avLst/>
          </a:prstGeom>
          <a:noFill/>
          <a:ln w="28575">
            <a:solidFill>
              <a:srgbClr val="00B0F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30000"/>
              </a:lnSpc>
              <a:buFont typeface="Arial" panose="020B0604020202020204" pitchFamily="34" charset="0"/>
              <a:buNone/>
            </a:pPr>
            <a:r>
              <a:rPr lang="zh-CN" altLang="en-US" sz="2800" b="1" dirty="0" smtClean="0">
                <a:solidFill>
                  <a:srgbClr val="000000"/>
                </a:solidFill>
                <a:latin typeface="方正大标宋_GBK"/>
                <a:ea typeface="方正大标宋_GBK"/>
                <a:cs typeface="方正大标宋_GBK"/>
                <a:sym typeface="Arial" panose="020B0604020202020204" pitchFamily="34" charset="0"/>
              </a:rPr>
              <a:t>③印度</a:t>
            </a:r>
            <a:r>
              <a:rPr lang="zh-CN" altLang="en-US" sz="2800" b="1" dirty="0">
                <a:solidFill>
                  <a:srgbClr val="000000"/>
                </a:solidFill>
                <a:latin typeface="方正大标宋_GBK"/>
                <a:ea typeface="方正大标宋_GBK"/>
                <a:cs typeface="方正大标宋_GBK"/>
                <a:sym typeface="Arial" panose="020B0604020202020204" pitchFamily="34" charset="0"/>
              </a:rPr>
              <a:t>的农业革命</a:t>
            </a:r>
          </a:p>
        </p:txBody>
      </p:sp>
      <p:sp>
        <p:nvSpPr>
          <p:cNvPr id="54275" name="Rectangle 2"/>
          <p:cNvSpPr>
            <a:spLocks noChangeArrowheads="1"/>
          </p:cNvSpPr>
          <p:nvPr/>
        </p:nvSpPr>
        <p:spPr bwMode="auto">
          <a:xfrm>
            <a:off x="82550" y="1404938"/>
            <a:ext cx="8964613" cy="1570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400" b="1">
                <a:solidFill>
                  <a:srgbClr val="000000"/>
                </a:solidFill>
                <a:latin typeface="宋体" panose="02010600030101010101" pitchFamily="2" charset="-122"/>
              </a:rPr>
              <a:t>①</a:t>
            </a:r>
            <a:r>
              <a:rPr lang="en-US" altLang="zh-CN" sz="2400" b="1">
                <a:solidFill>
                  <a:srgbClr val="FF0000"/>
                </a:solidFill>
                <a:latin typeface="宋体" panose="02010600030101010101" pitchFamily="2" charset="-122"/>
              </a:rPr>
              <a:t>“</a:t>
            </a:r>
            <a:r>
              <a:rPr lang="zh-CN" altLang="en-US" sz="2400" b="1">
                <a:solidFill>
                  <a:srgbClr val="FF0000"/>
                </a:solidFill>
                <a:latin typeface="宋体" panose="02010600030101010101" pitchFamily="2" charset="-122"/>
              </a:rPr>
              <a:t>绿色革命”</a:t>
            </a:r>
            <a:r>
              <a:rPr lang="zh-CN" altLang="en-US" sz="2400" b="1">
                <a:solidFill>
                  <a:srgbClr val="000000"/>
                </a:solidFill>
                <a:latin typeface="宋体" panose="02010600030101010101" pitchFamily="2" charset="-122"/>
              </a:rPr>
              <a:t>是指热带、亚热带地区的农业现代化，以引进、改良、推广高产优良品种为核心，</a:t>
            </a:r>
            <a:r>
              <a:rPr lang="zh-CN" altLang="en-US" sz="2400" b="1">
                <a:solidFill>
                  <a:srgbClr val="FF0000"/>
                </a:solidFill>
                <a:latin typeface="宋体" panose="02010600030101010101" pitchFamily="2" charset="-122"/>
              </a:rPr>
              <a:t>提高粮食单产</a:t>
            </a:r>
            <a:r>
              <a:rPr lang="zh-CN" altLang="en-US" sz="2400" b="1">
                <a:solidFill>
                  <a:srgbClr val="FF0066"/>
                </a:solidFill>
                <a:latin typeface="宋体" panose="02010600030101010101" pitchFamily="2" charset="-122"/>
              </a:rPr>
              <a:t>，</a:t>
            </a:r>
            <a:r>
              <a:rPr lang="zh-CN" altLang="en-US" sz="2400" b="1">
                <a:solidFill>
                  <a:srgbClr val="000000"/>
                </a:solidFill>
                <a:latin typeface="宋体" panose="02010600030101010101" pitchFamily="2" charset="-122"/>
              </a:rPr>
              <a:t>所种植的粮食作物主要是小麦</a:t>
            </a:r>
            <a:r>
              <a:rPr lang="en-US" altLang="zh-CN" sz="2400" b="1">
                <a:solidFill>
                  <a:srgbClr val="000000"/>
                </a:solidFill>
                <a:latin typeface="宋体" panose="02010600030101010101" pitchFamily="2" charset="-122"/>
              </a:rPr>
              <a:t>(</a:t>
            </a:r>
            <a:r>
              <a:rPr lang="zh-CN" altLang="en-US" sz="2400" b="1">
                <a:solidFill>
                  <a:srgbClr val="000000"/>
                </a:solidFill>
                <a:latin typeface="宋体" panose="02010600030101010101" pitchFamily="2" charset="-122"/>
              </a:rPr>
              <a:t>墨西哥小麦）和水稻（菲律宾“奇迹稻” ）。20世纪60年代实施绿色革命后基本实现粮食自给。 </a:t>
            </a:r>
          </a:p>
        </p:txBody>
      </p:sp>
      <p:sp>
        <p:nvSpPr>
          <p:cNvPr id="36874" name="Rectangle 3"/>
          <p:cNvSpPr>
            <a:spLocks noChangeArrowheads="1"/>
          </p:cNvSpPr>
          <p:nvPr/>
        </p:nvSpPr>
        <p:spPr bwMode="auto">
          <a:xfrm>
            <a:off x="125413" y="5367338"/>
            <a:ext cx="8932862"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400" b="1">
                <a:solidFill>
                  <a:srgbClr val="000000"/>
                </a:solidFill>
                <a:latin typeface="宋体" panose="02010600030101010101" pitchFamily="2" charset="-122"/>
              </a:rPr>
              <a:t>③所谓</a:t>
            </a:r>
            <a:r>
              <a:rPr lang="zh-CN" altLang="en-US" sz="2400" b="1">
                <a:solidFill>
                  <a:srgbClr val="FF0000"/>
                </a:solidFill>
                <a:latin typeface="宋体" panose="02010600030101010101" pitchFamily="2" charset="-122"/>
              </a:rPr>
              <a:t>“蓝色革命”</a:t>
            </a:r>
            <a:r>
              <a:rPr lang="zh-CN" altLang="en-US" sz="2400" b="1">
                <a:solidFill>
                  <a:srgbClr val="000000"/>
                </a:solidFill>
                <a:latin typeface="宋体" panose="02010600030101010101" pitchFamily="2" charset="-122"/>
              </a:rPr>
              <a:t>就是开发江、河、湖、海资源，大力发展</a:t>
            </a:r>
            <a:r>
              <a:rPr lang="zh-CN" altLang="en-US" sz="2400" b="1">
                <a:solidFill>
                  <a:srgbClr val="FF0000"/>
                </a:solidFill>
                <a:latin typeface="宋体" panose="02010600030101010101" pitchFamily="2" charset="-122"/>
              </a:rPr>
              <a:t>水产养殖业</a:t>
            </a:r>
            <a:r>
              <a:rPr lang="zh-CN" altLang="en-US" sz="2400" b="1">
                <a:solidFill>
                  <a:srgbClr val="000000"/>
                </a:solidFill>
                <a:latin typeface="宋体" panose="02010600030101010101" pitchFamily="2" charset="-122"/>
              </a:rPr>
              <a:t>。其目的是增加鱼类捕捞量，从而提高人民生活水平，扩大就业机会，增加外汇收入。</a:t>
            </a:r>
            <a:r>
              <a:rPr lang="zh-CN" altLang="en-US" sz="2400" b="1">
                <a:solidFill>
                  <a:srgbClr val="33CCFF"/>
                </a:solidFill>
                <a:latin typeface="宋体" panose="02010600030101010101" pitchFamily="2" charset="-122"/>
              </a:rPr>
              <a:t> </a:t>
            </a:r>
          </a:p>
        </p:txBody>
      </p:sp>
      <p:sp>
        <p:nvSpPr>
          <p:cNvPr id="36875" name="Rectangle 4"/>
          <p:cNvSpPr>
            <a:spLocks noChangeArrowheads="1"/>
          </p:cNvSpPr>
          <p:nvPr/>
        </p:nvSpPr>
        <p:spPr bwMode="auto">
          <a:xfrm>
            <a:off x="96838" y="3132138"/>
            <a:ext cx="9202737" cy="1941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170" tIns="46990" rIns="90170" bIns="46990"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400" b="1">
                <a:solidFill>
                  <a:srgbClr val="000000"/>
                </a:solidFill>
                <a:latin typeface="宋体" panose="02010600030101010101" pitchFamily="2" charset="-122"/>
              </a:rPr>
              <a:t>②为了提高牛的经济价值，增加牛奶产量，从</a:t>
            </a:r>
            <a:r>
              <a:rPr lang="en-US" altLang="zh-CN" sz="2400" b="1">
                <a:solidFill>
                  <a:srgbClr val="000000"/>
                </a:solidFill>
                <a:latin typeface="宋体" panose="02010600030101010101" pitchFamily="2" charset="-122"/>
              </a:rPr>
              <a:t>1977</a:t>
            </a:r>
            <a:r>
              <a:rPr lang="zh-CN" altLang="en-US" sz="2400" b="1">
                <a:solidFill>
                  <a:srgbClr val="000000"/>
                </a:solidFill>
                <a:latin typeface="宋体" panose="02010600030101010101" pitchFamily="2" charset="-122"/>
              </a:rPr>
              <a:t>年起，印度开展</a:t>
            </a:r>
            <a:r>
              <a:rPr lang="zh-CN" altLang="en-US" sz="2400" b="1">
                <a:solidFill>
                  <a:srgbClr val="FF0000"/>
                </a:solidFill>
                <a:latin typeface="宋体" panose="02010600030101010101" pitchFamily="2" charset="-122"/>
              </a:rPr>
              <a:t>“白色革命”</a:t>
            </a:r>
            <a:r>
              <a:rPr lang="zh-CN" altLang="en-US" sz="2400" b="1">
                <a:solidFill>
                  <a:srgbClr val="000000"/>
                </a:solidFill>
                <a:latin typeface="宋体" panose="02010600030101010101" pitchFamily="2" charset="-122"/>
              </a:rPr>
              <a:t>。他们引进、培育、推广优良水牛品种，建立</a:t>
            </a:r>
            <a:r>
              <a:rPr lang="zh-CN" altLang="en-US" sz="2400" b="1">
                <a:solidFill>
                  <a:srgbClr val="FF0000"/>
                </a:solidFill>
                <a:latin typeface="宋体" panose="02010600030101010101" pitchFamily="2" charset="-122"/>
              </a:rPr>
              <a:t>牛奶生产合作社</a:t>
            </a:r>
            <a:r>
              <a:rPr lang="zh-CN" altLang="en-US" sz="2400" b="1">
                <a:solidFill>
                  <a:srgbClr val="FF0066"/>
                </a:solidFill>
                <a:latin typeface="宋体" panose="02010600030101010101" pitchFamily="2" charset="-122"/>
              </a:rPr>
              <a:t>，</a:t>
            </a:r>
            <a:r>
              <a:rPr lang="zh-CN" altLang="en-US" sz="2400" b="1">
                <a:solidFill>
                  <a:srgbClr val="000000"/>
                </a:solidFill>
                <a:latin typeface="宋体" panose="02010600030101010101" pitchFamily="2" charset="-122"/>
              </a:rPr>
              <a:t>停止进口一切商品性奶制品，使牛奶产量有很大提高，现在，印度牛的存栏数达</a:t>
            </a:r>
            <a:r>
              <a:rPr lang="en-US" altLang="zh-CN" sz="2400" b="1">
                <a:solidFill>
                  <a:srgbClr val="000000"/>
                </a:solidFill>
                <a:latin typeface="宋体" panose="02010600030101010101" pitchFamily="2" charset="-122"/>
              </a:rPr>
              <a:t>2.7</a:t>
            </a:r>
            <a:r>
              <a:rPr lang="zh-CN" altLang="en-US" sz="2400" b="1">
                <a:solidFill>
                  <a:srgbClr val="000000"/>
                </a:solidFill>
                <a:latin typeface="宋体" panose="02010600030101010101" pitchFamily="2" charset="-122"/>
              </a:rPr>
              <a:t>亿头，名列世界第一位，约占世界养牛头数的</a:t>
            </a:r>
            <a:r>
              <a:rPr lang="en-US" altLang="zh-CN" sz="2400" b="1">
                <a:solidFill>
                  <a:srgbClr val="000000"/>
                </a:solidFill>
                <a:latin typeface="宋体" panose="02010600030101010101" pitchFamily="2" charset="-122"/>
              </a:rPr>
              <a:t>20%</a:t>
            </a:r>
            <a:r>
              <a:rPr lang="zh-CN" altLang="en-US" sz="2400" b="1">
                <a:solidFill>
                  <a:srgbClr val="000000"/>
                </a:solidFill>
                <a:latin typeface="宋体" panose="02010600030101010101" pitchFamily="2" charset="-122"/>
              </a:rPr>
              <a:t>，全国平均每</a:t>
            </a:r>
            <a:r>
              <a:rPr lang="en-US" altLang="zh-CN" sz="2400" b="1">
                <a:solidFill>
                  <a:srgbClr val="000000"/>
                </a:solidFill>
                <a:latin typeface="宋体" panose="02010600030101010101" pitchFamily="2" charset="-122"/>
              </a:rPr>
              <a:t>3</a:t>
            </a:r>
            <a:r>
              <a:rPr lang="zh-CN" altLang="en-US" sz="2400" b="1">
                <a:solidFill>
                  <a:srgbClr val="000000"/>
                </a:solidFill>
                <a:latin typeface="宋体" panose="02010600030101010101" pitchFamily="2" charset="-122"/>
              </a:rPr>
              <a:t>个人就有一头牛。 </a:t>
            </a:r>
          </a:p>
        </p:txBody>
      </p:sp>
    </p:spTree>
    <p:extLst>
      <p:ext uri="{BB962C8B-B14F-4D97-AF65-F5344CB8AC3E}">
        <p14:creationId xmlns:p14="http://schemas.microsoft.com/office/powerpoint/2010/main" val="3256072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3687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68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74" grpId="0" autoUpdateAnimBg="0"/>
      <p:bldP spid="36875" grpId="0" bldLvl="0" animBg="1" autoUpdateAnimBg="0"/>
    </p:bld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5" name="文本框 34"/>
          <p:cNvSpPr txBox="1"/>
          <p:nvPr/>
        </p:nvSpPr>
        <p:spPr>
          <a:xfrm>
            <a:off x="3060065" y="3723640"/>
            <a:ext cx="2566670" cy="645160"/>
          </a:xfrm>
          <a:prstGeom prst="rect">
            <a:avLst/>
          </a:prstGeom>
          <a:noFill/>
        </p:spPr>
        <p:txBody>
          <a:bodyPr wrap="square" rtlCol="0">
            <a:spAutoFit/>
          </a:bodyPr>
          <a:lstStyle/>
          <a:p>
            <a:r>
              <a:rPr lang="zh-CN" altLang="en-US" dirty="0">
                <a:solidFill>
                  <a:srgbClr val="FF0000"/>
                </a:solidFill>
                <a:effectLst>
                  <a:outerShdw blurRad="38100" dist="38100" dir="2700000" algn="tl">
                    <a:srgbClr val="000000">
                      <a:alpha val="43137"/>
                    </a:srgbClr>
                  </a:outerShdw>
                </a:effectLst>
                <a:latin typeface="楷体" panose="02010609060101010101" charset="-122"/>
                <a:ea typeface="楷体" panose="02010609060101010101" charset="-122"/>
              </a:rPr>
              <a:t>平原地区；水热充沛；劳动力充足；经验丰富</a:t>
            </a:r>
          </a:p>
        </p:txBody>
      </p:sp>
      <p:sp>
        <p:nvSpPr>
          <p:cNvPr id="36" name="文本框 35"/>
          <p:cNvSpPr txBox="1"/>
          <p:nvPr/>
        </p:nvSpPr>
        <p:spPr>
          <a:xfrm>
            <a:off x="3060023" y="4356032"/>
            <a:ext cx="2566670" cy="1198880"/>
          </a:xfrm>
          <a:prstGeom prst="rect">
            <a:avLst/>
          </a:prstGeom>
          <a:noFill/>
        </p:spPr>
        <p:txBody>
          <a:bodyPr wrap="square" rtlCol="0">
            <a:spAutoFit/>
          </a:bodyPr>
          <a:lstStyle/>
          <a:p>
            <a:r>
              <a:rPr lang="zh-CN" altLang="en-US" dirty="0">
                <a:solidFill>
                  <a:srgbClr val="FF0000"/>
                </a:solidFill>
                <a:effectLst>
                  <a:outerShdw blurRad="38100" dist="38100" dir="2700000" algn="tl">
                    <a:srgbClr val="000000">
                      <a:alpha val="43137"/>
                    </a:srgbClr>
                  </a:outerShdw>
                </a:effectLst>
                <a:latin typeface="楷体" panose="02010609060101010101" charset="-122"/>
                <a:ea typeface="楷体" panose="02010609060101010101" charset="-122"/>
              </a:rPr>
              <a:t>小麦棉花耐旱，西北部热量足；光照强；灌溉水源便利；成熟期天气晴朗，利于采摘</a:t>
            </a:r>
          </a:p>
        </p:txBody>
      </p:sp>
      <p:sp>
        <p:nvSpPr>
          <p:cNvPr id="30" name="文本框 29"/>
          <p:cNvSpPr txBox="1"/>
          <p:nvPr/>
        </p:nvSpPr>
        <p:spPr>
          <a:xfrm>
            <a:off x="1057978" y="3723005"/>
            <a:ext cx="1994535" cy="645160"/>
          </a:xfrm>
          <a:prstGeom prst="rect">
            <a:avLst/>
          </a:prstGeom>
          <a:noFill/>
        </p:spPr>
        <p:txBody>
          <a:bodyPr wrap="square" rtlCol="0">
            <a:spAutoFit/>
          </a:bodyPr>
          <a:lstStyle/>
          <a:p>
            <a:r>
              <a:rPr lang="zh-CN" altLang="en-US">
                <a:solidFill>
                  <a:schemeClr val="tx1"/>
                </a:solidFill>
                <a:effectLst>
                  <a:outerShdw blurRad="38100" dist="38100" dir="2700000" algn="tl">
                    <a:srgbClr val="000000">
                      <a:alpha val="43137"/>
                    </a:srgbClr>
                  </a:outerShdw>
                </a:effectLst>
                <a:latin typeface="楷体" panose="02010609060101010101" charset="-122"/>
                <a:ea typeface="楷体" panose="02010609060101010101" charset="-122"/>
              </a:rPr>
              <a:t>东北部恒河平原，东西沿海平原</a:t>
            </a:r>
          </a:p>
        </p:txBody>
      </p:sp>
      <p:sp>
        <p:nvSpPr>
          <p:cNvPr id="31" name="文本框 30"/>
          <p:cNvSpPr txBox="1"/>
          <p:nvPr/>
        </p:nvSpPr>
        <p:spPr>
          <a:xfrm>
            <a:off x="1044008" y="4300347"/>
            <a:ext cx="1994535" cy="645160"/>
          </a:xfrm>
          <a:prstGeom prst="rect">
            <a:avLst/>
          </a:prstGeom>
          <a:noFill/>
        </p:spPr>
        <p:txBody>
          <a:bodyPr wrap="square" rtlCol="0">
            <a:spAutoFit/>
          </a:bodyPr>
          <a:lstStyle/>
          <a:p>
            <a:r>
              <a:rPr lang="zh-CN" altLang="en-US">
                <a:solidFill>
                  <a:schemeClr val="tx1"/>
                </a:solidFill>
                <a:effectLst>
                  <a:outerShdw blurRad="38100" dist="38100" dir="2700000" algn="tl">
                    <a:srgbClr val="000000">
                      <a:alpha val="43137"/>
                    </a:srgbClr>
                  </a:outerShdw>
                </a:effectLst>
                <a:latin typeface="楷体" panose="02010609060101010101" charset="-122"/>
                <a:ea typeface="楷体" panose="02010609060101010101" charset="-122"/>
              </a:rPr>
              <a:t>德干高原西北部，恒河上游地区</a:t>
            </a:r>
          </a:p>
        </p:txBody>
      </p:sp>
      <p:sp>
        <p:nvSpPr>
          <p:cNvPr id="26" name="文本框 25"/>
          <p:cNvSpPr txBox="1"/>
          <p:nvPr/>
        </p:nvSpPr>
        <p:spPr>
          <a:xfrm>
            <a:off x="240132" y="4392032"/>
            <a:ext cx="795020" cy="460375"/>
          </a:xfrm>
          <a:prstGeom prst="rect">
            <a:avLst/>
          </a:prstGeom>
          <a:noFill/>
        </p:spPr>
        <p:txBody>
          <a:bodyPr wrap="none" rtlCol="0">
            <a:spAutoFit/>
          </a:bodyPr>
          <a:lstStyle/>
          <a:p>
            <a:r>
              <a:rPr lang="zh-CN" altLang="en-US" sz="2400" b="1">
                <a:solidFill>
                  <a:srgbClr val="0221DE"/>
                </a:solidFill>
                <a:latin typeface="楷体" panose="02010609060101010101" charset="-122"/>
                <a:ea typeface="楷体" panose="02010609060101010101" charset="-122"/>
              </a:rPr>
              <a:t>小麦</a:t>
            </a:r>
          </a:p>
        </p:txBody>
      </p:sp>
      <p:pic>
        <p:nvPicPr>
          <p:cNvPr id="43" name="图片 42" descr="图片2"/>
          <p:cNvPicPr>
            <a:picLocks noChangeAspect="1"/>
          </p:cNvPicPr>
          <p:nvPr/>
        </p:nvPicPr>
        <p:blipFill>
          <a:blip r:embed="rId4"/>
          <a:stretch>
            <a:fillRect/>
          </a:stretch>
        </p:blipFill>
        <p:spPr>
          <a:xfrm>
            <a:off x="5725160" y="3131820"/>
            <a:ext cx="3299460" cy="3470275"/>
          </a:xfrm>
          <a:prstGeom prst="rect">
            <a:avLst/>
          </a:prstGeom>
          <a:ln w="22225">
            <a:solidFill>
              <a:schemeClr val="tx1">
                <a:lumMod val="95000"/>
                <a:lumOff val="5000"/>
              </a:schemeClr>
            </a:solidFill>
          </a:ln>
        </p:spPr>
      </p:pic>
      <p:sp>
        <p:nvSpPr>
          <p:cNvPr id="2" name="文本框 1"/>
          <p:cNvSpPr txBox="1"/>
          <p:nvPr/>
        </p:nvSpPr>
        <p:spPr>
          <a:xfrm>
            <a:off x="0" y="-5080"/>
            <a:ext cx="9159240" cy="706755"/>
          </a:xfrm>
          <a:prstGeom prst="rect">
            <a:avLst/>
          </a:prstGeom>
          <a:gradFill>
            <a:gsLst>
              <a:gs pos="100000">
                <a:srgbClr val="0D2FFD"/>
              </a:gs>
              <a:gs pos="100000">
                <a:srgbClr val="034373"/>
              </a:gs>
            </a:gsLst>
            <a:lin ang="5400000" scaled="0"/>
          </a:gradFill>
        </p:spPr>
        <p:txBody>
          <a:bodyPr wrap="square" rtlCol="0">
            <a:spAutoFit/>
          </a:bodyPr>
          <a:lstStyle/>
          <a:p>
            <a:pPr algn="l">
              <a:lnSpc>
                <a:spcPct val="100000"/>
              </a:lnSpc>
            </a:pPr>
            <a:r>
              <a:rPr lang="en-US" altLang="zh-CN" sz="4000" b="1">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             </a:t>
            </a:r>
            <a:r>
              <a:rPr lang="zh-CN" altLang="en-US" sz="4000" b="1">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二、印  度</a:t>
            </a:r>
            <a:r>
              <a:rPr lang="zh-CN" altLang="en-US" sz="3600">
                <a:solidFill>
                  <a:schemeClr val="bg1"/>
                </a:solidFill>
                <a:latin typeface="微软雅黑" panose="020B0503020204020204" charset="-122"/>
                <a:ea typeface="微软雅黑" panose="020B0503020204020204" charset="-122"/>
              </a:rPr>
              <a:t> </a:t>
            </a:r>
          </a:p>
        </p:txBody>
      </p:sp>
      <p:sp>
        <p:nvSpPr>
          <p:cNvPr id="19" name="圆角矩形 18"/>
          <p:cNvSpPr/>
          <p:nvPr/>
        </p:nvSpPr>
        <p:spPr>
          <a:xfrm>
            <a:off x="6298565" y="146685"/>
            <a:ext cx="2640965" cy="896620"/>
          </a:xfrm>
          <a:prstGeom prst="roundRect">
            <a:avLst/>
          </a:prstGeom>
          <a:gradFill>
            <a:gsLst>
              <a:gs pos="100000">
                <a:srgbClr val="41FB33"/>
              </a:gs>
              <a:gs pos="100000">
                <a:srgbClr val="035C7D"/>
              </a:gs>
            </a:gsLst>
            <a:lin ang="5400000" scaled="0"/>
          </a:gradFill>
          <a:ln>
            <a:solidFill>
              <a:srgbClr val="0D2FFD"/>
            </a:solid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p:cNvSpPr txBox="1"/>
          <p:nvPr/>
        </p:nvSpPr>
        <p:spPr>
          <a:xfrm>
            <a:off x="6410325" y="210820"/>
            <a:ext cx="2418080" cy="768350"/>
          </a:xfrm>
          <a:prstGeom prst="rect">
            <a:avLst/>
          </a:prstGeom>
          <a:noFill/>
        </p:spPr>
        <p:txBody>
          <a:bodyPr wrap="none" rtlCol="0">
            <a:spAutoFit/>
            <a:scene3d>
              <a:camera prst="orthographicFront"/>
              <a:lightRig rig="threePt" dir="t"/>
            </a:scene3d>
          </a:bodyPr>
          <a:lstStyle/>
          <a:p>
            <a:pPr algn="ctr"/>
            <a:r>
              <a:rPr lang="zh-CN" altLang="en-US" sz="4400">
                <a:solidFill>
                  <a:schemeClr val="tx1"/>
                </a:solidFill>
                <a:effectLst>
                  <a:outerShdw blurRad="38100" dist="19050" dir="2700000" algn="tl" rotWithShape="0">
                    <a:schemeClr val="dk1">
                      <a:alpha val="40000"/>
                    </a:schemeClr>
                  </a:outerShdw>
                </a:effectLst>
              </a:rPr>
              <a:t>人文特征</a:t>
            </a:r>
          </a:p>
        </p:txBody>
      </p:sp>
      <p:graphicFrame>
        <p:nvGraphicFramePr>
          <p:cNvPr id="10" name="对象 9">
            <a:hlinkClick r:id="" action="ppaction://ole?verb=0"/>
          </p:cNvPr>
          <p:cNvGraphicFramePr>
            <a:graphicFrameLocks noChangeAspect="1"/>
          </p:cNvGraphicFramePr>
          <p:nvPr/>
        </p:nvGraphicFramePr>
        <p:xfrm>
          <a:off x="4114800" y="3321050"/>
          <a:ext cx="914400" cy="215900"/>
        </p:xfrm>
        <a:graphic>
          <a:graphicData uri="http://schemas.openxmlformats.org/presentationml/2006/ole">
            <mc:AlternateContent xmlns:mc="http://schemas.openxmlformats.org/markup-compatibility/2006">
              <mc:Choice xmlns:v="urn:schemas-microsoft-com:vml" Requires="v">
                <p:oleObj spid="_x0000_s7185" r:id="rId5" imgW="914400" imgH="215900" progId="Equation.KSEE3">
                  <p:embed/>
                </p:oleObj>
              </mc:Choice>
              <mc:Fallback>
                <p:oleObj r:id="rId5" imgW="914400" imgH="215900" progId="Equation.KSEE3">
                  <p:embed/>
                  <p:pic>
                    <p:nvPicPr>
                      <p:cNvPr id="0" name="图片 1024"/>
                      <p:cNvPicPr/>
                      <p:nvPr/>
                    </p:nvPicPr>
                    <p:blipFill>
                      <a:blip r:embed="rId6"/>
                      <a:stretch>
                        <a:fillRect/>
                      </a:stretch>
                    </p:blipFill>
                    <p:spPr>
                      <a:xfrm>
                        <a:off x="4114800" y="3321050"/>
                        <a:ext cx="914400" cy="215900"/>
                      </a:xfrm>
                      <a:prstGeom prst="rect">
                        <a:avLst/>
                      </a:prstGeom>
                    </p:spPr>
                  </p:pic>
                </p:oleObj>
              </mc:Fallback>
            </mc:AlternateContent>
          </a:graphicData>
        </a:graphic>
      </p:graphicFrame>
      <p:sp>
        <p:nvSpPr>
          <p:cNvPr id="6" name="文本框 5"/>
          <p:cNvSpPr txBox="1"/>
          <p:nvPr/>
        </p:nvSpPr>
        <p:spPr>
          <a:xfrm>
            <a:off x="256540" y="1800860"/>
            <a:ext cx="8768080" cy="1124585"/>
          </a:xfrm>
          <a:prstGeom prst="rect">
            <a:avLst/>
          </a:prstGeom>
          <a:pattFill prst="openDmnd">
            <a:fgClr>
              <a:schemeClr val="accent2">
                <a:lumMod val="20000"/>
                <a:lumOff val="80000"/>
              </a:schemeClr>
            </a:fgClr>
            <a:bgClr>
              <a:schemeClr val="bg1"/>
            </a:bgClr>
          </a:pattFill>
          <a:ln>
            <a:solidFill>
              <a:schemeClr val="accent1"/>
            </a:solidFill>
          </a:ln>
          <a:effectLst>
            <a:outerShdw blurRad="25400" algn="ctr" rotWithShape="0">
              <a:prstClr val="black">
                <a:alpha val="40000"/>
              </a:prstClr>
            </a:outerShdw>
          </a:effectLst>
        </p:spPr>
        <p:txBody>
          <a:bodyPr wrap="square" rtlCol="0">
            <a:spAutoFit/>
          </a:bodyPr>
          <a:lstStyle/>
          <a:p>
            <a:pPr>
              <a:lnSpc>
                <a:spcPct val="120000"/>
              </a:lnSpc>
            </a:pPr>
            <a:r>
              <a:rPr lang="en-US" altLang="zh-CN" sz="2800">
                <a:solidFill>
                  <a:schemeClr val="tx1"/>
                </a:solidFill>
                <a:latin typeface="+mn-ea"/>
                <a:cs typeface="+mn-ea"/>
              </a:rPr>
              <a:t>  </a:t>
            </a:r>
            <a:r>
              <a:rPr lang="zh-CN" altLang="en-US" sz="2800">
                <a:solidFill>
                  <a:schemeClr val="tx1"/>
                </a:solidFill>
                <a:latin typeface="+mn-ea"/>
                <a:cs typeface="+mn-ea"/>
              </a:rPr>
              <a:t>印度是世界农业大国，耕地面积居亚洲首位</a:t>
            </a:r>
            <a:r>
              <a:rPr lang="zh-CN" altLang="en-US" sz="2800">
                <a:latin typeface="+mn-ea"/>
                <a:cs typeface="+mn-ea"/>
              </a:rPr>
              <a:t>。农业结构多样，但</a:t>
            </a:r>
            <a:r>
              <a:rPr lang="zh-CN" altLang="en-US" sz="2800">
                <a:solidFill>
                  <a:srgbClr val="FF0000"/>
                </a:solidFill>
                <a:latin typeface="+mn-ea"/>
                <a:cs typeface="+mn-ea"/>
              </a:rPr>
              <a:t>农业技术不高</a:t>
            </a:r>
            <a:r>
              <a:rPr lang="zh-CN" altLang="en-US" sz="2800">
                <a:latin typeface="+mn-ea"/>
                <a:cs typeface="+mn-ea"/>
              </a:rPr>
              <a:t>，生产不稳定，</a:t>
            </a:r>
            <a:r>
              <a:rPr lang="zh-CN" altLang="en-US" sz="2800">
                <a:solidFill>
                  <a:srgbClr val="FF0000"/>
                </a:solidFill>
                <a:latin typeface="+mn-ea"/>
                <a:cs typeface="+mn-ea"/>
              </a:rPr>
              <a:t>旱涝灾害频发</a:t>
            </a:r>
            <a:r>
              <a:rPr lang="zh-CN" altLang="en-US" sz="2800">
                <a:latin typeface="+mn-ea"/>
                <a:cs typeface="+mn-ea"/>
              </a:rPr>
              <a:t>。</a:t>
            </a:r>
            <a:endParaRPr lang="zh-CN" altLang="en-US" sz="2800">
              <a:solidFill>
                <a:srgbClr val="FF0000"/>
              </a:solidFill>
              <a:latin typeface="+mn-ea"/>
              <a:cs typeface="+mn-ea"/>
            </a:endParaRPr>
          </a:p>
        </p:txBody>
      </p:sp>
      <p:sp>
        <p:nvSpPr>
          <p:cNvPr id="8" name="文本框 7"/>
          <p:cNvSpPr txBox="1"/>
          <p:nvPr/>
        </p:nvSpPr>
        <p:spPr>
          <a:xfrm>
            <a:off x="256540" y="979170"/>
            <a:ext cx="3689985" cy="632460"/>
          </a:xfrm>
          <a:prstGeom prst="rect">
            <a:avLst/>
          </a:prstGeom>
          <a:gradFill>
            <a:gsLst>
              <a:gs pos="100000">
                <a:srgbClr val="FBFB11"/>
              </a:gs>
              <a:gs pos="100000">
                <a:srgbClr val="838309"/>
              </a:gs>
            </a:gsLst>
            <a:lin ang="5400000" scaled="0"/>
          </a:gradFill>
          <a:ln>
            <a:solidFill>
              <a:schemeClr val="tx1">
                <a:lumMod val="95000"/>
                <a:lumOff val="5000"/>
              </a:schemeClr>
            </a:solidFill>
          </a:ln>
          <a:effectLst>
            <a:outerShdw blurRad="63500" algn="ctr" rotWithShape="0">
              <a:prstClr val="black">
                <a:alpha val="40000"/>
              </a:prstClr>
            </a:outerShdw>
          </a:effectLst>
        </p:spPr>
        <p:txBody>
          <a:bodyPr wrap="square" rtlCol="0">
            <a:spAutoFit/>
            <a:scene3d>
              <a:camera prst="orthographicFront"/>
              <a:lightRig rig="threePt" dir="t"/>
            </a:scene3d>
          </a:bodyPr>
          <a:lstStyle/>
          <a:p>
            <a:pPr algn="l">
              <a:lnSpc>
                <a:spcPct val="110000"/>
              </a:lnSpc>
            </a:pPr>
            <a:r>
              <a:rPr lang="en-US" altLang="zh-CN" sz="3200" b="1">
                <a:solidFill>
                  <a:schemeClr val="tx1"/>
                </a:solidFill>
                <a:effectLst/>
                <a:latin typeface="+mn-ea"/>
                <a:cs typeface="+mn-ea"/>
              </a:rPr>
              <a:t> </a:t>
            </a:r>
            <a:r>
              <a:rPr lang="en-US" altLang="zh-CN" sz="3200">
                <a:solidFill>
                  <a:schemeClr val="tx1"/>
                </a:solidFill>
                <a:effectLst/>
                <a:latin typeface="+mn-ea"/>
                <a:cs typeface="+mn-ea"/>
              </a:rPr>
              <a:t>2</a:t>
            </a:r>
            <a:r>
              <a:rPr lang="zh-CN" altLang="en-US" sz="3200">
                <a:solidFill>
                  <a:schemeClr val="tx1"/>
                </a:solidFill>
                <a:effectLst/>
                <a:latin typeface="+mn-ea"/>
                <a:cs typeface="+mn-ea"/>
              </a:rPr>
              <a:t>、传统农业大国</a:t>
            </a:r>
            <a:endParaRPr lang="zh-CN" altLang="en-US" sz="2800">
              <a:solidFill>
                <a:srgbClr val="FF0000"/>
              </a:solidFill>
              <a:effectLst/>
              <a:latin typeface="+mn-ea"/>
              <a:ea typeface="楷体" panose="02010609060101010101" charset="-122"/>
              <a:cs typeface="+mn-ea"/>
            </a:endParaRPr>
          </a:p>
        </p:txBody>
      </p:sp>
      <p:sp>
        <p:nvSpPr>
          <p:cNvPr id="11" name="矩形 10"/>
          <p:cNvSpPr/>
          <p:nvPr/>
        </p:nvSpPr>
        <p:spPr>
          <a:xfrm>
            <a:off x="288925" y="3115310"/>
            <a:ext cx="5378450" cy="3486150"/>
          </a:xfrm>
          <a:prstGeom prst="rect">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 name="直接连接符 11"/>
          <p:cNvCxnSpPr/>
          <p:nvPr/>
        </p:nvCxnSpPr>
        <p:spPr>
          <a:xfrm>
            <a:off x="303530" y="3741420"/>
            <a:ext cx="5363845" cy="0"/>
          </a:xfrm>
          <a:prstGeom prst="line">
            <a:avLst/>
          </a:prstGeom>
          <a:ln w="2222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303530" y="4323715"/>
            <a:ext cx="5363845" cy="0"/>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303530" y="5533390"/>
            <a:ext cx="5363845" cy="0"/>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288925" y="6045200"/>
            <a:ext cx="5363845" cy="0"/>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957580" y="3115310"/>
            <a:ext cx="0" cy="3486150"/>
          </a:xfrm>
          <a:prstGeom prst="line">
            <a:avLst/>
          </a:prstGeom>
          <a:ln w="2222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2952115" y="3115310"/>
            <a:ext cx="0" cy="3486150"/>
          </a:xfrm>
          <a:prstGeom prst="line">
            <a:avLst/>
          </a:prstGeom>
          <a:ln w="2222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V="1">
            <a:off x="288002" y="4922520"/>
            <a:ext cx="2664020" cy="6350"/>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2" name="文本框 21"/>
          <p:cNvSpPr txBox="1"/>
          <p:nvPr/>
        </p:nvSpPr>
        <p:spPr>
          <a:xfrm>
            <a:off x="317500" y="3244850"/>
            <a:ext cx="640080" cy="368300"/>
          </a:xfrm>
          <a:prstGeom prst="rect">
            <a:avLst/>
          </a:prstGeom>
          <a:noFill/>
        </p:spPr>
        <p:txBody>
          <a:bodyPr wrap="none" rtlCol="0">
            <a:spAutoFit/>
          </a:bodyPr>
          <a:lstStyle/>
          <a:p>
            <a:r>
              <a:rPr lang="zh-CN" altLang="en-US" b="1">
                <a:latin typeface="微软雅黑" panose="020B0503020204020204" charset="-122"/>
                <a:ea typeface="微软雅黑" panose="020B0503020204020204" charset="-122"/>
              </a:rPr>
              <a:t>种类</a:t>
            </a:r>
          </a:p>
        </p:txBody>
      </p:sp>
      <p:sp>
        <p:nvSpPr>
          <p:cNvPr id="23" name="文本框 22"/>
          <p:cNvSpPr txBox="1"/>
          <p:nvPr/>
        </p:nvSpPr>
        <p:spPr>
          <a:xfrm>
            <a:off x="1260009" y="3199130"/>
            <a:ext cx="1470025" cy="460375"/>
          </a:xfrm>
          <a:prstGeom prst="rect">
            <a:avLst/>
          </a:prstGeom>
          <a:noFill/>
        </p:spPr>
        <p:txBody>
          <a:bodyPr wrap="square" rtlCol="0">
            <a:spAutoFit/>
          </a:bodyPr>
          <a:lstStyle/>
          <a:p>
            <a:r>
              <a:rPr lang="zh-CN" altLang="en-US" sz="2400" b="1">
                <a:solidFill>
                  <a:srgbClr val="FF0000"/>
                </a:solidFill>
                <a:latin typeface="微软雅黑" panose="020B0503020204020204" charset="-122"/>
                <a:ea typeface="微软雅黑" panose="020B0503020204020204" charset="-122"/>
              </a:rPr>
              <a:t>主要分布</a:t>
            </a:r>
          </a:p>
        </p:txBody>
      </p:sp>
      <p:sp>
        <p:nvSpPr>
          <p:cNvPr id="24" name="文本框 23"/>
          <p:cNvSpPr txBox="1"/>
          <p:nvPr/>
        </p:nvSpPr>
        <p:spPr>
          <a:xfrm>
            <a:off x="3559344" y="3199130"/>
            <a:ext cx="1470025" cy="460375"/>
          </a:xfrm>
          <a:prstGeom prst="rect">
            <a:avLst/>
          </a:prstGeom>
          <a:noFill/>
        </p:spPr>
        <p:txBody>
          <a:bodyPr wrap="square" rtlCol="0">
            <a:spAutoFit/>
          </a:bodyPr>
          <a:lstStyle/>
          <a:p>
            <a:r>
              <a:rPr lang="zh-CN" altLang="en-US" sz="2400" b="1">
                <a:solidFill>
                  <a:srgbClr val="FF0000"/>
                </a:solidFill>
                <a:latin typeface="微软雅黑" panose="020B0503020204020204" charset="-122"/>
                <a:ea typeface="微软雅黑" panose="020B0503020204020204" charset="-122"/>
              </a:rPr>
              <a:t>区位条件</a:t>
            </a:r>
          </a:p>
        </p:txBody>
      </p:sp>
      <p:sp>
        <p:nvSpPr>
          <p:cNvPr id="25" name="文本框 24"/>
          <p:cNvSpPr txBox="1"/>
          <p:nvPr/>
        </p:nvSpPr>
        <p:spPr>
          <a:xfrm>
            <a:off x="240132" y="3816028"/>
            <a:ext cx="795020" cy="460375"/>
          </a:xfrm>
          <a:prstGeom prst="rect">
            <a:avLst/>
          </a:prstGeom>
          <a:noFill/>
        </p:spPr>
        <p:txBody>
          <a:bodyPr wrap="none" rtlCol="0">
            <a:spAutoFit/>
          </a:bodyPr>
          <a:lstStyle/>
          <a:p>
            <a:r>
              <a:rPr lang="zh-CN" altLang="en-US" sz="2400" b="1">
                <a:solidFill>
                  <a:srgbClr val="0221DE"/>
                </a:solidFill>
                <a:latin typeface="楷体" panose="02010609060101010101" charset="-122"/>
                <a:ea typeface="楷体" panose="02010609060101010101" charset="-122"/>
              </a:rPr>
              <a:t>水稻</a:t>
            </a:r>
          </a:p>
        </p:txBody>
      </p:sp>
      <p:sp>
        <p:nvSpPr>
          <p:cNvPr id="27" name="文本框 26"/>
          <p:cNvSpPr txBox="1"/>
          <p:nvPr/>
        </p:nvSpPr>
        <p:spPr>
          <a:xfrm>
            <a:off x="240132" y="5004037"/>
            <a:ext cx="795020" cy="460375"/>
          </a:xfrm>
          <a:prstGeom prst="rect">
            <a:avLst/>
          </a:prstGeom>
          <a:noFill/>
        </p:spPr>
        <p:txBody>
          <a:bodyPr wrap="none" rtlCol="0">
            <a:spAutoFit/>
          </a:bodyPr>
          <a:lstStyle/>
          <a:p>
            <a:r>
              <a:rPr lang="zh-CN" altLang="en-US" sz="2400" b="1">
                <a:solidFill>
                  <a:srgbClr val="0221DE"/>
                </a:solidFill>
                <a:latin typeface="楷体" panose="02010609060101010101" charset="-122"/>
                <a:ea typeface="楷体" panose="02010609060101010101" charset="-122"/>
              </a:rPr>
              <a:t>棉花</a:t>
            </a:r>
          </a:p>
        </p:txBody>
      </p:sp>
      <p:sp>
        <p:nvSpPr>
          <p:cNvPr id="28" name="文本框 27"/>
          <p:cNvSpPr txBox="1"/>
          <p:nvPr/>
        </p:nvSpPr>
        <p:spPr>
          <a:xfrm>
            <a:off x="240132" y="5585121"/>
            <a:ext cx="795020" cy="460375"/>
          </a:xfrm>
          <a:prstGeom prst="rect">
            <a:avLst/>
          </a:prstGeom>
          <a:noFill/>
        </p:spPr>
        <p:txBody>
          <a:bodyPr wrap="none" rtlCol="0">
            <a:spAutoFit/>
          </a:bodyPr>
          <a:lstStyle/>
          <a:p>
            <a:r>
              <a:rPr lang="zh-CN" altLang="en-US" sz="2400" b="1">
                <a:solidFill>
                  <a:srgbClr val="0221DE"/>
                </a:solidFill>
                <a:latin typeface="楷体" panose="02010609060101010101" charset="-122"/>
                <a:ea typeface="楷体" panose="02010609060101010101" charset="-122"/>
              </a:rPr>
              <a:t>茶叶</a:t>
            </a:r>
          </a:p>
        </p:txBody>
      </p:sp>
      <p:sp>
        <p:nvSpPr>
          <p:cNvPr id="29" name="文本框 28"/>
          <p:cNvSpPr txBox="1"/>
          <p:nvPr/>
        </p:nvSpPr>
        <p:spPr>
          <a:xfrm>
            <a:off x="240132" y="6120045"/>
            <a:ext cx="795020" cy="460375"/>
          </a:xfrm>
          <a:prstGeom prst="rect">
            <a:avLst/>
          </a:prstGeom>
          <a:noFill/>
        </p:spPr>
        <p:txBody>
          <a:bodyPr wrap="none" rtlCol="0">
            <a:spAutoFit/>
          </a:bodyPr>
          <a:lstStyle/>
          <a:p>
            <a:r>
              <a:rPr lang="zh-CN" altLang="en-US" sz="2400" b="1">
                <a:solidFill>
                  <a:srgbClr val="0221DE"/>
                </a:solidFill>
                <a:latin typeface="楷体" panose="02010609060101010101" charset="-122"/>
                <a:ea typeface="楷体" panose="02010609060101010101" charset="-122"/>
              </a:rPr>
              <a:t>黄麻</a:t>
            </a:r>
          </a:p>
        </p:txBody>
      </p:sp>
      <p:sp>
        <p:nvSpPr>
          <p:cNvPr id="32" name="文本框 31"/>
          <p:cNvSpPr txBox="1"/>
          <p:nvPr/>
        </p:nvSpPr>
        <p:spPr>
          <a:xfrm>
            <a:off x="1044008" y="5050197"/>
            <a:ext cx="1994535" cy="368300"/>
          </a:xfrm>
          <a:prstGeom prst="rect">
            <a:avLst/>
          </a:prstGeom>
          <a:noFill/>
        </p:spPr>
        <p:txBody>
          <a:bodyPr wrap="square" rtlCol="0">
            <a:spAutoFit/>
          </a:bodyPr>
          <a:lstStyle/>
          <a:p>
            <a:r>
              <a:rPr lang="zh-CN" altLang="en-US">
                <a:solidFill>
                  <a:schemeClr val="tx1"/>
                </a:solidFill>
                <a:effectLst>
                  <a:outerShdw blurRad="38100" dist="38100" dir="2700000" algn="tl">
                    <a:srgbClr val="000000">
                      <a:alpha val="43137"/>
                    </a:srgbClr>
                  </a:outerShdw>
                </a:effectLst>
                <a:latin typeface="楷体" panose="02010609060101010101" charset="-122"/>
                <a:ea typeface="楷体" panose="02010609060101010101" charset="-122"/>
              </a:rPr>
              <a:t>德干高原西北部</a:t>
            </a:r>
          </a:p>
        </p:txBody>
      </p:sp>
      <p:sp>
        <p:nvSpPr>
          <p:cNvPr id="33" name="文本框 32"/>
          <p:cNvSpPr txBox="1"/>
          <p:nvPr/>
        </p:nvSpPr>
        <p:spPr>
          <a:xfrm>
            <a:off x="972007" y="5616042"/>
            <a:ext cx="2080260" cy="368300"/>
          </a:xfrm>
          <a:prstGeom prst="rect">
            <a:avLst/>
          </a:prstGeom>
          <a:noFill/>
        </p:spPr>
        <p:txBody>
          <a:bodyPr wrap="square" rtlCol="0">
            <a:spAutoFit/>
          </a:bodyPr>
          <a:lstStyle/>
          <a:p>
            <a:r>
              <a:rPr lang="zh-CN" altLang="en-US">
                <a:solidFill>
                  <a:schemeClr val="tx1"/>
                </a:solidFill>
                <a:effectLst>
                  <a:outerShdw blurRad="38100" dist="38100" dir="2700000" algn="tl">
                    <a:srgbClr val="000000">
                      <a:alpha val="43137"/>
                    </a:srgbClr>
                  </a:outerShdw>
                </a:effectLst>
                <a:latin typeface="楷体" panose="02010609060101010101" charset="-122"/>
                <a:ea typeface="楷体" panose="02010609060101010101" charset="-122"/>
              </a:rPr>
              <a:t>东北部低山丘陵上</a:t>
            </a:r>
          </a:p>
        </p:txBody>
      </p:sp>
      <p:sp>
        <p:nvSpPr>
          <p:cNvPr id="34" name="文本框 33"/>
          <p:cNvSpPr txBox="1"/>
          <p:nvPr/>
        </p:nvSpPr>
        <p:spPr>
          <a:xfrm>
            <a:off x="1260009" y="6165850"/>
            <a:ext cx="1531620" cy="368300"/>
          </a:xfrm>
          <a:prstGeom prst="rect">
            <a:avLst/>
          </a:prstGeom>
          <a:noFill/>
        </p:spPr>
        <p:txBody>
          <a:bodyPr wrap="square" rtlCol="0">
            <a:spAutoFit/>
          </a:bodyPr>
          <a:lstStyle/>
          <a:p>
            <a:r>
              <a:rPr lang="zh-CN" altLang="en-US">
                <a:solidFill>
                  <a:schemeClr val="tx1"/>
                </a:solidFill>
                <a:effectLst>
                  <a:outerShdw blurRad="38100" dist="38100" dir="2700000" algn="tl">
                    <a:srgbClr val="000000">
                      <a:alpha val="43137"/>
                    </a:srgbClr>
                  </a:outerShdw>
                </a:effectLst>
                <a:latin typeface="楷体" panose="02010609060101010101" charset="-122"/>
                <a:ea typeface="楷体" panose="02010609060101010101" charset="-122"/>
              </a:rPr>
              <a:t>恒河三角洲</a:t>
            </a:r>
          </a:p>
        </p:txBody>
      </p:sp>
      <p:sp>
        <p:nvSpPr>
          <p:cNvPr id="37" name="文本框 36"/>
          <p:cNvSpPr txBox="1"/>
          <p:nvPr/>
        </p:nvSpPr>
        <p:spPr>
          <a:xfrm>
            <a:off x="2952115" y="5615940"/>
            <a:ext cx="2771775" cy="368300"/>
          </a:xfrm>
          <a:prstGeom prst="rect">
            <a:avLst/>
          </a:prstGeom>
          <a:noFill/>
        </p:spPr>
        <p:txBody>
          <a:bodyPr wrap="square" rtlCol="0">
            <a:spAutoFit/>
          </a:bodyPr>
          <a:lstStyle/>
          <a:p>
            <a:r>
              <a:rPr lang="zh-CN" altLang="en-US">
                <a:solidFill>
                  <a:srgbClr val="FF0000"/>
                </a:solidFill>
                <a:effectLst>
                  <a:outerShdw blurRad="38100" dist="38100" dir="2700000" algn="tl">
                    <a:srgbClr val="000000">
                      <a:alpha val="43137"/>
                    </a:srgbClr>
                  </a:outerShdw>
                </a:effectLst>
                <a:latin typeface="楷体" panose="02010609060101010101" charset="-122"/>
                <a:ea typeface="楷体" panose="02010609060101010101" charset="-122"/>
              </a:rPr>
              <a:t>多雨湿润；排水好的坡地</a:t>
            </a:r>
          </a:p>
        </p:txBody>
      </p:sp>
      <p:sp>
        <p:nvSpPr>
          <p:cNvPr id="38" name="文本框 37"/>
          <p:cNvSpPr txBox="1"/>
          <p:nvPr/>
        </p:nvSpPr>
        <p:spPr>
          <a:xfrm>
            <a:off x="3049228" y="6166485"/>
            <a:ext cx="2588895" cy="368300"/>
          </a:xfrm>
          <a:prstGeom prst="rect">
            <a:avLst/>
          </a:prstGeom>
          <a:noFill/>
        </p:spPr>
        <p:txBody>
          <a:bodyPr wrap="square" rtlCol="0">
            <a:spAutoFit/>
          </a:bodyPr>
          <a:lstStyle/>
          <a:p>
            <a:r>
              <a:rPr lang="zh-CN" altLang="en-US">
                <a:solidFill>
                  <a:srgbClr val="FF0000"/>
                </a:solidFill>
                <a:effectLst>
                  <a:outerShdw blurRad="38100" dist="38100" dir="2700000" algn="tl">
                    <a:srgbClr val="000000">
                      <a:alpha val="43137"/>
                    </a:srgbClr>
                  </a:outerShdw>
                </a:effectLst>
                <a:latin typeface="楷体" panose="02010609060101010101" charset="-122"/>
                <a:ea typeface="楷体" panose="02010609060101010101" charset="-122"/>
              </a:rPr>
              <a:t>气候湿热；地势低平</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9"/>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4"/>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5"/>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1"/>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6"/>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8"/>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2"/>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3"/>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36" grpId="0"/>
      <p:bldP spid="30" grpId="0"/>
      <p:bldP spid="31" grpId="0"/>
      <p:bldP spid="26" grpId="0"/>
      <p:bldP spid="11" grpId="0" animBg="1"/>
      <p:bldP spid="22" grpId="0"/>
      <p:bldP spid="23" grpId="0"/>
      <p:bldP spid="24" grpId="0"/>
      <p:bldP spid="25" grpId="0"/>
      <p:bldP spid="27" grpId="0"/>
      <p:bldP spid="28" grpId="0"/>
      <p:bldP spid="29" grpId="0"/>
      <p:bldP spid="32" grpId="0"/>
      <p:bldP spid="33" grpId="0"/>
      <p:bldP spid="34" grpId="0"/>
      <p:bldP spid="37" grpId="0"/>
      <p:bldP spid="3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530" name="Group 2"/>
          <p:cNvGrpSpPr>
            <a:grpSpLocks/>
          </p:cNvGrpSpPr>
          <p:nvPr/>
        </p:nvGrpSpPr>
        <p:grpSpPr bwMode="auto">
          <a:xfrm>
            <a:off x="85725" y="765175"/>
            <a:ext cx="8950325" cy="5688013"/>
            <a:chOff x="0" y="0"/>
            <a:chExt cx="5760" cy="3573"/>
          </a:xfrm>
        </p:grpSpPr>
        <p:pic>
          <p:nvPicPr>
            <p:cNvPr id="22533" name="Picture 3" descr="M0103-0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5760" cy="3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4" name="Oval 4"/>
            <p:cNvSpPr>
              <a:spLocks noChangeArrowheads="1"/>
            </p:cNvSpPr>
            <p:nvPr/>
          </p:nvSpPr>
          <p:spPr bwMode="auto">
            <a:xfrm>
              <a:off x="2018" y="1078"/>
              <a:ext cx="544" cy="317"/>
            </a:xfrm>
            <a:prstGeom prst="ellipse">
              <a:avLst/>
            </a:prstGeom>
            <a:noFill/>
            <a:ln w="57150">
              <a:solidFill>
                <a:srgbClr val="0000FF"/>
              </a:solidFill>
              <a:round/>
              <a:headEnd/>
              <a:tailEnd/>
            </a:ln>
            <a:extLst>
              <a:ext uri="{909E8E84-426E-40DD-AFC4-6F175D3DCCD1}">
                <a14:hiddenFill xmlns:a14="http://schemas.microsoft.com/office/drawing/2010/main">
                  <a:solidFill>
                    <a:srgbClr val="FFFFFF"/>
                  </a:solidFill>
                </a14:hiddenFill>
              </a:ext>
            </a:extLst>
          </p:spPr>
          <p:txBody>
            <a:bodyPr lIns="0" tIns="0" rIns="0" bIns="0"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sp>
        <p:nvSpPr>
          <p:cNvPr id="22531" name="Text Box 5"/>
          <p:cNvSpPr txBox="1">
            <a:spLocks noChangeArrowheads="1"/>
          </p:cNvSpPr>
          <p:nvPr/>
        </p:nvSpPr>
        <p:spPr bwMode="auto">
          <a:xfrm>
            <a:off x="338138" y="217488"/>
            <a:ext cx="2114550" cy="43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b="1" dirty="0" smtClean="0">
                <a:latin typeface="黑体" panose="02010609060101010101" pitchFamily="49" charset="-122"/>
                <a:ea typeface="黑体" panose="02010609060101010101" pitchFamily="49" charset="-122"/>
              </a:rPr>
              <a:t>板块</a:t>
            </a:r>
            <a:r>
              <a:rPr lang="zh-CN" altLang="en-US" sz="2800" b="1" dirty="0">
                <a:latin typeface="黑体" panose="02010609060101010101" pitchFamily="49" charset="-122"/>
                <a:ea typeface="黑体" panose="02010609060101010101" pitchFamily="49" charset="-122"/>
              </a:rPr>
              <a:t>位置：</a:t>
            </a:r>
          </a:p>
        </p:txBody>
      </p:sp>
      <p:sp>
        <p:nvSpPr>
          <p:cNvPr id="7174" name="Text Box 6"/>
          <p:cNvSpPr txBox="1">
            <a:spLocks noChangeArrowheads="1"/>
          </p:cNvSpPr>
          <p:nvPr/>
        </p:nvSpPr>
        <p:spPr bwMode="auto">
          <a:xfrm>
            <a:off x="2843213" y="214313"/>
            <a:ext cx="5508625"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b="1">
                <a:solidFill>
                  <a:srgbClr val="FF0066"/>
                </a:solidFill>
                <a:latin typeface="黑体" panose="02010609060101010101" pitchFamily="49" charset="-122"/>
                <a:ea typeface="黑体" panose="02010609060101010101" pitchFamily="49" charset="-122"/>
              </a:rPr>
              <a:t>消亡边界，地壳活跃，多地震。</a:t>
            </a:r>
          </a:p>
        </p:txBody>
      </p:sp>
    </p:spTree>
    <p:extLst>
      <p:ext uri="{BB962C8B-B14F-4D97-AF65-F5344CB8AC3E}">
        <p14:creationId xmlns:p14="http://schemas.microsoft.com/office/powerpoint/2010/main" val="10538798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174"/>
                                        </p:tgtEl>
                                        <p:attrNameLst>
                                          <p:attrName>style.visibility</p:attrName>
                                        </p:attrNameLst>
                                      </p:cBhvr>
                                      <p:to>
                                        <p:strVal val="visible"/>
                                      </p:to>
                                    </p:set>
                                    <p:animEffect transition="in" filter="wipe(left)">
                                      <p:cBhvr>
                                        <p:cTn id="7" dur="500"/>
                                        <p:tgtEl>
                                          <p:spTgt spid="71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4" grpId="0" autoUpdateAnimBg="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080"/>
            <a:ext cx="9159240" cy="706755"/>
          </a:xfrm>
          <a:prstGeom prst="rect">
            <a:avLst/>
          </a:prstGeom>
          <a:gradFill>
            <a:gsLst>
              <a:gs pos="100000">
                <a:srgbClr val="0D2FFD"/>
              </a:gs>
              <a:gs pos="100000">
                <a:srgbClr val="034373"/>
              </a:gs>
            </a:gsLst>
            <a:lin ang="5400000" scaled="0"/>
          </a:gradFill>
        </p:spPr>
        <p:txBody>
          <a:bodyPr wrap="square" rtlCol="0">
            <a:spAutoFit/>
          </a:bodyPr>
          <a:lstStyle/>
          <a:p>
            <a:pPr algn="l">
              <a:lnSpc>
                <a:spcPct val="100000"/>
              </a:lnSpc>
            </a:pPr>
            <a:r>
              <a:rPr lang="en-US" altLang="zh-CN" sz="4000"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             </a:t>
            </a:r>
            <a:r>
              <a:rPr lang="zh-CN" altLang="en-US" sz="4000"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二、印  度</a:t>
            </a:r>
            <a:r>
              <a:rPr lang="zh-CN" altLang="en-US" sz="3600" dirty="0">
                <a:solidFill>
                  <a:schemeClr val="bg1"/>
                </a:solidFill>
                <a:latin typeface="微软雅黑" panose="020B0503020204020204" charset="-122"/>
                <a:ea typeface="微软雅黑" panose="020B0503020204020204" charset="-122"/>
              </a:rPr>
              <a:t> </a:t>
            </a:r>
          </a:p>
        </p:txBody>
      </p:sp>
      <p:sp>
        <p:nvSpPr>
          <p:cNvPr id="5" name="文本框 4"/>
          <p:cNvSpPr txBox="1"/>
          <p:nvPr/>
        </p:nvSpPr>
        <p:spPr>
          <a:xfrm>
            <a:off x="201295" y="979170"/>
            <a:ext cx="4942205" cy="632460"/>
          </a:xfrm>
          <a:prstGeom prst="rect">
            <a:avLst/>
          </a:prstGeom>
          <a:gradFill>
            <a:gsLst>
              <a:gs pos="100000">
                <a:srgbClr val="FBFB11"/>
              </a:gs>
              <a:gs pos="100000">
                <a:srgbClr val="838309"/>
              </a:gs>
            </a:gsLst>
            <a:lin ang="5400000" scaled="0"/>
          </a:gradFill>
          <a:ln>
            <a:solidFill>
              <a:schemeClr val="tx1">
                <a:lumMod val="95000"/>
                <a:lumOff val="5000"/>
              </a:schemeClr>
            </a:solidFill>
          </a:ln>
          <a:effectLst>
            <a:outerShdw blurRad="63500" algn="ctr" rotWithShape="0">
              <a:prstClr val="black">
                <a:alpha val="40000"/>
              </a:prstClr>
            </a:outerShdw>
          </a:effectLst>
        </p:spPr>
        <p:txBody>
          <a:bodyPr wrap="square" rtlCol="0">
            <a:spAutoFit/>
            <a:scene3d>
              <a:camera prst="orthographicFront"/>
              <a:lightRig rig="threePt" dir="t"/>
            </a:scene3d>
          </a:bodyPr>
          <a:lstStyle/>
          <a:p>
            <a:pPr algn="l">
              <a:lnSpc>
                <a:spcPct val="110000"/>
              </a:lnSpc>
            </a:pPr>
            <a:r>
              <a:rPr lang="en-US" altLang="zh-CN" sz="3200" b="1" dirty="0">
                <a:solidFill>
                  <a:schemeClr val="tx1"/>
                </a:solidFill>
                <a:effectLst/>
                <a:latin typeface="+mn-ea"/>
                <a:cs typeface="+mn-ea"/>
              </a:rPr>
              <a:t> </a:t>
            </a:r>
            <a:r>
              <a:rPr lang="en-US" altLang="zh-CN" sz="3200" dirty="0">
                <a:solidFill>
                  <a:schemeClr val="tx1"/>
                </a:solidFill>
                <a:effectLst/>
                <a:latin typeface="+mn-ea"/>
                <a:cs typeface="+mn-ea"/>
              </a:rPr>
              <a:t>3</a:t>
            </a:r>
            <a:r>
              <a:rPr lang="zh-CN" altLang="en-US" sz="3200" dirty="0">
                <a:solidFill>
                  <a:schemeClr val="tx1"/>
                </a:solidFill>
                <a:effectLst/>
                <a:latin typeface="+mn-ea"/>
                <a:cs typeface="+mn-ea"/>
              </a:rPr>
              <a:t>、迅速发展的民族工业</a:t>
            </a:r>
            <a:endParaRPr lang="zh-CN" altLang="en-US" sz="2800" dirty="0">
              <a:solidFill>
                <a:srgbClr val="FF0000"/>
              </a:solidFill>
              <a:effectLst/>
              <a:latin typeface="+mn-ea"/>
              <a:ea typeface="楷体" panose="02010609060101010101" charset="-122"/>
              <a:cs typeface="+mn-ea"/>
            </a:endParaRPr>
          </a:p>
        </p:txBody>
      </p:sp>
      <p:pic>
        <p:nvPicPr>
          <p:cNvPr id="6" name="Picture 6" descr="印度矿产资源分布"/>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1295" y="1735281"/>
            <a:ext cx="4557713" cy="4614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2"/>
          <p:cNvSpPr txBox="1">
            <a:spLocks noChangeArrowheads="1"/>
          </p:cNvSpPr>
          <p:nvPr/>
        </p:nvSpPr>
        <p:spPr>
          <a:xfrm>
            <a:off x="4717416" y="1889125"/>
            <a:ext cx="3948119" cy="475456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smtClean="0">
                <a:latin typeface="方正大标宋_GBK"/>
                <a:ea typeface="方正大标宋_GBK"/>
                <a:cs typeface="Times New Roman" panose="02020603050405020304" pitchFamily="18" charset="0"/>
              </a:rPr>
              <a:t>①矿产资源的分布</a:t>
            </a:r>
          </a:p>
          <a:p>
            <a:pPr marL="403225" lvl="1"/>
            <a:endParaRPr lang="en-US" altLang="zh-CN" dirty="0" smtClean="0">
              <a:latin typeface="方正大标宋_GBK"/>
              <a:ea typeface="方正大标宋_GBK"/>
              <a:cs typeface="Times New Roman" panose="02020603050405020304" pitchFamily="18" charset="0"/>
            </a:endParaRPr>
          </a:p>
          <a:p>
            <a:pPr marL="403225" lvl="1"/>
            <a:r>
              <a:rPr lang="zh-CN" altLang="en-US" dirty="0" smtClean="0">
                <a:latin typeface="方正大标宋_GBK"/>
                <a:ea typeface="方正大标宋_GBK"/>
                <a:cs typeface="Times New Roman" panose="02020603050405020304" pitchFamily="18" charset="0"/>
              </a:rPr>
              <a:t>煤、铁、锰等主要分布于</a:t>
            </a:r>
            <a:r>
              <a:rPr lang="en-US" altLang="zh-CN" dirty="0" smtClean="0">
                <a:latin typeface="方正大标宋_GBK"/>
                <a:ea typeface="方正大标宋_GBK"/>
                <a:cs typeface="Times New Roman" panose="02020603050405020304" pitchFamily="18" charset="0"/>
              </a:rPr>
              <a:t>____________</a:t>
            </a:r>
            <a:r>
              <a:rPr lang="zh-CN" altLang="en-US" dirty="0" smtClean="0">
                <a:latin typeface="方正大标宋_GBK"/>
                <a:ea typeface="方正大标宋_GBK"/>
                <a:cs typeface="Times New Roman" panose="02020603050405020304" pitchFamily="18" charset="0"/>
              </a:rPr>
              <a:t>东北部</a:t>
            </a:r>
          </a:p>
        </p:txBody>
      </p:sp>
      <p:sp>
        <p:nvSpPr>
          <p:cNvPr id="8" name="Rectangle 4"/>
          <p:cNvSpPr>
            <a:spLocks noChangeArrowheads="1"/>
          </p:cNvSpPr>
          <p:nvPr/>
        </p:nvSpPr>
        <p:spPr bwMode="auto">
          <a:xfrm>
            <a:off x="5361709" y="3022457"/>
            <a:ext cx="165215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400" b="1" dirty="0">
                <a:solidFill>
                  <a:srgbClr val="FF0000"/>
                </a:solidFill>
                <a:latin typeface="Times New Roman" panose="02020603050405020304" pitchFamily="18" charset="0"/>
              </a:rPr>
              <a:t>德干高原 </a:t>
            </a:r>
          </a:p>
        </p:txBody>
      </p:sp>
    </p:spTree>
    <p:extLst>
      <p:ext uri="{BB962C8B-B14F-4D97-AF65-F5344CB8AC3E}">
        <p14:creationId xmlns:p14="http://schemas.microsoft.com/office/powerpoint/2010/main" val="2616312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文本占位符 1"/>
          <p:cNvSpPr>
            <a:spLocks noGrp="1"/>
          </p:cNvSpPr>
          <p:nvPr>
            <p:ph type="body" sz="quarter" idx="13"/>
          </p:nvPr>
        </p:nvSpPr>
        <p:spPr>
          <a:xfrm>
            <a:off x="34925" y="114300"/>
            <a:ext cx="8497888" cy="4754563"/>
          </a:xfrm>
        </p:spPr>
        <p:txBody>
          <a:bodyPr/>
          <a:lstStyle/>
          <a:p>
            <a:pPr eaLnBrk="1" hangingPunct="1"/>
            <a:r>
              <a:rPr lang="zh-CN" altLang="en-US" dirty="0" smtClean="0">
                <a:latin typeface="方正大标宋_GBK"/>
                <a:ea typeface="方正大标宋_GBK"/>
                <a:cs typeface="方正大标宋_GBK"/>
              </a:rPr>
              <a:t>②、印度三大工业区</a:t>
            </a:r>
          </a:p>
        </p:txBody>
      </p:sp>
      <p:pic>
        <p:nvPicPr>
          <p:cNvPr id="56323" name="Picture 6" descr="印度矿产资源分布"/>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50" y="836613"/>
            <a:ext cx="4557713" cy="5554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p:cNvSpPr txBox="1"/>
          <p:nvPr/>
        </p:nvSpPr>
        <p:spPr>
          <a:xfrm>
            <a:off x="4564063" y="1341438"/>
            <a:ext cx="4356100" cy="2368550"/>
          </a:xfrm>
          <a:prstGeom prst="rect">
            <a:avLst/>
          </a:prstGeom>
          <a:noFill/>
        </p:spPr>
        <p:txBody>
          <a:bodyPr>
            <a:spAutoFit/>
          </a:bodyPr>
          <a:lstStyle/>
          <a:p>
            <a:pPr>
              <a:defRPr/>
            </a:pPr>
            <a:r>
              <a:rPr lang="zh-CN" altLang="en-US" sz="2800" b="1" dirty="0">
                <a:latin typeface="方正大标宋_GBK" pitchFamily="65" charset="-122"/>
                <a:ea typeface="方正大标宋_GBK" pitchFamily="65" charset="-122"/>
              </a:rPr>
              <a:t>三大工业中心</a:t>
            </a:r>
            <a:endParaRPr lang="en-US" altLang="zh-CN" sz="2800" b="1" dirty="0">
              <a:latin typeface="方正大标宋_GBK" pitchFamily="65" charset="-122"/>
              <a:ea typeface="方正大标宋_GBK" pitchFamily="65" charset="-122"/>
            </a:endParaRPr>
          </a:p>
          <a:p>
            <a:pPr marL="342900" indent="-342900">
              <a:lnSpc>
                <a:spcPct val="200000"/>
              </a:lnSpc>
              <a:buFont typeface="Wingdings" pitchFamily="2" charset="2"/>
              <a:buChar char="p"/>
              <a:defRPr/>
            </a:pPr>
            <a:r>
              <a:rPr lang="zh-CN" altLang="en-US" sz="2000" b="1" dirty="0">
                <a:latin typeface="方正大标宋_GBK" pitchFamily="65" charset="-122"/>
                <a:ea typeface="方正大标宋_GBK" pitchFamily="65" charset="-122"/>
              </a:rPr>
              <a:t>加尔各答：麻纺织、钢铁工业</a:t>
            </a:r>
            <a:endParaRPr lang="en-US" altLang="zh-CN" sz="2000" b="1" dirty="0">
              <a:latin typeface="方正大标宋_GBK" pitchFamily="65" charset="-122"/>
              <a:ea typeface="方正大标宋_GBK" pitchFamily="65" charset="-122"/>
            </a:endParaRPr>
          </a:p>
          <a:p>
            <a:pPr marL="342900" indent="-342900">
              <a:lnSpc>
                <a:spcPct val="200000"/>
              </a:lnSpc>
              <a:buFont typeface="Wingdings" pitchFamily="2" charset="2"/>
              <a:buChar char="p"/>
              <a:defRPr/>
            </a:pPr>
            <a:r>
              <a:rPr lang="zh-CN" altLang="en-US" sz="2000" b="1" dirty="0">
                <a:latin typeface="方正大标宋_GBK" pitchFamily="65" charset="-122"/>
                <a:ea typeface="方正大标宋_GBK" pitchFamily="65" charset="-122"/>
              </a:rPr>
              <a:t>孟买：棉纺织工业</a:t>
            </a:r>
            <a:endParaRPr lang="en-US" altLang="zh-CN" sz="2000" b="1" dirty="0">
              <a:latin typeface="方正大标宋_GBK" pitchFamily="65" charset="-122"/>
              <a:ea typeface="方正大标宋_GBK" pitchFamily="65" charset="-122"/>
            </a:endParaRPr>
          </a:p>
          <a:p>
            <a:pPr marL="342900" indent="-342900">
              <a:lnSpc>
                <a:spcPct val="200000"/>
              </a:lnSpc>
              <a:buFont typeface="Wingdings" pitchFamily="2" charset="2"/>
              <a:buChar char="p"/>
              <a:defRPr/>
            </a:pPr>
            <a:r>
              <a:rPr lang="zh-CN" altLang="en-US" sz="2000" b="1" dirty="0">
                <a:latin typeface="方正大标宋_GBK" pitchFamily="65" charset="-122"/>
                <a:ea typeface="方正大标宋_GBK" pitchFamily="65" charset="-122"/>
              </a:rPr>
              <a:t>班加罗尔</a:t>
            </a:r>
            <a:r>
              <a:rPr lang="zh-CN" altLang="en-US" sz="2000" b="1" dirty="0" smtClean="0">
                <a:latin typeface="方正大标宋_GBK" pitchFamily="65" charset="-122"/>
                <a:ea typeface="方正大标宋_GBK" pitchFamily="65" charset="-122"/>
              </a:rPr>
              <a:t>：高科技中心</a:t>
            </a:r>
            <a:endParaRPr lang="zh-CN" altLang="en-US" sz="2000" b="1" dirty="0">
              <a:latin typeface="方正大标宋_GBK" pitchFamily="65" charset="-122"/>
              <a:ea typeface="方正大标宋_GBK" pitchFamily="65" charset="-122"/>
            </a:endParaRPr>
          </a:p>
        </p:txBody>
      </p:sp>
    </p:spTree>
    <p:extLst>
      <p:ext uri="{BB962C8B-B14F-4D97-AF65-F5344CB8AC3E}">
        <p14:creationId xmlns:p14="http://schemas.microsoft.com/office/powerpoint/2010/main" val="321407170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42" presetClass="entr" presetSubtype="0" fill="hold" nodeType="clickEffect">
                                  <p:stCondLst>
                                    <p:cond delay="0"/>
                                  </p:stCondLst>
                                  <p:childTnLst>
                                    <p:set>
                                      <p:cBhvr>
                                        <p:cTn id="13" dur="1" fill="hold">
                                          <p:stCondLst>
                                            <p:cond delay="0"/>
                                          </p:stCondLst>
                                        </p:cTn>
                                        <p:tgtEl>
                                          <p:spTgt spid="4">
                                            <p:txEl>
                                              <p:pRg st="1" end="1"/>
                                            </p:txEl>
                                          </p:spTgt>
                                        </p:tgtEl>
                                        <p:attrNameLst>
                                          <p:attrName>style.visibility</p:attrName>
                                        </p:attrNameLst>
                                      </p:cBhvr>
                                      <p:to>
                                        <p:strVal val="visible"/>
                                      </p:to>
                                    </p:set>
                                    <p:animEffect transition="in" filter="fade">
                                      <p:cBhvr>
                                        <p:cTn id="14" dur="1000"/>
                                        <p:tgtEl>
                                          <p:spTgt spid="4">
                                            <p:txEl>
                                              <p:pRg st="1" end="1"/>
                                            </p:txEl>
                                          </p:spTgt>
                                        </p:tgtEl>
                                      </p:cBhvr>
                                    </p:animEffect>
                                    <p:anim calcmode="lin" valueType="num">
                                      <p:cBhvr>
                                        <p:cTn id="15"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42" presetClass="entr" presetSubtype="0" fill="hold" nodeType="clickEffect">
                                  <p:stCondLst>
                                    <p:cond delay="0"/>
                                  </p:stCondLst>
                                  <p:childTnLst>
                                    <p:set>
                                      <p:cBhvr>
                                        <p:cTn id="20" dur="1" fill="hold">
                                          <p:stCondLst>
                                            <p:cond delay="0"/>
                                          </p:stCondLst>
                                        </p:cTn>
                                        <p:tgtEl>
                                          <p:spTgt spid="4">
                                            <p:txEl>
                                              <p:pRg st="2" end="2"/>
                                            </p:txEl>
                                          </p:spTgt>
                                        </p:tgtEl>
                                        <p:attrNameLst>
                                          <p:attrName>style.visibility</p:attrName>
                                        </p:attrNameLst>
                                      </p:cBhvr>
                                      <p:to>
                                        <p:strVal val="visible"/>
                                      </p:to>
                                    </p:set>
                                    <p:animEffect transition="in" filter="fade">
                                      <p:cBhvr>
                                        <p:cTn id="21" dur="1000"/>
                                        <p:tgtEl>
                                          <p:spTgt spid="4">
                                            <p:txEl>
                                              <p:pRg st="2" end="2"/>
                                            </p:txEl>
                                          </p:spTgt>
                                        </p:tgtEl>
                                      </p:cBhvr>
                                    </p:animEffect>
                                    <p:anim calcmode="lin" valueType="num">
                                      <p:cBhvr>
                                        <p:cTn id="22"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nodeType="clickPar">
                      <p:stCondLst>
                        <p:cond delay="indefinite"/>
                      </p:stCondLst>
                      <p:childTnLst>
                        <p:par>
                          <p:cTn id="25" fill="hold" nodeType="withGroup">
                            <p:stCondLst>
                              <p:cond delay="0"/>
                            </p:stCondLst>
                            <p:childTnLst>
                              <p:par>
                                <p:cTn id="26" presetID="42" presetClass="entr" presetSubtype="0" fill="hold" nodeType="clickEffect">
                                  <p:stCondLst>
                                    <p:cond delay="0"/>
                                  </p:stCondLst>
                                  <p:childTnLst>
                                    <p:set>
                                      <p:cBhvr>
                                        <p:cTn id="27" dur="1" fill="hold">
                                          <p:stCondLst>
                                            <p:cond delay="0"/>
                                          </p:stCondLst>
                                        </p:cTn>
                                        <p:tgtEl>
                                          <p:spTgt spid="4">
                                            <p:txEl>
                                              <p:pRg st="3" end="3"/>
                                            </p:txEl>
                                          </p:spTgt>
                                        </p:tgtEl>
                                        <p:attrNameLst>
                                          <p:attrName>style.visibility</p:attrName>
                                        </p:attrNameLst>
                                      </p:cBhvr>
                                      <p:to>
                                        <p:strVal val="visible"/>
                                      </p:to>
                                    </p:set>
                                    <p:animEffect transition="in" filter="fade">
                                      <p:cBhvr>
                                        <p:cTn id="28" dur="1000"/>
                                        <p:tgtEl>
                                          <p:spTgt spid="4">
                                            <p:txEl>
                                              <p:pRg st="3" end="3"/>
                                            </p:txEl>
                                          </p:spTgt>
                                        </p:tgtEl>
                                      </p:cBhvr>
                                    </p:animEffect>
                                    <p:anim calcmode="lin" valueType="num">
                                      <p:cBhvr>
                                        <p:cTn id="29" dur="10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4">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3"/>
          <p:cNvSpPr>
            <a:spLocks noChangeArrowheads="1"/>
          </p:cNvSpPr>
          <p:nvPr/>
        </p:nvSpPr>
        <p:spPr bwMode="auto">
          <a:xfrm>
            <a:off x="5103813" y="2254250"/>
            <a:ext cx="3962400" cy="3416300"/>
          </a:xfrm>
          <a:prstGeom prst="rect">
            <a:avLst/>
          </a:prstGeom>
          <a:noFill/>
          <a:ln>
            <a:noFill/>
          </a:ln>
        </p:spPr>
        <p:txBody>
          <a:bodyPr>
            <a:spAutoFit/>
          </a:bodyPr>
          <a:lstStyle>
            <a:lvl1pPr>
              <a:spcBef>
                <a:spcPct val="20000"/>
              </a:spcBef>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har char="•"/>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微软雅黑" panose="020B0503020204020204" pitchFamily="34" charset="-122"/>
              </a:defRPr>
            </a:lvl9pPr>
          </a:lstStyle>
          <a:p>
            <a:pPr>
              <a:lnSpc>
                <a:spcPct val="150000"/>
              </a:lnSpc>
              <a:spcBef>
                <a:spcPct val="0"/>
              </a:spcBef>
              <a:defRPr/>
            </a:pPr>
            <a:r>
              <a:rPr lang="zh-CN" altLang="en-US" sz="2400" b="1" dirty="0">
                <a:solidFill>
                  <a:srgbClr val="0D0D0D"/>
                </a:solidFill>
                <a:latin typeface="方正大标宋_GBK" pitchFamily="65" charset="-122"/>
                <a:ea typeface="方正大标宋_GBK" pitchFamily="65" charset="-122"/>
              </a:rPr>
              <a:t>①  </a:t>
            </a:r>
            <a:r>
              <a:rPr lang="zh-CN" altLang="en-US" sz="2400" b="1" dirty="0">
                <a:solidFill>
                  <a:srgbClr val="C00000"/>
                </a:solidFill>
                <a:latin typeface="方正大标宋_GBK" pitchFamily="65" charset="-122"/>
                <a:ea typeface="方正大标宋_GBK" pitchFamily="65" charset="-122"/>
              </a:rPr>
              <a:t>接近原料产地</a:t>
            </a:r>
            <a:r>
              <a:rPr lang="zh-CN" altLang="en-US" sz="2400" b="1" dirty="0">
                <a:solidFill>
                  <a:srgbClr val="0D0D0D"/>
                </a:solidFill>
                <a:latin typeface="方正大标宋_GBK" pitchFamily="65" charset="-122"/>
                <a:ea typeface="方正大标宋_GBK" pitchFamily="65" charset="-122"/>
              </a:rPr>
              <a:t>；</a:t>
            </a:r>
          </a:p>
          <a:p>
            <a:pPr>
              <a:lnSpc>
                <a:spcPct val="150000"/>
              </a:lnSpc>
              <a:spcBef>
                <a:spcPct val="0"/>
              </a:spcBef>
              <a:defRPr/>
            </a:pPr>
            <a:r>
              <a:rPr lang="zh-CN" altLang="en-US" sz="2400" b="1" dirty="0">
                <a:solidFill>
                  <a:srgbClr val="0D0D0D"/>
                </a:solidFill>
                <a:latin typeface="方正大标宋_GBK" pitchFamily="65" charset="-122"/>
                <a:ea typeface="方正大标宋_GBK" pitchFamily="65" charset="-122"/>
              </a:rPr>
              <a:t>②  海运条件便利；</a:t>
            </a:r>
          </a:p>
          <a:p>
            <a:pPr>
              <a:lnSpc>
                <a:spcPct val="150000"/>
              </a:lnSpc>
              <a:spcBef>
                <a:spcPct val="0"/>
              </a:spcBef>
              <a:defRPr/>
            </a:pPr>
            <a:r>
              <a:rPr lang="zh-CN" altLang="en-US" sz="2400" b="1" dirty="0">
                <a:solidFill>
                  <a:srgbClr val="0D0D0D"/>
                </a:solidFill>
                <a:latin typeface="方正大标宋_GBK" pitchFamily="65" charset="-122"/>
                <a:ea typeface="方正大标宋_GBK" pitchFamily="65" charset="-122"/>
              </a:rPr>
              <a:t>③  人口稠密、劳动力丰富；</a:t>
            </a:r>
          </a:p>
          <a:p>
            <a:pPr marL="446088" indent="-446088">
              <a:lnSpc>
                <a:spcPct val="150000"/>
              </a:lnSpc>
              <a:spcBef>
                <a:spcPct val="0"/>
              </a:spcBef>
              <a:defRPr/>
            </a:pPr>
            <a:r>
              <a:rPr lang="zh-CN" altLang="en-US" sz="2400" b="1" dirty="0">
                <a:solidFill>
                  <a:srgbClr val="0D0D0D"/>
                </a:solidFill>
                <a:latin typeface="方正大标宋_GBK" pitchFamily="65" charset="-122"/>
                <a:ea typeface="方正大标宋_GBK" pitchFamily="65" charset="-122"/>
              </a:rPr>
              <a:t>④  工业基础好，历史悠久，经验丰富。</a:t>
            </a:r>
          </a:p>
          <a:p>
            <a:pPr>
              <a:lnSpc>
                <a:spcPct val="150000"/>
              </a:lnSpc>
              <a:spcBef>
                <a:spcPct val="0"/>
              </a:spcBef>
              <a:defRPr/>
            </a:pPr>
            <a:r>
              <a:rPr lang="zh-CN" altLang="en-US" sz="2400" b="1" dirty="0">
                <a:solidFill>
                  <a:srgbClr val="0D0D0D"/>
                </a:solidFill>
                <a:latin typeface="方正大标宋_GBK" pitchFamily="65" charset="-122"/>
                <a:ea typeface="方正大标宋_GBK" pitchFamily="65" charset="-122"/>
              </a:rPr>
              <a:t>⑤  政策支持</a:t>
            </a:r>
          </a:p>
        </p:txBody>
      </p:sp>
      <p:sp>
        <p:nvSpPr>
          <p:cNvPr id="58371" name="矩形 3"/>
          <p:cNvSpPr>
            <a:spLocks noChangeArrowheads="1"/>
          </p:cNvSpPr>
          <p:nvPr/>
        </p:nvSpPr>
        <p:spPr bwMode="auto">
          <a:xfrm>
            <a:off x="5065713" y="722313"/>
            <a:ext cx="3914775" cy="95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b="1">
                <a:latin typeface="方正大标宋_GBK"/>
                <a:ea typeface="方正大标宋_GBK"/>
                <a:cs typeface="方正大标宋_GBK"/>
              </a:rPr>
              <a:t>思考：发展棉、麻工业的区位条件？</a:t>
            </a:r>
          </a:p>
        </p:txBody>
      </p:sp>
      <p:grpSp>
        <p:nvGrpSpPr>
          <p:cNvPr id="58372" name="组合 15"/>
          <p:cNvGrpSpPr>
            <a:grpSpLocks/>
          </p:cNvGrpSpPr>
          <p:nvPr/>
        </p:nvGrpSpPr>
        <p:grpSpPr bwMode="auto">
          <a:xfrm>
            <a:off x="0" y="0"/>
            <a:ext cx="4968875" cy="6858000"/>
            <a:chOff x="-635" y="0"/>
            <a:chExt cx="4969196" cy="6858000"/>
          </a:xfrm>
        </p:grpSpPr>
        <p:pic>
          <p:nvPicPr>
            <p:cNvPr id="58373" name="图片 63492" descr="扫描0010"/>
            <p:cNvPicPr>
              <a:picLocks noChangeAspect="1" noChangeArrowheads="1"/>
            </p:cNvPicPr>
            <p:nvPr/>
          </p:nvPicPr>
          <p:blipFill>
            <a:blip r:embed="rId2">
              <a:lum bright="-20000" contrast="40000"/>
              <a:grayscl/>
              <a:extLst>
                <a:ext uri="{28A0092B-C50C-407E-A947-70E740481C1C}">
                  <a14:useLocalDpi xmlns:a14="http://schemas.microsoft.com/office/drawing/2010/main" val="0"/>
                </a:ext>
              </a:extLst>
            </a:blip>
            <a:srcRect l="4781" t="2824" r="3137" b="2824"/>
            <a:stretch>
              <a:fillRect/>
            </a:stretch>
          </p:blipFill>
          <p:spPr bwMode="auto">
            <a:xfrm>
              <a:off x="32705" y="0"/>
              <a:ext cx="4935856"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374" name="对话气泡: 矩形 5"/>
            <p:cNvSpPr>
              <a:spLocks noChangeArrowheads="1"/>
            </p:cNvSpPr>
            <p:nvPr/>
          </p:nvSpPr>
          <p:spPr bwMode="auto">
            <a:xfrm>
              <a:off x="1020278" y="762070"/>
              <a:ext cx="2256356" cy="562341"/>
            </a:xfrm>
            <a:prstGeom prst="wedgeRectCallout">
              <a:avLst>
                <a:gd name="adj1" fmla="val -15569"/>
                <a:gd name="adj2" fmla="val 83824"/>
              </a:avLst>
            </a:prstGeom>
            <a:solidFill>
              <a:schemeClr val="accent2">
                <a:alpha val="70195"/>
              </a:schemeClr>
            </a:solidFill>
            <a:ln w="12700" algn="ctr">
              <a:solidFill>
                <a:schemeClr val="tx1"/>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sz="2400">
                <a:solidFill>
                  <a:srgbClr val="FFFFFF"/>
                </a:solidFill>
              </a:endParaRPr>
            </a:p>
          </p:txBody>
        </p:sp>
        <p:sp>
          <p:nvSpPr>
            <p:cNvPr id="58375" name="矩形 6"/>
            <p:cNvSpPr>
              <a:spLocks noChangeArrowheads="1"/>
            </p:cNvSpPr>
            <p:nvPr/>
          </p:nvSpPr>
          <p:spPr bwMode="auto">
            <a:xfrm>
              <a:off x="1031216" y="843185"/>
              <a:ext cx="226719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000" b="1">
                  <a:solidFill>
                    <a:srgbClr val="000000"/>
                  </a:solidFill>
                  <a:latin typeface="微软雅黑" panose="020B0503020204020204" pitchFamily="34" charset="-122"/>
                </a:rPr>
                <a:t>全国铁路交通枢纽</a:t>
              </a:r>
            </a:p>
          </p:txBody>
        </p:sp>
        <p:sp>
          <p:nvSpPr>
            <p:cNvPr id="58376" name="文本框 7"/>
            <p:cNvSpPr txBox="1">
              <a:spLocks noChangeArrowheads="1"/>
            </p:cNvSpPr>
            <p:nvPr/>
          </p:nvSpPr>
          <p:spPr bwMode="auto">
            <a:xfrm>
              <a:off x="631106" y="1676446"/>
              <a:ext cx="800219" cy="461665"/>
            </a:xfrm>
            <a:prstGeom prst="rect">
              <a:avLst/>
            </a:prstGeom>
            <a:solidFill>
              <a:schemeClr val="bg1">
                <a:alpha val="85097"/>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400" b="1">
                  <a:solidFill>
                    <a:srgbClr val="FF0000"/>
                  </a:solidFill>
                  <a:latin typeface="微软雅黑" panose="020B0503020204020204" pitchFamily="34" charset="-122"/>
                </a:rPr>
                <a:t>首都</a:t>
              </a:r>
            </a:p>
          </p:txBody>
        </p:sp>
        <p:grpSp>
          <p:nvGrpSpPr>
            <p:cNvPr id="58377" name="组合 8"/>
            <p:cNvGrpSpPr>
              <a:grpSpLocks/>
            </p:cNvGrpSpPr>
            <p:nvPr/>
          </p:nvGrpSpPr>
          <p:grpSpPr bwMode="auto">
            <a:xfrm>
              <a:off x="2557284" y="3180856"/>
              <a:ext cx="1638238" cy="830997"/>
              <a:chOff x="2227633" y="3260207"/>
              <a:chExt cx="1638238" cy="830997"/>
            </a:xfrm>
          </p:grpSpPr>
          <p:sp>
            <p:nvSpPr>
              <p:cNvPr id="58381" name="对话气泡: 矩形 9"/>
              <p:cNvSpPr>
                <a:spLocks noChangeArrowheads="1"/>
              </p:cNvSpPr>
              <p:nvPr/>
            </p:nvSpPr>
            <p:spPr bwMode="auto">
              <a:xfrm>
                <a:off x="2227633" y="3309075"/>
                <a:ext cx="1638238" cy="733262"/>
              </a:xfrm>
              <a:prstGeom prst="wedgeRectCallout">
                <a:avLst>
                  <a:gd name="adj1" fmla="val -5602"/>
                  <a:gd name="adj2" fmla="val -77995"/>
                </a:avLst>
              </a:prstGeom>
              <a:solidFill>
                <a:schemeClr val="accent2">
                  <a:alpha val="70195"/>
                </a:schemeClr>
              </a:solidFill>
              <a:ln w="12700" algn="ctr">
                <a:solidFill>
                  <a:schemeClr val="tx1"/>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sz="2400">
                  <a:solidFill>
                    <a:srgbClr val="FFFFFF"/>
                  </a:solidFill>
                </a:endParaRPr>
              </a:p>
            </p:txBody>
          </p:sp>
          <p:sp>
            <p:nvSpPr>
              <p:cNvPr id="58382" name="矩形 10"/>
              <p:cNvSpPr>
                <a:spLocks noChangeArrowheads="1"/>
              </p:cNvSpPr>
              <p:nvPr/>
            </p:nvSpPr>
            <p:spPr bwMode="auto">
              <a:xfrm>
                <a:off x="2286442" y="3260207"/>
                <a:ext cx="152402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lang="zh-CN" altLang="en-US" sz="2000" b="1">
                    <a:solidFill>
                      <a:srgbClr val="000000"/>
                    </a:solidFill>
                    <a:latin typeface="微软雅黑" panose="020B0503020204020204" pitchFamily="34" charset="-122"/>
                  </a:rPr>
                  <a:t>第一大城市</a:t>
                </a:r>
              </a:p>
              <a:p>
                <a:pPr eaLnBrk="1" hangingPunct="1">
                  <a:lnSpc>
                    <a:spcPct val="120000"/>
                  </a:lnSpc>
                </a:pPr>
                <a:r>
                  <a:rPr lang="zh-CN" altLang="en-US" sz="2000" b="1">
                    <a:solidFill>
                      <a:srgbClr val="000000"/>
                    </a:solidFill>
                    <a:latin typeface="微软雅黑" panose="020B0503020204020204" pitchFamily="34" charset="-122"/>
                  </a:rPr>
                  <a:t>第二大海港</a:t>
                </a:r>
              </a:p>
            </p:txBody>
          </p:sp>
        </p:grpSp>
        <p:grpSp>
          <p:nvGrpSpPr>
            <p:cNvPr id="58378" name="组合 11"/>
            <p:cNvGrpSpPr>
              <a:grpSpLocks/>
            </p:cNvGrpSpPr>
            <p:nvPr/>
          </p:nvGrpSpPr>
          <p:grpSpPr bwMode="auto">
            <a:xfrm>
              <a:off x="-635" y="4038600"/>
              <a:ext cx="1638238" cy="830997"/>
              <a:chOff x="111181" y="2388003"/>
              <a:chExt cx="1638238" cy="830997"/>
            </a:xfrm>
          </p:grpSpPr>
          <p:sp>
            <p:nvSpPr>
              <p:cNvPr id="58379" name="对话气泡: 矩形 12"/>
              <p:cNvSpPr>
                <a:spLocks noChangeArrowheads="1"/>
              </p:cNvSpPr>
              <p:nvPr/>
            </p:nvSpPr>
            <p:spPr bwMode="auto">
              <a:xfrm>
                <a:off x="111181" y="2464203"/>
                <a:ext cx="1638238" cy="733262"/>
              </a:xfrm>
              <a:prstGeom prst="wedgeRectCallout">
                <a:avLst>
                  <a:gd name="adj1" fmla="val 16255"/>
                  <a:gd name="adj2" fmla="val -154671"/>
                </a:avLst>
              </a:prstGeom>
              <a:solidFill>
                <a:schemeClr val="accent2">
                  <a:alpha val="70195"/>
                </a:schemeClr>
              </a:solidFill>
              <a:ln w="12700" algn="ctr">
                <a:solidFill>
                  <a:schemeClr val="tx1"/>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sz="2400">
                  <a:solidFill>
                    <a:srgbClr val="FFFFFF"/>
                  </a:solidFill>
                </a:endParaRPr>
              </a:p>
            </p:txBody>
          </p:sp>
          <p:sp>
            <p:nvSpPr>
              <p:cNvPr id="58380" name="矩形 13"/>
              <p:cNvSpPr>
                <a:spLocks noChangeArrowheads="1"/>
              </p:cNvSpPr>
              <p:nvPr/>
            </p:nvSpPr>
            <p:spPr bwMode="auto">
              <a:xfrm>
                <a:off x="111181" y="2388003"/>
                <a:ext cx="152402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lang="zh-CN" altLang="en-US" sz="2000" b="1">
                    <a:solidFill>
                      <a:srgbClr val="000000"/>
                    </a:solidFill>
                    <a:latin typeface="微软雅黑" panose="020B0503020204020204" pitchFamily="34" charset="-122"/>
                  </a:rPr>
                  <a:t>第二大城市</a:t>
                </a:r>
              </a:p>
              <a:p>
                <a:pPr eaLnBrk="1" hangingPunct="1">
                  <a:lnSpc>
                    <a:spcPct val="120000"/>
                  </a:lnSpc>
                </a:pPr>
                <a:r>
                  <a:rPr lang="zh-CN" altLang="en-US" sz="2000" b="1">
                    <a:solidFill>
                      <a:srgbClr val="000000"/>
                    </a:solidFill>
                    <a:latin typeface="微软雅黑" panose="020B0503020204020204" pitchFamily="34" charset="-122"/>
                  </a:rPr>
                  <a:t>第一大海港</a:t>
                </a:r>
              </a:p>
            </p:txBody>
          </p:sp>
        </p:grpSp>
      </p:grpSp>
    </p:spTree>
    <p:extLst>
      <p:ext uri="{BB962C8B-B14F-4D97-AF65-F5344CB8AC3E}">
        <p14:creationId xmlns:p14="http://schemas.microsoft.com/office/powerpoint/2010/main" val="194946418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3">
                                            <p:txEl>
                                              <p:pRg st="0" end="0"/>
                                            </p:txEl>
                                          </p:spTgt>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53" presetClass="entr" presetSubtype="16"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 calcmode="lin" valueType="num">
                                      <p:cBhvr>
                                        <p:cTn id="14"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15" dur="500" fill="hold"/>
                                        <p:tgtEl>
                                          <p:spTgt spid="3">
                                            <p:txEl>
                                              <p:pRg st="1" end="1"/>
                                            </p:txEl>
                                          </p:spTgt>
                                        </p:tgtEl>
                                        <p:attrNameLst>
                                          <p:attrName>ppt_h</p:attrName>
                                        </p:attrNameLst>
                                      </p:cBhvr>
                                      <p:tavLst>
                                        <p:tav tm="0">
                                          <p:val>
                                            <p:fltVal val="0"/>
                                          </p:val>
                                        </p:tav>
                                        <p:tav tm="100000">
                                          <p:val>
                                            <p:strVal val="#ppt_h"/>
                                          </p:val>
                                        </p:tav>
                                      </p:tavLst>
                                    </p:anim>
                                    <p:animEffect transition="in" filter="fade">
                                      <p:cBhvr>
                                        <p:cTn id="16" dur="500"/>
                                        <p:tgtEl>
                                          <p:spTgt spid="3">
                                            <p:txEl>
                                              <p:pRg st="1" end="1"/>
                                            </p:txEl>
                                          </p:spTgt>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53" presetClass="entr" presetSubtype="16"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 calcmode="lin" valueType="num">
                                      <p:cBhvr>
                                        <p:cTn id="21"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22" dur="500" fill="hold"/>
                                        <p:tgtEl>
                                          <p:spTgt spid="3">
                                            <p:txEl>
                                              <p:pRg st="2" end="2"/>
                                            </p:txEl>
                                          </p:spTgt>
                                        </p:tgtEl>
                                        <p:attrNameLst>
                                          <p:attrName>ppt_h</p:attrName>
                                        </p:attrNameLst>
                                      </p:cBhvr>
                                      <p:tavLst>
                                        <p:tav tm="0">
                                          <p:val>
                                            <p:fltVal val="0"/>
                                          </p:val>
                                        </p:tav>
                                        <p:tav tm="100000">
                                          <p:val>
                                            <p:strVal val="#ppt_h"/>
                                          </p:val>
                                        </p:tav>
                                      </p:tavLst>
                                    </p:anim>
                                    <p:animEffect transition="in" filter="fade">
                                      <p:cBhvr>
                                        <p:cTn id="23" dur="500"/>
                                        <p:tgtEl>
                                          <p:spTgt spid="3">
                                            <p:txEl>
                                              <p:pRg st="2" end="2"/>
                                            </p:txEl>
                                          </p:spTgt>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53" presetClass="entr" presetSubtype="16" fill="hold"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 calcmode="lin" valueType="num">
                                      <p:cBhvr>
                                        <p:cTn id="28" dur="500" fill="hold"/>
                                        <p:tgtEl>
                                          <p:spTgt spid="3">
                                            <p:txEl>
                                              <p:pRg st="3" end="3"/>
                                            </p:txEl>
                                          </p:spTgt>
                                        </p:tgtEl>
                                        <p:attrNameLst>
                                          <p:attrName>ppt_w</p:attrName>
                                        </p:attrNameLst>
                                      </p:cBhvr>
                                      <p:tavLst>
                                        <p:tav tm="0">
                                          <p:val>
                                            <p:fltVal val="0"/>
                                          </p:val>
                                        </p:tav>
                                        <p:tav tm="100000">
                                          <p:val>
                                            <p:strVal val="#ppt_w"/>
                                          </p:val>
                                        </p:tav>
                                      </p:tavLst>
                                    </p:anim>
                                    <p:anim calcmode="lin" valueType="num">
                                      <p:cBhvr>
                                        <p:cTn id="29" dur="500" fill="hold"/>
                                        <p:tgtEl>
                                          <p:spTgt spid="3">
                                            <p:txEl>
                                              <p:pRg st="3" end="3"/>
                                            </p:txEl>
                                          </p:spTgt>
                                        </p:tgtEl>
                                        <p:attrNameLst>
                                          <p:attrName>ppt_h</p:attrName>
                                        </p:attrNameLst>
                                      </p:cBhvr>
                                      <p:tavLst>
                                        <p:tav tm="0">
                                          <p:val>
                                            <p:fltVal val="0"/>
                                          </p:val>
                                        </p:tav>
                                        <p:tav tm="100000">
                                          <p:val>
                                            <p:strVal val="#ppt_h"/>
                                          </p:val>
                                        </p:tav>
                                      </p:tavLst>
                                    </p:anim>
                                    <p:animEffect transition="in" filter="fade">
                                      <p:cBhvr>
                                        <p:cTn id="30" dur="500"/>
                                        <p:tgtEl>
                                          <p:spTgt spid="3">
                                            <p:txEl>
                                              <p:pRg st="3" end="3"/>
                                            </p:txEl>
                                          </p:spTgt>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53" presetClass="entr" presetSubtype="16" fill="hold"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 calcmode="lin" valueType="num">
                                      <p:cBhvr>
                                        <p:cTn id="35" dur="500" fill="hold"/>
                                        <p:tgtEl>
                                          <p:spTgt spid="3">
                                            <p:txEl>
                                              <p:pRg st="4" end="4"/>
                                            </p:txEl>
                                          </p:spTgt>
                                        </p:tgtEl>
                                        <p:attrNameLst>
                                          <p:attrName>ppt_w</p:attrName>
                                        </p:attrNameLst>
                                      </p:cBhvr>
                                      <p:tavLst>
                                        <p:tav tm="0">
                                          <p:val>
                                            <p:fltVal val="0"/>
                                          </p:val>
                                        </p:tav>
                                        <p:tav tm="100000">
                                          <p:val>
                                            <p:strVal val="#ppt_w"/>
                                          </p:val>
                                        </p:tav>
                                      </p:tavLst>
                                    </p:anim>
                                    <p:anim calcmode="lin" valueType="num">
                                      <p:cBhvr>
                                        <p:cTn id="36" dur="500" fill="hold"/>
                                        <p:tgtEl>
                                          <p:spTgt spid="3">
                                            <p:txEl>
                                              <p:pRg st="4" end="4"/>
                                            </p:txEl>
                                          </p:spTgt>
                                        </p:tgtEl>
                                        <p:attrNameLst>
                                          <p:attrName>ppt_h</p:attrName>
                                        </p:attrNameLst>
                                      </p:cBhvr>
                                      <p:tavLst>
                                        <p:tav tm="0">
                                          <p:val>
                                            <p:fltVal val="0"/>
                                          </p:val>
                                        </p:tav>
                                        <p:tav tm="100000">
                                          <p:val>
                                            <p:strVal val="#ppt_h"/>
                                          </p:val>
                                        </p:tav>
                                      </p:tavLst>
                                    </p:anim>
                                    <p:animEffect transition="in" filter="fade">
                                      <p:cBhvr>
                                        <p:cTn id="3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Text Box 4"/>
          <p:cNvSpPr txBox="1">
            <a:spLocks noChangeArrowheads="1"/>
          </p:cNvSpPr>
          <p:nvPr/>
        </p:nvSpPr>
        <p:spPr bwMode="auto">
          <a:xfrm>
            <a:off x="754063" y="1436688"/>
            <a:ext cx="3889375" cy="171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95000"/>
              </a:lnSpc>
              <a:spcBef>
                <a:spcPct val="50000"/>
              </a:spcBef>
            </a:pPr>
            <a:r>
              <a:rPr lang="en-US" altLang="zh-CN" sz="2800" b="1">
                <a:solidFill>
                  <a:srgbClr val="000000"/>
                </a:solidFill>
                <a:latin typeface="宋体" panose="02010600030101010101" pitchFamily="2" charset="-122"/>
              </a:rPr>
              <a:t>    </a:t>
            </a:r>
            <a:r>
              <a:rPr lang="zh-CN" altLang="en-US" sz="2800" b="1">
                <a:solidFill>
                  <a:srgbClr val="CC0099"/>
                </a:solidFill>
                <a:latin typeface="微软雅黑" panose="020B0503020204020204" pitchFamily="34" charset="-122"/>
                <a:ea typeface="微软雅黑" panose="020B0503020204020204" pitchFamily="34" charset="-122"/>
              </a:rPr>
              <a:t>班加罗尔</a:t>
            </a:r>
            <a:r>
              <a:rPr lang="zh-CN" altLang="en-US" sz="2800" b="1">
                <a:solidFill>
                  <a:srgbClr val="000000"/>
                </a:solidFill>
                <a:latin typeface="宋体" panose="02010600030101010101" pitchFamily="2" charset="-122"/>
              </a:rPr>
              <a:t>是印度    最重要的</a:t>
            </a:r>
            <a:r>
              <a:rPr lang="zh-CN" altLang="en-US" sz="2800" b="1">
                <a:solidFill>
                  <a:srgbClr val="0000FF"/>
                </a:solidFill>
                <a:latin typeface="微软雅黑" panose="020B0503020204020204" pitchFamily="34" charset="-122"/>
                <a:ea typeface="微软雅黑" panose="020B0503020204020204" pitchFamily="34" charset="-122"/>
              </a:rPr>
              <a:t>软件</a:t>
            </a:r>
            <a:r>
              <a:rPr lang="zh-CN" altLang="en-US" sz="2800" b="1">
                <a:solidFill>
                  <a:srgbClr val="000000"/>
                </a:solidFill>
                <a:latin typeface="宋体" panose="02010600030101010101" pitchFamily="2" charset="-122"/>
              </a:rPr>
              <a:t>生产基地，有“</a:t>
            </a:r>
            <a:r>
              <a:rPr lang="zh-CN" altLang="en-US" sz="2800" b="1">
                <a:solidFill>
                  <a:srgbClr val="0000FF"/>
                </a:solidFill>
                <a:latin typeface="微软雅黑" panose="020B0503020204020204" pitchFamily="34" charset="-122"/>
                <a:ea typeface="微软雅黑" panose="020B0503020204020204" pitchFamily="34" charset="-122"/>
              </a:rPr>
              <a:t>印度硅谷</a:t>
            </a:r>
            <a:r>
              <a:rPr lang="zh-CN" altLang="en-US" sz="2800" b="1">
                <a:solidFill>
                  <a:srgbClr val="000000"/>
                </a:solidFill>
                <a:latin typeface="宋体" panose="02010600030101010101" pitchFamily="2" charset="-122"/>
              </a:rPr>
              <a:t>”、“</a:t>
            </a:r>
            <a:r>
              <a:rPr lang="zh-CN" altLang="en-US" sz="2800" b="1">
                <a:solidFill>
                  <a:srgbClr val="0000FF"/>
                </a:solidFill>
                <a:latin typeface="微软雅黑" panose="020B0503020204020204" pitchFamily="34" charset="-122"/>
                <a:ea typeface="微软雅黑" panose="020B0503020204020204" pitchFamily="34" charset="-122"/>
              </a:rPr>
              <a:t>软件之都</a:t>
            </a:r>
            <a:r>
              <a:rPr lang="zh-CN" altLang="en-US" sz="2800" b="1">
                <a:solidFill>
                  <a:srgbClr val="000000"/>
                </a:solidFill>
                <a:latin typeface="宋体" panose="02010600030101010101" pitchFamily="2" charset="-122"/>
              </a:rPr>
              <a:t>”的美誉。  </a:t>
            </a:r>
          </a:p>
        </p:txBody>
      </p:sp>
      <p:sp>
        <p:nvSpPr>
          <p:cNvPr id="11267" name="Text Box 7"/>
          <p:cNvSpPr txBox="1">
            <a:spLocks noChangeArrowheads="1"/>
          </p:cNvSpPr>
          <p:nvPr/>
        </p:nvSpPr>
        <p:spPr bwMode="auto">
          <a:xfrm>
            <a:off x="1763713" y="546100"/>
            <a:ext cx="5761037"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zh-CN" altLang="en-US" sz="3200" b="1">
                <a:solidFill>
                  <a:srgbClr val="CC0099"/>
                </a:solidFill>
                <a:ea typeface="微软雅黑" panose="020B0503020204020204" pitchFamily="34" charset="-122"/>
              </a:rPr>
              <a:t>班加罗尔 </a:t>
            </a:r>
            <a:r>
              <a:rPr lang="en-US" altLang="zh-CN" sz="3200" b="1">
                <a:solidFill>
                  <a:srgbClr val="CC0099"/>
                </a:solidFill>
                <a:latin typeface="微软雅黑" panose="020B0503020204020204" pitchFamily="34" charset="-122"/>
                <a:ea typeface="微软雅黑" panose="020B0503020204020204" pitchFamily="34" charset="-122"/>
              </a:rPr>
              <a:t>——</a:t>
            </a:r>
            <a:r>
              <a:rPr lang="en-US" altLang="zh-CN" sz="3200" b="1">
                <a:solidFill>
                  <a:srgbClr val="0000FF"/>
                </a:solidFill>
                <a:latin typeface="微软雅黑" panose="020B0503020204020204" pitchFamily="34" charset="-122"/>
                <a:ea typeface="微软雅黑" panose="020B0503020204020204" pitchFamily="34" charset="-122"/>
              </a:rPr>
              <a:t>“</a:t>
            </a:r>
            <a:r>
              <a:rPr lang="zh-CN" altLang="en-US" sz="3200" b="1">
                <a:solidFill>
                  <a:srgbClr val="0000FF"/>
                </a:solidFill>
                <a:ea typeface="微软雅黑" panose="020B0503020204020204" pitchFamily="34" charset="-122"/>
              </a:rPr>
              <a:t>印度硅谷</a:t>
            </a:r>
            <a:r>
              <a:rPr lang="zh-CN" altLang="en-US" sz="3200" b="1">
                <a:solidFill>
                  <a:srgbClr val="0000FF"/>
                </a:solidFill>
                <a:latin typeface="微软雅黑" panose="020B0503020204020204" pitchFamily="34" charset="-122"/>
                <a:ea typeface="微软雅黑" panose="020B0503020204020204" pitchFamily="34" charset="-122"/>
              </a:rPr>
              <a:t>”</a:t>
            </a:r>
            <a:endParaRPr lang="zh-CN" altLang="en-US" sz="3200" b="1">
              <a:solidFill>
                <a:srgbClr val="0000FF"/>
              </a:solidFill>
              <a:latin typeface="宋体" panose="02010600030101010101" pitchFamily="2" charset="-122"/>
              <a:ea typeface="微软雅黑" panose="020B0503020204020204" pitchFamily="34" charset="-122"/>
            </a:endParaRPr>
          </a:p>
        </p:txBody>
      </p:sp>
      <p:grpSp>
        <p:nvGrpSpPr>
          <p:cNvPr id="59396" name="Group 9"/>
          <p:cNvGrpSpPr>
            <a:grpSpLocks/>
          </p:cNvGrpSpPr>
          <p:nvPr/>
        </p:nvGrpSpPr>
        <p:grpSpPr bwMode="auto">
          <a:xfrm>
            <a:off x="5364163" y="1700213"/>
            <a:ext cx="3311525" cy="4683125"/>
            <a:chOff x="3696" y="1660"/>
            <a:chExt cx="1996" cy="2282"/>
          </a:xfrm>
        </p:grpSpPr>
        <p:pic>
          <p:nvPicPr>
            <p:cNvPr id="59398"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96" y="1660"/>
              <a:ext cx="1996" cy="20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399" name="Text Box 8"/>
            <p:cNvSpPr txBox="1">
              <a:spLocks noChangeArrowheads="1"/>
            </p:cNvSpPr>
            <p:nvPr/>
          </p:nvSpPr>
          <p:spPr bwMode="auto">
            <a:xfrm>
              <a:off x="3878" y="3748"/>
              <a:ext cx="1678"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zh-CN" altLang="en-US" sz="2000" b="1">
                  <a:solidFill>
                    <a:srgbClr val="CC0099"/>
                  </a:solidFill>
                  <a:ea typeface="微软雅黑" panose="020B0503020204020204" pitchFamily="34" charset="-122"/>
                </a:rPr>
                <a:t>班加罗尔</a:t>
              </a:r>
              <a:r>
                <a:rPr lang="zh-CN" altLang="en-US" sz="2000" b="1">
                  <a:solidFill>
                    <a:srgbClr val="0000FF"/>
                  </a:solidFill>
                  <a:ea typeface="微软雅黑" panose="020B0503020204020204" pitchFamily="34" charset="-122"/>
                </a:rPr>
                <a:t>科技产业园</a:t>
              </a:r>
            </a:p>
          </p:txBody>
        </p:sp>
      </p:grpSp>
      <p:pic>
        <p:nvPicPr>
          <p:cNvPr id="59397" name="Picture 6" descr="u=51011689,3061999370&amp;fm=23&amp;gp=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1550" y="3332163"/>
            <a:ext cx="3311525" cy="2760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4552982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1267"/>
                                        </p:tgtEl>
                                        <p:attrNameLst>
                                          <p:attrName>style.visibility</p:attrName>
                                        </p:attrNameLst>
                                      </p:cBhvr>
                                      <p:to>
                                        <p:strVal val="visible"/>
                                      </p:to>
                                    </p:set>
                                    <p:animEffect transition="in" filter="fade">
                                      <p:cBhvr>
                                        <p:cTn id="7" dur="1000"/>
                                        <p:tgtEl>
                                          <p:spTgt spid="11267"/>
                                        </p:tgtEl>
                                      </p:cBhvr>
                                    </p:animEffect>
                                    <p:anim calcmode="lin" valueType="num">
                                      <p:cBhvr>
                                        <p:cTn id="8" dur="1000" fill="hold"/>
                                        <p:tgtEl>
                                          <p:spTgt spid="11267"/>
                                        </p:tgtEl>
                                        <p:attrNameLst>
                                          <p:attrName>ppt_x</p:attrName>
                                        </p:attrNameLst>
                                      </p:cBhvr>
                                      <p:tavLst>
                                        <p:tav tm="0">
                                          <p:val>
                                            <p:strVal val="#ppt_x"/>
                                          </p:val>
                                        </p:tav>
                                        <p:tav tm="100000">
                                          <p:val>
                                            <p:strVal val="#ppt_x"/>
                                          </p:val>
                                        </p:tav>
                                      </p:tavLst>
                                    </p:anim>
                                    <p:anim calcmode="lin" valueType="num">
                                      <p:cBhvr>
                                        <p:cTn id="9" dur="1000" fill="hold"/>
                                        <p:tgtEl>
                                          <p:spTgt spid="1126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7"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2" name="Text Box 4"/>
          <p:cNvSpPr txBox="1">
            <a:spLocks noChangeArrowheads="1"/>
          </p:cNvSpPr>
          <p:nvPr/>
        </p:nvSpPr>
        <p:spPr bwMode="auto">
          <a:xfrm>
            <a:off x="228600" y="304800"/>
            <a:ext cx="89154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800" b="1">
                <a:latin typeface="楷体_GB2312" pitchFamily="49" charset="-122"/>
                <a:ea typeface="楷体_GB2312" pitchFamily="49" charset="-122"/>
              </a:rPr>
              <a:t>    </a:t>
            </a:r>
            <a:r>
              <a:rPr lang="zh-CN" altLang="en-US" sz="2800" b="1">
                <a:solidFill>
                  <a:srgbClr val="FF0000"/>
                </a:solidFill>
                <a:latin typeface="楷体_GB2312" pitchFamily="49" charset="-122"/>
                <a:ea typeface="楷体_GB2312" pitchFamily="49" charset="-122"/>
              </a:rPr>
              <a:t>班加罗尔</a:t>
            </a:r>
            <a:r>
              <a:rPr lang="zh-CN" altLang="en-US" sz="2800" b="1">
                <a:latin typeface="楷体_GB2312" pitchFamily="49" charset="-122"/>
                <a:ea typeface="楷体_GB2312" pitchFamily="49" charset="-122"/>
              </a:rPr>
              <a:t>，</a:t>
            </a:r>
            <a:r>
              <a:rPr lang="zh-CN" altLang="en-US" sz="2800" b="1">
                <a:solidFill>
                  <a:srgbClr val="FF0000"/>
                </a:solidFill>
                <a:latin typeface="楷体_GB2312" pitchFamily="49" charset="-122"/>
                <a:ea typeface="楷体_GB2312" pitchFamily="49" charset="-122"/>
              </a:rPr>
              <a:t>每周</a:t>
            </a:r>
            <a:r>
              <a:rPr lang="zh-CN" altLang="en-US" sz="2800" b="1">
                <a:latin typeface="楷体_GB2312" pitchFamily="49" charset="-122"/>
                <a:ea typeface="楷体_GB2312" pitchFamily="49" charset="-122"/>
              </a:rPr>
              <a:t>新注册一家软件公司，软件出口到</a:t>
            </a:r>
            <a:r>
              <a:rPr lang="en-US" altLang="zh-CN" sz="2800" b="1">
                <a:solidFill>
                  <a:srgbClr val="FF0000"/>
                </a:solidFill>
                <a:latin typeface="楷体_GB2312" pitchFamily="49" charset="-122"/>
                <a:ea typeface="楷体_GB2312" pitchFamily="49" charset="-122"/>
              </a:rPr>
              <a:t>100</a:t>
            </a:r>
            <a:r>
              <a:rPr lang="zh-CN" altLang="en-US" sz="2800" b="1">
                <a:solidFill>
                  <a:srgbClr val="FF0000"/>
                </a:solidFill>
                <a:latin typeface="楷体_GB2312" pitchFamily="49" charset="-122"/>
                <a:ea typeface="楷体_GB2312" pitchFamily="49" charset="-122"/>
              </a:rPr>
              <a:t>个</a:t>
            </a:r>
            <a:r>
              <a:rPr lang="zh-CN" altLang="en-US" sz="2800" b="1">
                <a:latin typeface="楷体_GB2312" pitchFamily="49" charset="-122"/>
                <a:ea typeface="楷体_GB2312" pitchFamily="49" charset="-122"/>
              </a:rPr>
              <a:t>国家和地区，其中</a:t>
            </a:r>
            <a:r>
              <a:rPr lang="en-US" altLang="zh-CN" sz="2800" b="1">
                <a:solidFill>
                  <a:srgbClr val="FF0000"/>
                </a:solidFill>
                <a:latin typeface="楷体_GB2312" pitchFamily="49" charset="-122"/>
                <a:ea typeface="楷体_GB2312" pitchFamily="49" charset="-122"/>
              </a:rPr>
              <a:t>60%</a:t>
            </a:r>
            <a:r>
              <a:rPr lang="zh-CN" altLang="en-US" sz="2800" b="1">
                <a:latin typeface="楷体_GB2312" pitchFamily="49" charset="-122"/>
                <a:ea typeface="楷体_GB2312" pitchFamily="49" charset="-122"/>
              </a:rPr>
              <a:t>出口到美国 </a:t>
            </a:r>
          </a:p>
        </p:txBody>
      </p:sp>
      <p:pic>
        <p:nvPicPr>
          <p:cNvPr id="60419" name="Picture 2" descr="未标题-8"/>
          <p:cNvPicPr>
            <a:picLocks noChangeAspect="1" noChangeArrowheads="1"/>
          </p:cNvPicPr>
          <p:nvPr/>
        </p:nvPicPr>
        <p:blipFill>
          <a:blip r:embed="rId2">
            <a:lum bright="-36000" contrast="64000"/>
            <a:extLst>
              <a:ext uri="{28A0092B-C50C-407E-A947-70E740481C1C}">
                <a14:useLocalDpi xmlns:a14="http://schemas.microsoft.com/office/drawing/2010/main" val="0"/>
              </a:ext>
            </a:extLst>
          </a:blip>
          <a:srcRect l="61180" t="84843" r="996" b="577"/>
          <a:stretch>
            <a:fillRect/>
          </a:stretch>
        </p:blipFill>
        <p:spPr bwMode="auto">
          <a:xfrm>
            <a:off x="381000" y="1600200"/>
            <a:ext cx="8316913"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2107871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3252"/>
                                        </p:tgtEl>
                                        <p:attrNameLst>
                                          <p:attrName>style.visibility</p:attrName>
                                        </p:attrNameLst>
                                      </p:cBhvr>
                                      <p:to>
                                        <p:strVal val="visible"/>
                                      </p:to>
                                    </p:set>
                                    <p:animEffect transition="in" filter="blinds(horizontal)">
                                      <p:cBhvr>
                                        <p:cTn id="7" dur="500"/>
                                        <p:tgtEl>
                                          <p:spTgt spid="532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252"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42" name="图片 63492" descr="扫描0010"/>
          <p:cNvPicPr>
            <a:picLocks noChangeAspect="1" noChangeArrowheads="1"/>
          </p:cNvPicPr>
          <p:nvPr/>
        </p:nvPicPr>
        <p:blipFill>
          <a:blip r:embed="rId2">
            <a:lum bright="-20000" contrast="40000"/>
            <a:grayscl/>
            <a:extLst>
              <a:ext uri="{28A0092B-C50C-407E-A947-70E740481C1C}">
                <a14:useLocalDpi xmlns:a14="http://schemas.microsoft.com/office/drawing/2010/main" val="0"/>
              </a:ext>
            </a:extLst>
          </a:blip>
          <a:srcRect l="4781" t="2824" r="3137" b="2824"/>
          <a:stretch>
            <a:fillRect/>
          </a:stretch>
        </p:blipFill>
        <p:spPr bwMode="auto">
          <a:xfrm>
            <a:off x="33338" y="0"/>
            <a:ext cx="4935537"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矩形 3"/>
          <p:cNvSpPr>
            <a:spLocks noChangeArrowheads="1"/>
          </p:cNvSpPr>
          <p:nvPr/>
        </p:nvSpPr>
        <p:spPr bwMode="auto">
          <a:xfrm>
            <a:off x="5103813" y="2636838"/>
            <a:ext cx="3962400" cy="3416300"/>
          </a:xfrm>
          <a:prstGeom prst="rect">
            <a:avLst/>
          </a:prstGeom>
          <a:noFill/>
          <a:ln>
            <a:noFill/>
          </a:ln>
          <a:extLst/>
        </p:spPr>
        <p:txBody>
          <a:bodyPr>
            <a:spAutoFit/>
          </a:bodyPr>
          <a:lstStyle>
            <a:lvl1pPr>
              <a:spcBef>
                <a:spcPct val="20000"/>
              </a:spcBef>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har char="•"/>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微软雅黑" panose="020B0503020204020204" pitchFamily="34" charset="-122"/>
              </a:defRPr>
            </a:lvl9pPr>
          </a:lstStyle>
          <a:p>
            <a:pPr marL="446088" indent="-446088">
              <a:lnSpc>
                <a:spcPct val="150000"/>
              </a:lnSpc>
              <a:spcBef>
                <a:spcPct val="0"/>
              </a:spcBef>
              <a:defRPr/>
            </a:pPr>
            <a:r>
              <a:rPr lang="zh-CN" altLang="en-US" sz="2400" b="1" dirty="0">
                <a:solidFill>
                  <a:srgbClr val="0D0D0D"/>
                </a:solidFill>
                <a:latin typeface="方正大标宋_GBK" pitchFamily="65" charset="-122"/>
                <a:ea typeface="方正大标宋_GBK" pitchFamily="65" charset="-122"/>
              </a:rPr>
              <a:t>①  接近高等院校和科研机构，</a:t>
            </a:r>
            <a:r>
              <a:rPr lang="zh-CN" altLang="en-US" sz="2400" b="1" dirty="0">
                <a:solidFill>
                  <a:srgbClr val="C00000"/>
                </a:solidFill>
                <a:latin typeface="方正大标宋_GBK" pitchFamily="65" charset="-122"/>
                <a:ea typeface="方正大标宋_GBK" pitchFamily="65" charset="-122"/>
              </a:rPr>
              <a:t>技术先进</a:t>
            </a:r>
            <a:r>
              <a:rPr lang="zh-CN" altLang="en-US" sz="2400" b="1" dirty="0">
                <a:solidFill>
                  <a:srgbClr val="0D0D0D"/>
                </a:solidFill>
                <a:latin typeface="方正大标宋_GBK" pitchFamily="65" charset="-122"/>
                <a:ea typeface="方正大标宋_GBK" pitchFamily="65" charset="-122"/>
              </a:rPr>
              <a:t>；    </a:t>
            </a:r>
            <a:endParaRPr lang="en-US" altLang="zh-CN" sz="2400" b="1" dirty="0">
              <a:solidFill>
                <a:srgbClr val="0D0D0D"/>
              </a:solidFill>
              <a:latin typeface="方正大标宋_GBK" pitchFamily="65" charset="-122"/>
              <a:ea typeface="方正大标宋_GBK" pitchFamily="65" charset="-122"/>
            </a:endParaRPr>
          </a:p>
          <a:p>
            <a:pPr>
              <a:lnSpc>
                <a:spcPct val="150000"/>
              </a:lnSpc>
              <a:spcBef>
                <a:spcPct val="0"/>
              </a:spcBef>
              <a:defRPr/>
            </a:pPr>
            <a:r>
              <a:rPr lang="zh-CN" altLang="en-US" sz="2400" b="1" dirty="0">
                <a:solidFill>
                  <a:srgbClr val="0D0D0D"/>
                </a:solidFill>
                <a:latin typeface="方正大标宋_GBK" pitchFamily="65" charset="-122"/>
                <a:ea typeface="方正大标宋_GBK" pitchFamily="65" charset="-122"/>
              </a:rPr>
              <a:t>②  </a:t>
            </a:r>
            <a:r>
              <a:rPr lang="zh-CN" altLang="en-US" sz="2400" b="1" dirty="0">
                <a:solidFill>
                  <a:srgbClr val="C00000"/>
                </a:solidFill>
                <a:latin typeface="方正大标宋_GBK" pitchFamily="65" charset="-122"/>
                <a:ea typeface="方正大标宋_GBK" pitchFamily="65" charset="-122"/>
              </a:rPr>
              <a:t>交通便利</a:t>
            </a:r>
            <a:r>
              <a:rPr lang="zh-CN" altLang="en-US" sz="2400" b="1" dirty="0">
                <a:solidFill>
                  <a:srgbClr val="0D0D0D"/>
                </a:solidFill>
                <a:latin typeface="方正大标宋_GBK" pitchFamily="65" charset="-122"/>
                <a:ea typeface="方正大标宋_GBK" pitchFamily="65" charset="-122"/>
              </a:rPr>
              <a:t>；</a:t>
            </a:r>
          </a:p>
          <a:p>
            <a:pPr>
              <a:lnSpc>
                <a:spcPct val="150000"/>
              </a:lnSpc>
              <a:spcBef>
                <a:spcPct val="0"/>
              </a:spcBef>
              <a:defRPr/>
            </a:pPr>
            <a:r>
              <a:rPr lang="zh-CN" altLang="en-US" sz="2400" b="1" dirty="0">
                <a:solidFill>
                  <a:srgbClr val="0D0D0D"/>
                </a:solidFill>
                <a:latin typeface="方正大标宋_GBK" pitchFamily="65" charset="-122"/>
                <a:ea typeface="方正大标宋_GBK" pitchFamily="65" charset="-122"/>
              </a:rPr>
              <a:t>③  地处德干高原</a:t>
            </a:r>
            <a:r>
              <a:rPr lang="zh-CN" altLang="en-US" sz="2400" b="1" dirty="0">
                <a:solidFill>
                  <a:srgbClr val="C00000"/>
                </a:solidFill>
                <a:latin typeface="方正大标宋_GBK" pitchFamily="65" charset="-122"/>
                <a:ea typeface="方正大标宋_GBK" pitchFamily="65" charset="-122"/>
              </a:rPr>
              <a:t>环境优美</a:t>
            </a:r>
            <a:r>
              <a:rPr lang="zh-CN" altLang="en-US" sz="2400" b="1" dirty="0">
                <a:solidFill>
                  <a:srgbClr val="0D0D0D"/>
                </a:solidFill>
                <a:latin typeface="方正大标宋_GBK" pitchFamily="65" charset="-122"/>
                <a:ea typeface="方正大标宋_GBK" pitchFamily="65" charset="-122"/>
              </a:rPr>
              <a:t>；</a:t>
            </a:r>
          </a:p>
          <a:p>
            <a:pPr>
              <a:lnSpc>
                <a:spcPct val="150000"/>
              </a:lnSpc>
              <a:spcBef>
                <a:spcPct val="0"/>
              </a:spcBef>
              <a:defRPr/>
            </a:pPr>
            <a:r>
              <a:rPr lang="zh-CN" altLang="en-US" sz="2400" b="1" dirty="0">
                <a:solidFill>
                  <a:srgbClr val="0D0D0D"/>
                </a:solidFill>
                <a:latin typeface="方正大标宋_GBK" pitchFamily="65" charset="-122"/>
                <a:ea typeface="方正大标宋_GBK" pitchFamily="65" charset="-122"/>
              </a:rPr>
              <a:t>④  国家</a:t>
            </a:r>
            <a:r>
              <a:rPr lang="zh-CN" altLang="en-US" sz="2400" b="1" dirty="0">
                <a:solidFill>
                  <a:srgbClr val="C00000"/>
                </a:solidFill>
                <a:latin typeface="方正大标宋_GBK" pitchFamily="65" charset="-122"/>
                <a:ea typeface="方正大标宋_GBK" pitchFamily="65" charset="-122"/>
              </a:rPr>
              <a:t>政策</a:t>
            </a:r>
            <a:r>
              <a:rPr lang="zh-CN" altLang="en-US" sz="2400" b="1" dirty="0">
                <a:solidFill>
                  <a:srgbClr val="0D0D0D"/>
                </a:solidFill>
                <a:latin typeface="方正大标宋_GBK" pitchFamily="65" charset="-122"/>
                <a:ea typeface="方正大标宋_GBK" pitchFamily="65" charset="-122"/>
              </a:rPr>
              <a:t>大力支持；</a:t>
            </a:r>
          </a:p>
          <a:p>
            <a:pPr>
              <a:lnSpc>
                <a:spcPct val="150000"/>
              </a:lnSpc>
              <a:spcBef>
                <a:spcPct val="0"/>
              </a:spcBef>
              <a:defRPr/>
            </a:pPr>
            <a:r>
              <a:rPr lang="zh-CN" altLang="en-US" sz="2400" b="1" dirty="0">
                <a:solidFill>
                  <a:srgbClr val="0D0D0D"/>
                </a:solidFill>
                <a:latin typeface="方正大标宋_GBK" pitchFamily="65" charset="-122"/>
                <a:ea typeface="方正大标宋_GBK" pitchFamily="65" charset="-122"/>
              </a:rPr>
              <a:t>⑤  </a:t>
            </a:r>
            <a:r>
              <a:rPr lang="zh-CN" altLang="en-US" sz="2400" b="1" dirty="0" smtClean="0">
                <a:solidFill>
                  <a:srgbClr val="0D0D0D"/>
                </a:solidFill>
                <a:latin typeface="方正大标宋_GBK" pitchFamily="65" charset="-122"/>
                <a:ea typeface="方正大标宋_GBK" pitchFamily="65" charset="-122"/>
              </a:rPr>
              <a:t>良好的语言环境。</a:t>
            </a:r>
            <a:endParaRPr lang="zh-CN" altLang="en-US" sz="2400" b="1" dirty="0">
              <a:solidFill>
                <a:srgbClr val="0D0D0D"/>
              </a:solidFill>
              <a:latin typeface="方正大标宋_GBK" pitchFamily="65" charset="-122"/>
              <a:ea typeface="方正大标宋_GBK" pitchFamily="65" charset="-122"/>
            </a:endParaRPr>
          </a:p>
        </p:txBody>
      </p:sp>
      <p:sp>
        <p:nvSpPr>
          <p:cNvPr id="61444" name="矩形 5"/>
          <p:cNvSpPr>
            <a:spLocks noChangeArrowheads="1"/>
          </p:cNvSpPr>
          <p:nvPr/>
        </p:nvSpPr>
        <p:spPr bwMode="auto">
          <a:xfrm>
            <a:off x="4843463" y="1243013"/>
            <a:ext cx="4284662" cy="95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800" b="1" dirty="0">
                <a:solidFill>
                  <a:srgbClr val="000000"/>
                </a:solidFill>
                <a:latin typeface="微软雅黑" panose="020B0503020204020204" pitchFamily="34" charset="-122"/>
              </a:rPr>
              <a:t>思考：班加罗尔</a:t>
            </a:r>
            <a:r>
              <a:rPr lang="zh-CN" altLang="en-US" sz="2800" b="1" dirty="0" smtClean="0">
                <a:solidFill>
                  <a:srgbClr val="000000"/>
                </a:solidFill>
                <a:latin typeface="微软雅黑" panose="020B0503020204020204" pitchFamily="34" charset="-122"/>
              </a:rPr>
              <a:t>发展信息技术产业的</a:t>
            </a:r>
            <a:r>
              <a:rPr lang="zh-CN" altLang="en-US" sz="2800" b="1" dirty="0">
                <a:solidFill>
                  <a:srgbClr val="000000"/>
                </a:solidFill>
                <a:latin typeface="微软雅黑" panose="020B0503020204020204" pitchFamily="34" charset="-122"/>
              </a:rPr>
              <a:t>区位条件？</a:t>
            </a:r>
            <a:endParaRPr lang="zh-CN" altLang="en-US" sz="2800" dirty="0">
              <a:solidFill>
                <a:srgbClr val="000000"/>
              </a:solidFill>
            </a:endParaRPr>
          </a:p>
        </p:txBody>
      </p:sp>
      <p:sp>
        <p:nvSpPr>
          <p:cNvPr id="61445" name="对话气泡: 矩形 6"/>
          <p:cNvSpPr>
            <a:spLocks noChangeArrowheads="1"/>
          </p:cNvSpPr>
          <p:nvPr/>
        </p:nvSpPr>
        <p:spPr bwMode="auto">
          <a:xfrm>
            <a:off x="1020763" y="762000"/>
            <a:ext cx="2255837" cy="561975"/>
          </a:xfrm>
          <a:prstGeom prst="wedgeRectCallout">
            <a:avLst>
              <a:gd name="adj1" fmla="val -15569"/>
              <a:gd name="adj2" fmla="val 83824"/>
            </a:avLst>
          </a:prstGeom>
          <a:solidFill>
            <a:schemeClr val="accent2">
              <a:alpha val="70195"/>
            </a:schemeClr>
          </a:solidFill>
          <a:ln w="12700" algn="ctr">
            <a:solidFill>
              <a:schemeClr val="tx1"/>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sz="2400">
              <a:solidFill>
                <a:srgbClr val="FFFFFF"/>
              </a:solidFill>
            </a:endParaRPr>
          </a:p>
        </p:txBody>
      </p:sp>
      <p:sp>
        <p:nvSpPr>
          <p:cNvPr id="61446" name="矩形 7"/>
          <p:cNvSpPr>
            <a:spLocks noChangeArrowheads="1"/>
          </p:cNvSpPr>
          <p:nvPr/>
        </p:nvSpPr>
        <p:spPr bwMode="auto">
          <a:xfrm>
            <a:off x="1031875" y="842963"/>
            <a:ext cx="22669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000" b="1">
                <a:solidFill>
                  <a:srgbClr val="000000"/>
                </a:solidFill>
                <a:latin typeface="微软雅黑" panose="020B0503020204020204" pitchFamily="34" charset="-122"/>
              </a:rPr>
              <a:t>全国铁路交通枢纽</a:t>
            </a:r>
          </a:p>
        </p:txBody>
      </p:sp>
      <p:sp>
        <p:nvSpPr>
          <p:cNvPr id="61447" name="文本框 8"/>
          <p:cNvSpPr txBox="1">
            <a:spLocks noChangeArrowheads="1"/>
          </p:cNvSpPr>
          <p:nvPr/>
        </p:nvSpPr>
        <p:spPr bwMode="auto">
          <a:xfrm>
            <a:off x="631825" y="1676400"/>
            <a:ext cx="800100" cy="461963"/>
          </a:xfrm>
          <a:prstGeom prst="rect">
            <a:avLst/>
          </a:prstGeom>
          <a:solidFill>
            <a:schemeClr val="bg1">
              <a:alpha val="85097"/>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400" b="1">
                <a:solidFill>
                  <a:srgbClr val="FF0000"/>
                </a:solidFill>
                <a:latin typeface="微软雅黑" panose="020B0503020204020204" pitchFamily="34" charset="-122"/>
              </a:rPr>
              <a:t>首都</a:t>
            </a:r>
          </a:p>
        </p:txBody>
      </p:sp>
      <p:grpSp>
        <p:nvGrpSpPr>
          <p:cNvPr id="61448" name="组合 11"/>
          <p:cNvGrpSpPr>
            <a:grpSpLocks/>
          </p:cNvGrpSpPr>
          <p:nvPr/>
        </p:nvGrpSpPr>
        <p:grpSpPr bwMode="auto">
          <a:xfrm>
            <a:off x="2557463" y="3181350"/>
            <a:ext cx="1638300" cy="830263"/>
            <a:chOff x="2227633" y="3260207"/>
            <a:chExt cx="1638238" cy="830997"/>
          </a:xfrm>
        </p:grpSpPr>
        <p:sp>
          <p:nvSpPr>
            <p:cNvPr id="61452" name="对话气泡: 矩形 9"/>
            <p:cNvSpPr>
              <a:spLocks noChangeArrowheads="1"/>
            </p:cNvSpPr>
            <p:nvPr/>
          </p:nvSpPr>
          <p:spPr bwMode="auto">
            <a:xfrm>
              <a:off x="2227633" y="3309075"/>
              <a:ext cx="1638238" cy="733262"/>
            </a:xfrm>
            <a:prstGeom prst="wedgeRectCallout">
              <a:avLst>
                <a:gd name="adj1" fmla="val -5602"/>
                <a:gd name="adj2" fmla="val -77995"/>
              </a:avLst>
            </a:prstGeom>
            <a:solidFill>
              <a:schemeClr val="accent2">
                <a:alpha val="70195"/>
              </a:schemeClr>
            </a:solidFill>
            <a:ln w="12700" algn="ctr">
              <a:solidFill>
                <a:schemeClr val="tx1"/>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sz="2400">
                <a:solidFill>
                  <a:srgbClr val="FFFFFF"/>
                </a:solidFill>
              </a:endParaRPr>
            </a:p>
          </p:txBody>
        </p:sp>
        <p:sp>
          <p:nvSpPr>
            <p:cNvPr id="61453" name="矩形 10"/>
            <p:cNvSpPr>
              <a:spLocks noChangeArrowheads="1"/>
            </p:cNvSpPr>
            <p:nvPr/>
          </p:nvSpPr>
          <p:spPr bwMode="auto">
            <a:xfrm>
              <a:off x="2286442" y="3260207"/>
              <a:ext cx="152402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lang="zh-CN" altLang="en-US" sz="2000" b="1">
                  <a:solidFill>
                    <a:srgbClr val="000000"/>
                  </a:solidFill>
                  <a:latin typeface="微软雅黑" panose="020B0503020204020204" pitchFamily="34" charset="-122"/>
                </a:rPr>
                <a:t>第一大城市</a:t>
              </a:r>
            </a:p>
            <a:p>
              <a:pPr eaLnBrk="1" hangingPunct="1">
                <a:lnSpc>
                  <a:spcPct val="120000"/>
                </a:lnSpc>
              </a:pPr>
              <a:r>
                <a:rPr lang="zh-CN" altLang="en-US" sz="2000" b="1">
                  <a:solidFill>
                    <a:srgbClr val="000000"/>
                  </a:solidFill>
                  <a:latin typeface="微软雅黑" panose="020B0503020204020204" pitchFamily="34" charset="-122"/>
                </a:rPr>
                <a:t>第二大海港</a:t>
              </a:r>
            </a:p>
          </p:txBody>
        </p:sp>
      </p:grpSp>
      <p:grpSp>
        <p:nvGrpSpPr>
          <p:cNvPr id="61449" name="组合 12"/>
          <p:cNvGrpSpPr>
            <a:grpSpLocks/>
          </p:cNvGrpSpPr>
          <p:nvPr/>
        </p:nvGrpSpPr>
        <p:grpSpPr bwMode="auto">
          <a:xfrm>
            <a:off x="0" y="3886200"/>
            <a:ext cx="1638300" cy="831850"/>
            <a:chOff x="111575" y="2237319"/>
            <a:chExt cx="1638238" cy="830997"/>
          </a:xfrm>
        </p:grpSpPr>
        <p:sp>
          <p:nvSpPr>
            <p:cNvPr id="61450" name="对话气泡: 矩形 13"/>
            <p:cNvSpPr>
              <a:spLocks noChangeArrowheads="1"/>
            </p:cNvSpPr>
            <p:nvPr/>
          </p:nvSpPr>
          <p:spPr bwMode="auto">
            <a:xfrm>
              <a:off x="111575" y="2237319"/>
              <a:ext cx="1638238" cy="733262"/>
            </a:xfrm>
            <a:prstGeom prst="wedgeRectCallout">
              <a:avLst>
                <a:gd name="adj1" fmla="val 14606"/>
                <a:gd name="adj2" fmla="val -121616"/>
              </a:avLst>
            </a:prstGeom>
            <a:solidFill>
              <a:schemeClr val="accent2">
                <a:alpha val="70195"/>
              </a:schemeClr>
            </a:solidFill>
            <a:ln w="12700" algn="ctr">
              <a:solidFill>
                <a:schemeClr val="tx1"/>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sz="2400">
                <a:solidFill>
                  <a:srgbClr val="FFFFFF"/>
                </a:solidFill>
              </a:endParaRPr>
            </a:p>
          </p:txBody>
        </p:sp>
        <p:sp>
          <p:nvSpPr>
            <p:cNvPr id="61451" name="矩形 14"/>
            <p:cNvSpPr>
              <a:spLocks noChangeArrowheads="1"/>
            </p:cNvSpPr>
            <p:nvPr/>
          </p:nvSpPr>
          <p:spPr bwMode="auto">
            <a:xfrm>
              <a:off x="111575" y="2237319"/>
              <a:ext cx="1524021"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lang="zh-CN" altLang="en-US" sz="2000" b="1">
                  <a:solidFill>
                    <a:srgbClr val="000000"/>
                  </a:solidFill>
                  <a:latin typeface="微软雅黑" panose="020B0503020204020204" pitchFamily="34" charset="-122"/>
                </a:rPr>
                <a:t>第二大城市</a:t>
              </a:r>
            </a:p>
            <a:p>
              <a:pPr eaLnBrk="1" hangingPunct="1">
                <a:lnSpc>
                  <a:spcPct val="120000"/>
                </a:lnSpc>
              </a:pPr>
              <a:r>
                <a:rPr lang="zh-CN" altLang="en-US" sz="2000" b="1">
                  <a:solidFill>
                    <a:srgbClr val="000000"/>
                  </a:solidFill>
                  <a:latin typeface="微软雅黑" panose="020B0503020204020204" pitchFamily="34" charset="-122"/>
                </a:rPr>
                <a:t>第一大海港</a:t>
              </a:r>
            </a:p>
          </p:txBody>
        </p:sp>
      </p:grpSp>
    </p:spTree>
    <p:extLst>
      <p:ext uri="{BB962C8B-B14F-4D97-AF65-F5344CB8AC3E}">
        <p14:creationId xmlns:p14="http://schemas.microsoft.com/office/powerpoint/2010/main" val="278493722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3490" name="Text Box 17"/>
          <p:cNvSpPr txBox="1">
            <a:spLocks noChangeArrowheads="1"/>
          </p:cNvSpPr>
          <p:nvPr/>
        </p:nvSpPr>
        <p:spPr bwMode="auto">
          <a:xfrm>
            <a:off x="1279525" y="2154238"/>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2400" b="1">
              <a:solidFill>
                <a:srgbClr val="000000"/>
              </a:solidFill>
              <a:latin typeface="Times New Roman" panose="02020603050405020304" pitchFamily="18" charset="0"/>
              <a:ea typeface="楷体_GB2312" pitchFamily="49" charset="-122"/>
            </a:endParaRPr>
          </a:p>
        </p:txBody>
      </p:sp>
      <p:pic>
        <p:nvPicPr>
          <p:cNvPr id="63491" name="Picture 1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7800" y="3962400"/>
            <a:ext cx="3471863" cy="2419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27" name="Rectangle 4"/>
          <p:cNvSpPr>
            <a:spLocks noChangeArrowheads="1"/>
          </p:cNvSpPr>
          <p:nvPr/>
        </p:nvSpPr>
        <p:spPr bwMode="auto">
          <a:xfrm>
            <a:off x="539750" y="2482850"/>
            <a:ext cx="82804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b="1">
                <a:solidFill>
                  <a:srgbClr val="9900CC"/>
                </a:solidFill>
                <a:latin typeface="Times New Roman" panose="02020603050405020304" pitchFamily="18" charset="0"/>
                <a:ea typeface="微软雅黑" panose="020B0503020204020204" pitchFamily="34" charset="-122"/>
              </a:rPr>
              <a:t>跨国公司</a:t>
            </a:r>
            <a:r>
              <a:rPr lang="zh-CN" altLang="en-US" sz="2800" b="1">
                <a:solidFill>
                  <a:srgbClr val="000000"/>
                </a:solidFill>
                <a:latin typeface="Times New Roman" panose="02020603050405020304" pitchFamily="18" charset="0"/>
              </a:rPr>
              <a:t>为了降低成本、提高效率，将软件设计等信息技术服务业务，</a:t>
            </a:r>
            <a:r>
              <a:rPr lang="zh-CN" altLang="en-US" sz="2800" b="1">
                <a:solidFill>
                  <a:srgbClr val="9900CC"/>
                </a:solidFill>
                <a:latin typeface="Times New Roman" panose="02020603050405020304" pitchFamily="18" charset="0"/>
                <a:ea typeface="微软雅黑" panose="020B0503020204020204" pitchFamily="34" charset="-122"/>
              </a:rPr>
              <a:t>外包</a:t>
            </a:r>
            <a:r>
              <a:rPr lang="zh-CN" altLang="en-US" sz="2800" b="1">
                <a:solidFill>
                  <a:srgbClr val="000000"/>
                </a:solidFill>
                <a:latin typeface="Times New Roman" panose="02020603050405020304" pitchFamily="18" charset="0"/>
              </a:rPr>
              <a:t>给其它专业化团队来完成。</a:t>
            </a:r>
          </a:p>
        </p:txBody>
      </p:sp>
      <p:sp>
        <p:nvSpPr>
          <p:cNvPr id="63493" name="Rectangle 13"/>
          <p:cNvSpPr>
            <a:spLocks noChangeArrowheads="1"/>
          </p:cNvSpPr>
          <p:nvPr/>
        </p:nvSpPr>
        <p:spPr bwMode="auto">
          <a:xfrm>
            <a:off x="534988" y="1697038"/>
            <a:ext cx="30289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3200" b="1">
                <a:solidFill>
                  <a:srgbClr val="9900CC"/>
                </a:solidFill>
                <a:ea typeface="微软雅黑" panose="020B0503020204020204" pitchFamily="34" charset="-122"/>
              </a:rPr>
              <a:t>服务外包产业：</a:t>
            </a:r>
          </a:p>
        </p:txBody>
      </p:sp>
      <p:sp>
        <p:nvSpPr>
          <p:cNvPr id="20494" name="矩形 4"/>
          <p:cNvSpPr>
            <a:spLocks noChangeArrowheads="1"/>
          </p:cNvSpPr>
          <p:nvPr/>
        </p:nvSpPr>
        <p:spPr bwMode="auto">
          <a:xfrm>
            <a:off x="611188" y="3860800"/>
            <a:ext cx="4465637" cy="1373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800" b="1">
                <a:solidFill>
                  <a:srgbClr val="000000"/>
                </a:solidFill>
                <a:latin typeface="宋体" panose="02010600030101010101" pitchFamily="2" charset="-122"/>
              </a:rPr>
              <a:t>服务外包产业具有</a:t>
            </a:r>
            <a:r>
              <a:rPr lang="zh-CN" altLang="en-US" sz="2800" b="1">
                <a:solidFill>
                  <a:srgbClr val="CC0099"/>
                </a:solidFill>
                <a:latin typeface="微软雅黑" panose="020B0503020204020204" pitchFamily="34" charset="-122"/>
                <a:ea typeface="微软雅黑" panose="020B0503020204020204" pitchFamily="34" charset="-122"/>
              </a:rPr>
              <a:t>信息技术含量高、利润大、资源消耗少</a:t>
            </a:r>
            <a:r>
              <a:rPr lang="zh-CN" altLang="en-US" sz="2800" b="1">
                <a:solidFill>
                  <a:srgbClr val="000000"/>
                </a:solidFill>
                <a:latin typeface="宋体" panose="02010600030101010101" pitchFamily="2" charset="-122"/>
              </a:rPr>
              <a:t>等特点。</a:t>
            </a:r>
          </a:p>
        </p:txBody>
      </p:sp>
      <p:sp>
        <p:nvSpPr>
          <p:cNvPr id="8" name="Rectangle 7"/>
          <p:cNvSpPr>
            <a:spLocks noChangeArrowheads="1"/>
          </p:cNvSpPr>
          <p:nvPr/>
        </p:nvSpPr>
        <p:spPr bwMode="auto">
          <a:xfrm>
            <a:off x="411163" y="723900"/>
            <a:ext cx="4102100" cy="523875"/>
          </a:xfrm>
          <a:prstGeom prst="rect">
            <a:avLst/>
          </a:prstGeom>
          <a:noFill/>
          <a:ln w="38100">
            <a:solidFill>
              <a:srgbClr val="0000FF"/>
            </a:solidFill>
            <a:miter lim="800000"/>
            <a:headEnd/>
            <a:tailEnd/>
          </a:ln>
          <a:extLst/>
        </p:spPr>
        <p:txBody>
          <a:bodyPr anchor="ctr">
            <a:spAutoFit/>
          </a:bodyPr>
          <a:lstStyle/>
          <a:p>
            <a:pPr>
              <a:buFont typeface="Arial" pitchFamily="34" charset="0"/>
              <a:buNone/>
              <a:defRPr/>
            </a:pPr>
            <a:r>
              <a:rPr lang="zh-CN" altLang="en-US" sz="2800" b="1" kern="0" dirty="0" smtClean="0">
                <a:solidFill>
                  <a:srgbClr val="000000"/>
                </a:solidFill>
                <a:latin typeface="方正大标宋_GBK" pitchFamily="65" charset="-122"/>
                <a:ea typeface="方正大标宋_GBK" pitchFamily="65" charset="-122"/>
              </a:rPr>
              <a:t>③、</a:t>
            </a:r>
            <a:r>
              <a:rPr lang="zh-CN" altLang="en-US" sz="2800" b="1" kern="0" dirty="0">
                <a:solidFill>
                  <a:srgbClr val="000000"/>
                </a:solidFill>
                <a:latin typeface="方正大标宋_GBK" pitchFamily="65" charset="-122"/>
                <a:ea typeface="方正大标宋_GBK" pitchFamily="65" charset="-122"/>
              </a:rPr>
              <a:t>印度服务外包产业</a:t>
            </a:r>
            <a:endParaRPr lang="zh-CN" altLang="en-US" sz="2000" kern="0" dirty="0">
              <a:solidFill>
                <a:srgbClr val="000000"/>
              </a:solidFill>
              <a:latin typeface="方正大标宋_GBK" pitchFamily="65" charset="-122"/>
              <a:ea typeface="方正大标宋_GBK" pitchFamily="65" charset="-122"/>
            </a:endParaRPr>
          </a:p>
        </p:txBody>
      </p:sp>
    </p:spTree>
    <p:extLst>
      <p:ext uri="{BB962C8B-B14F-4D97-AF65-F5344CB8AC3E}">
        <p14:creationId xmlns:p14="http://schemas.microsoft.com/office/powerpoint/2010/main" val="159066087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6627"/>
                                        </p:tgtEl>
                                        <p:attrNameLst>
                                          <p:attrName>style.visibility</p:attrName>
                                        </p:attrNameLst>
                                      </p:cBhvr>
                                      <p:to>
                                        <p:strVal val="visible"/>
                                      </p:to>
                                    </p:set>
                                    <p:animEffect transition="in" filter="wipe(left)">
                                      <p:cBhvr>
                                        <p:cTn id="7" dur="500"/>
                                        <p:tgtEl>
                                          <p:spTgt spid="2662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20494">
                                            <p:txEl>
                                              <p:pRg st="0" end="0"/>
                                            </p:txEl>
                                          </p:spTgt>
                                        </p:tgtEl>
                                        <p:attrNameLst>
                                          <p:attrName>style.visibility</p:attrName>
                                        </p:attrNameLst>
                                      </p:cBhvr>
                                      <p:to>
                                        <p:strVal val="visible"/>
                                      </p:to>
                                    </p:set>
                                    <p:animEffect transition="in" filter="wipe(left)">
                                      <p:cBhvr>
                                        <p:cTn id="12" dur="500"/>
                                        <p:tgtEl>
                                          <p:spTgt spid="2049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7" grpId="0"/>
    </p:bldLst>
  </p:timing>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4036" name="矩形 5"/>
          <p:cNvSpPr>
            <a:spLocks noChangeArrowheads="1"/>
          </p:cNvSpPr>
          <p:nvPr/>
        </p:nvSpPr>
        <p:spPr bwMode="auto">
          <a:xfrm>
            <a:off x="900113" y="4797425"/>
            <a:ext cx="7488237"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800" b="1">
                <a:solidFill>
                  <a:srgbClr val="0000FF"/>
                </a:solidFill>
                <a:latin typeface="微软雅黑" panose="020B0503020204020204" pitchFamily="34" charset="-122"/>
                <a:ea typeface="微软雅黑" panose="020B0503020204020204" pitchFamily="34" charset="-122"/>
              </a:rPr>
              <a:t>人力资源丰富、劳动力成本较低、英语普及、信息技术发展较早等。</a:t>
            </a:r>
          </a:p>
        </p:txBody>
      </p:sp>
      <p:sp>
        <p:nvSpPr>
          <p:cNvPr id="44037" name="Rectangle 18"/>
          <p:cNvSpPr>
            <a:spLocks noChangeArrowheads="1"/>
          </p:cNvSpPr>
          <p:nvPr/>
        </p:nvSpPr>
        <p:spPr bwMode="auto">
          <a:xfrm>
            <a:off x="1044575" y="3463925"/>
            <a:ext cx="7343775" cy="111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0000"/>
              </a:lnSpc>
              <a:buFont typeface="Arial" panose="020B0604020202020204" pitchFamily="34" charset="0"/>
              <a:buNone/>
            </a:pPr>
            <a:r>
              <a:rPr lang="zh-CN" altLang="en-US" sz="2800" b="1">
                <a:solidFill>
                  <a:srgbClr val="6600CC"/>
                </a:solidFill>
                <a:latin typeface="微软雅黑" panose="020B0503020204020204" pitchFamily="34" charset="-122"/>
                <a:ea typeface="微软雅黑" panose="020B0503020204020204" pitchFamily="34" charset="-122"/>
              </a:rPr>
              <a:t>印度</a:t>
            </a:r>
            <a:r>
              <a:rPr lang="zh-CN" altLang="en-US" sz="2800" b="1">
                <a:solidFill>
                  <a:srgbClr val="000000"/>
                </a:solidFill>
                <a:latin typeface="微软雅黑" panose="020B0503020204020204" pitchFamily="34" charset="-122"/>
                <a:ea typeface="微软雅黑" panose="020B0503020204020204" pitchFamily="34" charset="-122"/>
              </a:rPr>
              <a:t>能成为“世界办公室”是因为它具有哪些优势？</a:t>
            </a:r>
          </a:p>
        </p:txBody>
      </p:sp>
      <p:sp>
        <p:nvSpPr>
          <p:cNvPr id="44038" name="Line 6"/>
          <p:cNvSpPr>
            <a:spLocks noChangeShapeType="1"/>
          </p:cNvSpPr>
          <p:nvPr/>
        </p:nvSpPr>
        <p:spPr bwMode="auto">
          <a:xfrm>
            <a:off x="6300788" y="5300663"/>
            <a:ext cx="1584325" cy="0"/>
          </a:xfrm>
          <a:prstGeom prst="line">
            <a:avLst/>
          </a:prstGeom>
          <a:noFill/>
          <a:ln w="38100">
            <a:solidFill>
              <a:srgbClr val="CC00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541" name="Rectangle 14"/>
          <p:cNvSpPr>
            <a:spLocks noChangeArrowheads="1"/>
          </p:cNvSpPr>
          <p:nvPr/>
        </p:nvSpPr>
        <p:spPr bwMode="auto">
          <a:xfrm>
            <a:off x="971550" y="709613"/>
            <a:ext cx="7345363" cy="214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lang="en-US" altLang="zh-CN" sz="2800" b="1">
                <a:solidFill>
                  <a:srgbClr val="000000"/>
                </a:solidFill>
                <a:latin typeface="微软雅黑" panose="020B0503020204020204" pitchFamily="34" charset="-122"/>
                <a:ea typeface="微软雅黑" panose="020B0503020204020204" pitchFamily="34" charset="-122"/>
              </a:rPr>
              <a:t>       </a:t>
            </a:r>
            <a:r>
              <a:rPr lang="zh-CN" altLang="en-US" sz="2800" b="1">
                <a:solidFill>
                  <a:srgbClr val="000000"/>
                </a:solidFill>
                <a:latin typeface="微软雅黑" panose="020B0503020204020204" pitchFamily="34" charset="-122"/>
                <a:ea typeface="微软雅黑" panose="020B0503020204020204" pitchFamily="34" charset="-122"/>
              </a:rPr>
              <a:t>目前，</a:t>
            </a:r>
            <a:r>
              <a:rPr lang="zh-CN" altLang="en-US" sz="2800" b="1">
                <a:solidFill>
                  <a:srgbClr val="6600CC"/>
                </a:solidFill>
                <a:latin typeface="微软雅黑" panose="020B0503020204020204" pitchFamily="34" charset="-122"/>
                <a:ea typeface="微软雅黑" panose="020B0503020204020204" pitchFamily="34" charset="-122"/>
              </a:rPr>
              <a:t>印度</a:t>
            </a:r>
            <a:r>
              <a:rPr lang="zh-CN" altLang="en-US" sz="2800" b="1">
                <a:solidFill>
                  <a:srgbClr val="000000"/>
                </a:solidFill>
                <a:latin typeface="微软雅黑" panose="020B0503020204020204" pitchFamily="34" charset="-122"/>
                <a:ea typeface="微软雅黑" panose="020B0503020204020204" pitchFamily="34" charset="-122"/>
              </a:rPr>
              <a:t>每年承接全球服务外包市场近</a:t>
            </a:r>
            <a:r>
              <a:rPr lang="en-US" altLang="zh-CN" sz="2800" b="1">
                <a:solidFill>
                  <a:srgbClr val="CC0099"/>
                </a:solidFill>
                <a:latin typeface="微软雅黑" panose="020B0503020204020204" pitchFamily="34" charset="-122"/>
                <a:ea typeface="微软雅黑" panose="020B0503020204020204" pitchFamily="34" charset="-122"/>
              </a:rPr>
              <a:t>1/2</a:t>
            </a:r>
            <a:r>
              <a:rPr lang="en-US" altLang="zh-CN" sz="2800" b="1">
                <a:solidFill>
                  <a:srgbClr val="000000"/>
                </a:solidFill>
                <a:latin typeface="微软雅黑" panose="020B0503020204020204" pitchFamily="34" charset="-122"/>
                <a:ea typeface="微软雅黑" panose="020B0503020204020204" pitchFamily="34" charset="-122"/>
              </a:rPr>
              <a:t> </a:t>
            </a:r>
            <a:r>
              <a:rPr lang="zh-CN" altLang="en-US" sz="2800" b="1">
                <a:solidFill>
                  <a:srgbClr val="000000"/>
                </a:solidFill>
                <a:latin typeface="微软雅黑" panose="020B0503020204020204" pitchFamily="34" charset="-122"/>
                <a:ea typeface="微软雅黑" panose="020B0503020204020204" pitchFamily="34" charset="-122"/>
              </a:rPr>
              <a:t>的业务。其中，承接的软件外包业务约占全球软件外包市场的</a:t>
            </a:r>
            <a:r>
              <a:rPr lang="en-US" altLang="zh-CN" sz="2800" b="1">
                <a:solidFill>
                  <a:srgbClr val="CC0099"/>
                </a:solidFill>
                <a:latin typeface="微软雅黑" panose="020B0503020204020204" pitchFamily="34" charset="-122"/>
                <a:ea typeface="微软雅黑" panose="020B0503020204020204" pitchFamily="34" charset="-122"/>
              </a:rPr>
              <a:t>2/3</a:t>
            </a:r>
            <a:r>
              <a:rPr lang="zh-CN" altLang="en-US" sz="2800" b="1">
                <a:solidFill>
                  <a:srgbClr val="000000"/>
                </a:solidFill>
                <a:latin typeface="微软雅黑" panose="020B0503020204020204" pitchFamily="34" charset="-122"/>
                <a:ea typeface="微软雅黑" panose="020B0503020204020204" pitchFamily="34" charset="-122"/>
              </a:rPr>
              <a:t>。印度被形象地称为</a:t>
            </a:r>
            <a:r>
              <a:rPr lang="zh-CN" altLang="en-US" sz="2800" b="1">
                <a:solidFill>
                  <a:srgbClr val="CC0099"/>
                </a:solidFill>
                <a:latin typeface="微软雅黑" panose="020B0503020204020204" pitchFamily="34" charset="-122"/>
                <a:ea typeface="微软雅黑" panose="020B0503020204020204" pitchFamily="34" charset="-122"/>
              </a:rPr>
              <a:t>“世界办公室”</a:t>
            </a:r>
            <a:r>
              <a:rPr lang="zh-CN" altLang="en-US" sz="2800">
                <a:solidFill>
                  <a:srgbClr val="CC0099"/>
                </a:solidFill>
                <a:latin typeface="微软雅黑" panose="020B0503020204020204" pitchFamily="34" charset="-122"/>
                <a:ea typeface="微软雅黑" panose="020B0503020204020204" pitchFamily="34" charset="-122"/>
              </a:rPr>
              <a:t>。</a:t>
            </a:r>
          </a:p>
        </p:txBody>
      </p:sp>
    </p:spTree>
    <p:extLst>
      <p:ext uri="{BB962C8B-B14F-4D97-AF65-F5344CB8AC3E}">
        <p14:creationId xmlns:p14="http://schemas.microsoft.com/office/powerpoint/2010/main" val="241027326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4037"/>
                                        </p:tgtEl>
                                        <p:attrNameLst>
                                          <p:attrName>style.visibility</p:attrName>
                                        </p:attrNameLst>
                                      </p:cBhvr>
                                      <p:to>
                                        <p:strVal val="visible"/>
                                      </p:to>
                                    </p:set>
                                    <p:animEffect transition="in" filter="wipe(left)">
                                      <p:cBhvr>
                                        <p:cTn id="7" dur="500"/>
                                        <p:tgtEl>
                                          <p:spTgt spid="4403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7" presetClass="entr" presetSubtype="0" fill="hold" nodeType="clickEffect">
                                  <p:stCondLst>
                                    <p:cond delay="0"/>
                                  </p:stCondLst>
                                  <p:iterate type="lt">
                                    <p:tmPct val="50000"/>
                                  </p:iterate>
                                  <p:childTnLst>
                                    <p:set>
                                      <p:cBhvr>
                                        <p:cTn id="11" dur="1" fill="hold">
                                          <p:stCondLst>
                                            <p:cond delay="0"/>
                                          </p:stCondLst>
                                        </p:cTn>
                                        <p:tgtEl>
                                          <p:spTgt spid="44036">
                                            <p:txEl>
                                              <p:pRg st="0" end="0"/>
                                            </p:txEl>
                                          </p:spTgt>
                                        </p:tgtEl>
                                        <p:attrNameLst>
                                          <p:attrName>style.visibility</p:attrName>
                                        </p:attrNameLst>
                                      </p:cBhvr>
                                      <p:to>
                                        <p:strVal val="visible"/>
                                      </p:to>
                                    </p:set>
                                    <p:anim calcmode="discrete" valueType="clr">
                                      <p:cBhvr override="childStyle">
                                        <p:cTn id="12" dur="500"/>
                                        <p:tgtEl>
                                          <p:spTgt spid="44036">
                                            <p:txEl>
                                              <p:pRg st="0" end="0"/>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13" dur="500"/>
                                        <p:tgtEl>
                                          <p:spTgt spid="44036">
                                            <p:txEl>
                                              <p:pRg st="0" end="0"/>
                                            </p:txEl>
                                          </p:spTgt>
                                        </p:tgtEl>
                                        <p:attrNameLst>
                                          <p:attrName>fillcolor</p:attrName>
                                        </p:attrNameLst>
                                      </p:cBhvr>
                                      <p:tavLst>
                                        <p:tav tm="0">
                                          <p:val>
                                            <p:clrVal>
                                              <a:schemeClr val="accent2"/>
                                            </p:clrVal>
                                          </p:val>
                                        </p:tav>
                                        <p:tav tm="50000">
                                          <p:val>
                                            <p:clrVal>
                                              <a:schemeClr val="hlink"/>
                                            </p:clrVal>
                                          </p:val>
                                        </p:tav>
                                      </p:tavLst>
                                    </p:anim>
                                    <p:set>
                                      <p:cBhvr>
                                        <p:cTn id="14" dur="500"/>
                                        <p:tgtEl>
                                          <p:spTgt spid="44036">
                                            <p:txEl>
                                              <p:pRg st="0" end="0"/>
                                            </p:txEl>
                                          </p:spTgt>
                                        </p:tgtEl>
                                        <p:attrNameLst>
                                          <p:attrName>fill.type</p:attrName>
                                        </p:attrNameLst>
                                      </p:cBhvr>
                                      <p:to>
                                        <p:strVal val="solid"/>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44038"/>
                                        </p:tgtEl>
                                        <p:attrNameLst>
                                          <p:attrName>style.visibility</p:attrName>
                                        </p:attrNameLst>
                                      </p:cBhvr>
                                      <p:to>
                                        <p:strVal val="visible"/>
                                      </p:to>
                                    </p:set>
                                    <p:animEffect transition="in" filter="wipe(left)">
                                      <p:cBhvr>
                                        <p:cTn id="19" dur="1000"/>
                                        <p:tgtEl>
                                          <p:spTgt spid="440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037" grpId="0" autoUpdateAnimBg="0"/>
      <p:bldP spid="44038"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descr="图片1 - 副本 (2)"/>
          <p:cNvPicPr>
            <a:picLocks noChangeAspect="1"/>
          </p:cNvPicPr>
          <p:nvPr/>
        </p:nvPicPr>
        <p:blipFill>
          <a:blip r:embed="rId4"/>
          <a:srcRect l="1275"/>
          <a:stretch>
            <a:fillRect/>
          </a:stretch>
        </p:blipFill>
        <p:spPr>
          <a:xfrm>
            <a:off x="2854325" y="2988310"/>
            <a:ext cx="3529330" cy="3740785"/>
          </a:xfrm>
          <a:prstGeom prst="rect">
            <a:avLst/>
          </a:prstGeom>
          <a:ln>
            <a:solidFill>
              <a:schemeClr val="accent1"/>
            </a:solidFill>
          </a:ln>
        </p:spPr>
      </p:pic>
      <p:sp>
        <p:nvSpPr>
          <p:cNvPr id="2" name="文本框 1"/>
          <p:cNvSpPr txBox="1"/>
          <p:nvPr/>
        </p:nvSpPr>
        <p:spPr>
          <a:xfrm>
            <a:off x="0" y="-5080"/>
            <a:ext cx="9159240" cy="706755"/>
          </a:xfrm>
          <a:prstGeom prst="rect">
            <a:avLst/>
          </a:prstGeom>
          <a:gradFill>
            <a:gsLst>
              <a:gs pos="100000">
                <a:srgbClr val="0D2FFD"/>
              </a:gs>
              <a:gs pos="100000">
                <a:srgbClr val="034373"/>
              </a:gs>
            </a:gsLst>
            <a:lin ang="5400000" scaled="0"/>
          </a:gradFill>
        </p:spPr>
        <p:txBody>
          <a:bodyPr wrap="square" rtlCol="0">
            <a:spAutoFit/>
          </a:bodyPr>
          <a:lstStyle/>
          <a:p>
            <a:pPr algn="l">
              <a:lnSpc>
                <a:spcPct val="100000"/>
              </a:lnSpc>
            </a:pPr>
            <a:r>
              <a:rPr lang="en-US" altLang="zh-CN" sz="4000" b="1">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             </a:t>
            </a:r>
            <a:r>
              <a:rPr lang="zh-CN" altLang="en-US" sz="4000" b="1">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二、印  度</a:t>
            </a:r>
            <a:r>
              <a:rPr lang="zh-CN" altLang="en-US" sz="3600">
                <a:solidFill>
                  <a:schemeClr val="bg1"/>
                </a:solidFill>
                <a:latin typeface="微软雅黑" panose="020B0503020204020204" charset="-122"/>
                <a:ea typeface="微软雅黑" panose="020B0503020204020204" charset="-122"/>
              </a:rPr>
              <a:t> </a:t>
            </a:r>
          </a:p>
        </p:txBody>
      </p:sp>
      <p:sp>
        <p:nvSpPr>
          <p:cNvPr id="8" name="文本框 7"/>
          <p:cNvSpPr txBox="1"/>
          <p:nvPr/>
        </p:nvSpPr>
        <p:spPr>
          <a:xfrm>
            <a:off x="201295" y="972007"/>
            <a:ext cx="2879725" cy="632460"/>
          </a:xfrm>
          <a:prstGeom prst="rect">
            <a:avLst/>
          </a:prstGeom>
          <a:gradFill>
            <a:gsLst>
              <a:gs pos="100000">
                <a:srgbClr val="FBFB11"/>
              </a:gs>
              <a:gs pos="100000">
                <a:srgbClr val="838309"/>
              </a:gs>
            </a:gsLst>
            <a:lin ang="5400000" scaled="0"/>
          </a:gradFill>
          <a:ln>
            <a:solidFill>
              <a:schemeClr val="tx1">
                <a:lumMod val="95000"/>
                <a:lumOff val="5000"/>
              </a:schemeClr>
            </a:solidFill>
          </a:ln>
          <a:effectLst>
            <a:outerShdw blurRad="63500" algn="ctr" rotWithShape="0">
              <a:prstClr val="black">
                <a:alpha val="40000"/>
              </a:prstClr>
            </a:outerShdw>
          </a:effectLst>
        </p:spPr>
        <p:txBody>
          <a:bodyPr wrap="square" rtlCol="0">
            <a:spAutoFit/>
            <a:scene3d>
              <a:camera prst="orthographicFront"/>
              <a:lightRig rig="threePt" dir="t"/>
            </a:scene3d>
          </a:bodyPr>
          <a:lstStyle/>
          <a:p>
            <a:pPr algn="l">
              <a:lnSpc>
                <a:spcPct val="110000"/>
              </a:lnSpc>
            </a:pPr>
            <a:r>
              <a:rPr lang="en-US" altLang="zh-CN" sz="3200" b="1">
                <a:solidFill>
                  <a:schemeClr val="tx1"/>
                </a:solidFill>
                <a:effectLst/>
                <a:latin typeface="+mn-ea"/>
                <a:cs typeface="+mn-ea"/>
              </a:rPr>
              <a:t> </a:t>
            </a:r>
            <a:r>
              <a:rPr lang="en-US" altLang="zh-CN" sz="3200">
                <a:solidFill>
                  <a:schemeClr val="tx1"/>
                </a:solidFill>
                <a:effectLst/>
                <a:latin typeface="+mn-ea"/>
                <a:cs typeface="+mn-ea"/>
              </a:rPr>
              <a:t>4</a:t>
            </a:r>
            <a:r>
              <a:rPr lang="zh-CN" altLang="en-US" sz="3200">
                <a:solidFill>
                  <a:schemeClr val="tx1"/>
                </a:solidFill>
                <a:effectLst/>
                <a:latin typeface="+mn-ea"/>
                <a:cs typeface="+mn-ea"/>
              </a:rPr>
              <a:t>、主要城市</a:t>
            </a:r>
            <a:endParaRPr lang="zh-CN" altLang="en-US" sz="2800">
              <a:solidFill>
                <a:srgbClr val="FF0000"/>
              </a:solidFill>
              <a:effectLst/>
              <a:latin typeface="+mn-ea"/>
              <a:ea typeface="楷体" panose="02010609060101010101" charset="-122"/>
              <a:cs typeface="+mn-ea"/>
            </a:endParaRPr>
          </a:p>
        </p:txBody>
      </p:sp>
      <p:sp>
        <p:nvSpPr>
          <p:cNvPr id="19" name="圆角矩形 18"/>
          <p:cNvSpPr/>
          <p:nvPr/>
        </p:nvSpPr>
        <p:spPr>
          <a:xfrm>
            <a:off x="6298565" y="146685"/>
            <a:ext cx="2640965" cy="896620"/>
          </a:xfrm>
          <a:prstGeom prst="roundRect">
            <a:avLst/>
          </a:prstGeom>
          <a:gradFill>
            <a:gsLst>
              <a:gs pos="100000">
                <a:srgbClr val="41FB33"/>
              </a:gs>
              <a:gs pos="100000">
                <a:srgbClr val="035C7D"/>
              </a:gs>
            </a:gsLst>
            <a:lin ang="5400000" scaled="0"/>
          </a:gradFill>
          <a:ln>
            <a:solidFill>
              <a:srgbClr val="0D2FFD"/>
            </a:solid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p:cNvSpPr txBox="1"/>
          <p:nvPr/>
        </p:nvSpPr>
        <p:spPr>
          <a:xfrm>
            <a:off x="6410325" y="210820"/>
            <a:ext cx="2418080" cy="768350"/>
          </a:xfrm>
          <a:prstGeom prst="rect">
            <a:avLst/>
          </a:prstGeom>
          <a:noFill/>
        </p:spPr>
        <p:txBody>
          <a:bodyPr wrap="none" rtlCol="0">
            <a:spAutoFit/>
            <a:scene3d>
              <a:camera prst="orthographicFront"/>
              <a:lightRig rig="threePt" dir="t"/>
            </a:scene3d>
          </a:bodyPr>
          <a:lstStyle/>
          <a:p>
            <a:pPr algn="ctr"/>
            <a:r>
              <a:rPr lang="zh-CN" altLang="en-US" sz="4400">
                <a:solidFill>
                  <a:schemeClr val="tx1"/>
                </a:solidFill>
                <a:effectLst>
                  <a:outerShdw blurRad="38100" dist="19050" dir="2700000" algn="tl" rotWithShape="0">
                    <a:schemeClr val="dk1">
                      <a:alpha val="40000"/>
                    </a:schemeClr>
                  </a:outerShdw>
                </a:effectLst>
              </a:rPr>
              <a:t>人文特征</a:t>
            </a:r>
          </a:p>
        </p:txBody>
      </p:sp>
      <p:graphicFrame>
        <p:nvGraphicFramePr>
          <p:cNvPr id="10" name="对象 9">
            <a:hlinkClick r:id="" action="ppaction://ole?verb=0"/>
          </p:cNvPr>
          <p:cNvGraphicFramePr>
            <a:graphicFrameLocks noChangeAspect="1"/>
          </p:cNvGraphicFramePr>
          <p:nvPr/>
        </p:nvGraphicFramePr>
        <p:xfrm>
          <a:off x="4114800" y="3321050"/>
          <a:ext cx="914400" cy="215900"/>
        </p:xfrm>
        <a:graphic>
          <a:graphicData uri="http://schemas.openxmlformats.org/presentationml/2006/ole">
            <mc:AlternateContent xmlns:mc="http://schemas.openxmlformats.org/markup-compatibility/2006">
              <mc:Choice xmlns:v="urn:schemas-microsoft-com:vml" Requires="v">
                <p:oleObj spid="_x0000_s9233" r:id="rId5" imgW="914400" imgH="215900" progId="Equation.KSEE3">
                  <p:embed/>
                </p:oleObj>
              </mc:Choice>
              <mc:Fallback>
                <p:oleObj r:id="rId5" imgW="914400" imgH="215900" progId="Equation.KSEE3">
                  <p:embed/>
                  <p:pic>
                    <p:nvPicPr>
                      <p:cNvPr id="0" name="图片 1024"/>
                      <p:cNvPicPr/>
                      <p:nvPr/>
                    </p:nvPicPr>
                    <p:blipFill>
                      <a:blip r:embed="rId6"/>
                      <a:stretch>
                        <a:fillRect/>
                      </a:stretch>
                    </p:blipFill>
                    <p:spPr>
                      <a:xfrm>
                        <a:off x="4114800" y="3321050"/>
                        <a:ext cx="914400" cy="215900"/>
                      </a:xfrm>
                      <a:prstGeom prst="rect">
                        <a:avLst/>
                      </a:prstGeom>
                    </p:spPr>
                  </p:pic>
                </p:oleObj>
              </mc:Fallback>
            </mc:AlternateContent>
          </a:graphicData>
        </a:graphic>
      </p:graphicFrame>
      <p:sp>
        <p:nvSpPr>
          <p:cNvPr id="6" name="文本框 5"/>
          <p:cNvSpPr txBox="1"/>
          <p:nvPr/>
        </p:nvSpPr>
        <p:spPr>
          <a:xfrm>
            <a:off x="299720" y="1736090"/>
            <a:ext cx="8639175" cy="1124585"/>
          </a:xfrm>
          <a:prstGeom prst="rect">
            <a:avLst/>
          </a:prstGeom>
          <a:pattFill prst="openDmnd">
            <a:fgClr>
              <a:schemeClr val="accent2">
                <a:lumMod val="20000"/>
                <a:lumOff val="80000"/>
              </a:schemeClr>
            </a:fgClr>
            <a:bgClr>
              <a:schemeClr val="bg1"/>
            </a:bgClr>
          </a:pattFill>
          <a:ln>
            <a:solidFill>
              <a:schemeClr val="accent1"/>
            </a:solidFill>
          </a:ln>
          <a:effectLst>
            <a:outerShdw blurRad="25400" algn="ctr" rotWithShape="0">
              <a:prstClr val="black">
                <a:alpha val="40000"/>
              </a:prstClr>
            </a:outerShdw>
          </a:effectLst>
        </p:spPr>
        <p:txBody>
          <a:bodyPr wrap="square" rtlCol="0">
            <a:spAutoFit/>
          </a:bodyPr>
          <a:lstStyle/>
          <a:p>
            <a:pPr>
              <a:lnSpc>
                <a:spcPct val="120000"/>
              </a:lnSpc>
            </a:pPr>
            <a:r>
              <a:rPr lang="en-US" altLang="zh-CN" sz="2800" dirty="0">
                <a:solidFill>
                  <a:schemeClr val="tx1"/>
                </a:solidFill>
                <a:latin typeface="+mn-ea"/>
                <a:cs typeface="+mn-ea"/>
              </a:rPr>
              <a:t>    </a:t>
            </a:r>
            <a:r>
              <a:rPr lang="zh-CN" altLang="en-US" sz="2800" b="1" dirty="0">
                <a:solidFill>
                  <a:schemeClr val="tx1"/>
                </a:solidFill>
                <a:latin typeface="+mn-ea"/>
                <a:cs typeface="+mn-ea"/>
              </a:rPr>
              <a:t>首都：</a:t>
            </a:r>
            <a:r>
              <a:rPr lang="zh-CN" altLang="en-US" sz="2800" b="1" dirty="0">
                <a:solidFill>
                  <a:srgbClr val="0221DE"/>
                </a:solidFill>
                <a:latin typeface="+mn-ea"/>
                <a:cs typeface="+mn-ea"/>
              </a:rPr>
              <a:t>新德里</a:t>
            </a:r>
            <a:r>
              <a:rPr lang="zh-CN" altLang="en-US" sz="2800" dirty="0">
                <a:solidFill>
                  <a:srgbClr val="0221DE"/>
                </a:solidFill>
                <a:latin typeface="+mn-ea"/>
                <a:cs typeface="+mn-ea"/>
              </a:rPr>
              <a:t>       </a:t>
            </a:r>
            <a:r>
              <a:rPr lang="zh-CN" altLang="en-US" sz="2800" b="1" dirty="0" smtClean="0">
                <a:solidFill>
                  <a:schemeClr val="tx1"/>
                </a:solidFill>
                <a:latin typeface="+mn-ea"/>
                <a:cs typeface="+mn-ea"/>
              </a:rPr>
              <a:t>第一大城市</a:t>
            </a:r>
            <a:r>
              <a:rPr lang="zh-CN" altLang="en-US" sz="2800" b="1" dirty="0">
                <a:solidFill>
                  <a:schemeClr val="tx1"/>
                </a:solidFill>
                <a:latin typeface="+mn-ea"/>
                <a:cs typeface="+mn-ea"/>
              </a:rPr>
              <a:t>：</a:t>
            </a:r>
            <a:r>
              <a:rPr lang="zh-CN" altLang="en-US" sz="2800" b="1" dirty="0">
                <a:solidFill>
                  <a:srgbClr val="0221DE"/>
                </a:solidFill>
                <a:latin typeface="+mn-ea"/>
                <a:cs typeface="+mn-ea"/>
              </a:rPr>
              <a:t>加尔各答</a:t>
            </a:r>
            <a:endParaRPr lang="zh-CN" altLang="en-US" sz="2800" dirty="0">
              <a:solidFill>
                <a:srgbClr val="0221DE"/>
              </a:solidFill>
              <a:latin typeface="+mn-ea"/>
              <a:cs typeface="+mn-ea"/>
            </a:endParaRPr>
          </a:p>
          <a:p>
            <a:pPr>
              <a:lnSpc>
                <a:spcPct val="120000"/>
              </a:lnSpc>
            </a:pPr>
            <a:r>
              <a:rPr lang="zh-CN" altLang="en-US" sz="2800" dirty="0">
                <a:solidFill>
                  <a:srgbClr val="0221DE"/>
                </a:solidFill>
                <a:latin typeface="+mn-ea"/>
                <a:cs typeface="+mn-ea"/>
              </a:rPr>
              <a:t>    </a:t>
            </a:r>
            <a:r>
              <a:rPr lang="zh-CN" altLang="en-US" sz="2800" b="1" dirty="0">
                <a:solidFill>
                  <a:schemeClr val="tx1"/>
                </a:solidFill>
                <a:latin typeface="+mn-ea"/>
                <a:cs typeface="+mn-ea"/>
              </a:rPr>
              <a:t>最大海港：</a:t>
            </a:r>
            <a:r>
              <a:rPr lang="zh-CN" altLang="en-US" sz="2800" b="1" dirty="0">
                <a:solidFill>
                  <a:srgbClr val="0221DE"/>
                </a:solidFill>
                <a:latin typeface="+mn-ea"/>
                <a:cs typeface="+mn-ea"/>
              </a:rPr>
              <a:t>孟买</a:t>
            </a:r>
            <a:r>
              <a:rPr lang="zh-CN" altLang="en-US" sz="2800" dirty="0">
                <a:solidFill>
                  <a:srgbClr val="0221DE"/>
                </a:solidFill>
                <a:latin typeface="+mn-ea"/>
                <a:cs typeface="+mn-ea"/>
              </a:rPr>
              <a:t>     </a:t>
            </a:r>
            <a:r>
              <a:rPr lang="zh-CN" altLang="en-US" sz="2800" b="1" dirty="0">
                <a:solidFill>
                  <a:schemeClr val="tx1"/>
                </a:solidFill>
                <a:latin typeface="+mn-ea"/>
                <a:cs typeface="+mn-ea"/>
              </a:rPr>
              <a:t>高科技中心：</a:t>
            </a:r>
            <a:r>
              <a:rPr lang="zh-CN" altLang="en-US" sz="2800" b="1" dirty="0">
                <a:solidFill>
                  <a:srgbClr val="0221DE"/>
                </a:solidFill>
                <a:latin typeface="+mn-ea"/>
                <a:cs typeface="+mn-ea"/>
              </a:rPr>
              <a:t>班加罗尔</a:t>
            </a:r>
          </a:p>
        </p:txBody>
      </p:sp>
      <p:cxnSp>
        <p:nvCxnSpPr>
          <p:cNvPr id="13" name="直接箭头连接符 12"/>
          <p:cNvCxnSpPr/>
          <p:nvPr/>
        </p:nvCxnSpPr>
        <p:spPr>
          <a:xfrm flipV="1">
            <a:off x="2785110" y="3782695"/>
            <a:ext cx="1274445" cy="132715"/>
          </a:xfrm>
          <a:prstGeom prst="straightConnector1">
            <a:avLst/>
          </a:prstGeom>
          <a:ln w="31750">
            <a:solidFill>
              <a:srgbClr val="0221DE"/>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a:stCxn id="7" idx="3"/>
          </p:cNvCxnSpPr>
          <p:nvPr/>
        </p:nvCxnSpPr>
        <p:spPr>
          <a:xfrm flipV="1">
            <a:off x="2785110" y="5077460"/>
            <a:ext cx="732790" cy="737870"/>
          </a:xfrm>
          <a:prstGeom prst="straightConnector1">
            <a:avLst/>
          </a:prstGeom>
          <a:ln w="31750">
            <a:solidFill>
              <a:srgbClr val="0221DE"/>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a:stCxn id="12" idx="1"/>
          </p:cNvCxnSpPr>
          <p:nvPr/>
        </p:nvCxnSpPr>
        <p:spPr>
          <a:xfrm flipH="1">
            <a:off x="5496560" y="3915410"/>
            <a:ext cx="958215" cy="565785"/>
          </a:xfrm>
          <a:prstGeom prst="straightConnector1">
            <a:avLst/>
          </a:prstGeom>
          <a:ln w="31750">
            <a:solidFill>
              <a:srgbClr val="0221DE"/>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a:stCxn id="11" idx="1"/>
          </p:cNvCxnSpPr>
          <p:nvPr/>
        </p:nvCxnSpPr>
        <p:spPr>
          <a:xfrm flipH="1">
            <a:off x="4201795" y="5814695"/>
            <a:ext cx="2251075" cy="32385"/>
          </a:xfrm>
          <a:prstGeom prst="straightConnector1">
            <a:avLst/>
          </a:prstGeom>
          <a:ln w="31750">
            <a:solidFill>
              <a:srgbClr val="0221DE"/>
            </a:solidFill>
            <a:tailEnd type="stealth" w="lg" len="lg"/>
          </a:ln>
        </p:spPr>
        <p:style>
          <a:lnRef idx="1">
            <a:schemeClr val="accent1"/>
          </a:lnRef>
          <a:fillRef idx="0">
            <a:schemeClr val="accent1"/>
          </a:fillRef>
          <a:effectRef idx="0">
            <a:schemeClr val="accent1"/>
          </a:effectRef>
          <a:fontRef idx="minor">
            <a:schemeClr val="tx1"/>
          </a:fontRef>
        </p:style>
      </p:cxnSp>
      <p:pic>
        <p:nvPicPr>
          <p:cNvPr id="3" name="图片 2" descr="timg (12)"/>
          <p:cNvPicPr>
            <a:picLocks noChangeAspect="1"/>
          </p:cNvPicPr>
          <p:nvPr/>
        </p:nvPicPr>
        <p:blipFill>
          <a:blip r:embed="rId7"/>
          <a:stretch>
            <a:fillRect/>
          </a:stretch>
        </p:blipFill>
        <p:spPr>
          <a:xfrm>
            <a:off x="299720" y="2989580"/>
            <a:ext cx="2485390" cy="1853565"/>
          </a:xfrm>
          <a:prstGeom prst="rect">
            <a:avLst/>
          </a:prstGeom>
          <a:ln>
            <a:noFill/>
          </a:ln>
          <a:effectLst/>
        </p:spPr>
      </p:pic>
      <p:pic>
        <p:nvPicPr>
          <p:cNvPr id="7" name="图片 6" descr="timg (13)"/>
          <p:cNvPicPr>
            <a:picLocks noChangeAspect="1"/>
          </p:cNvPicPr>
          <p:nvPr/>
        </p:nvPicPr>
        <p:blipFill>
          <a:blip r:embed="rId8"/>
          <a:stretch>
            <a:fillRect/>
          </a:stretch>
        </p:blipFill>
        <p:spPr>
          <a:xfrm>
            <a:off x="298450" y="4900295"/>
            <a:ext cx="2486660" cy="1829435"/>
          </a:xfrm>
          <a:prstGeom prst="rect">
            <a:avLst/>
          </a:prstGeom>
          <a:ln>
            <a:noFill/>
          </a:ln>
        </p:spPr>
      </p:pic>
      <p:pic>
        <p:nvPicPr>
          <p:cNvPr id="12" name="图片 11" descr="timg (15)"/>
          <p:cNvPicPr>
            <a:picLocks noChangeAspect="1"/>
          </p:cNvPicPr>
          <p:nvPr/>
        </p:nvPicPr>
        <p:blipFill>
          <a:blip r:embed="rId9"/>
          <a:stretch>
            <a:fillRect/>
          </a:stretch>
        </p:blipFill>
        <p:spPr>
          <a:xfrm>
            <a:off x="6454775" y="2988310"/>
            <a:ext cx="2484755" cy="1854200"/>
          </a:xfrm>
          <a:prstGeom prst="rect">
            <a:avLst/>
          </a:prstGeom>
        </p:spPr>
      </p:pic>
      <p:pic>
        <p:nvPicPr>
          <p:cNvPr id="11" name="图片 10" descr="u=431381758,1622525262&amp;fm=26&amp;gp=0"/>
          <p:cNvPicPr>
            <a:picLocks noChangeAspect="1"/>
          </p:cNvPicPr>
          <p:nvPr/>
        </p:nvPicPr>
        <p:blipFill>
          <a:blip r:embed="rId10"/>
          <a:stretch>
            <a:fillRect/>
          </a:stretch>
        </p:blipFill>
        <p:spPr>
          <a:xfrm>
            <a:off x="6452870" y="4900295"/>
            <a:ext cx="2486025" cy="1828800"/>
          </a:xfrm>
          <a:prstGeom prst="rect">
            <a:avLst/>
          </a:prstGeom>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3" name="图片 2" descr="图片2"/>
          <p:cNvPicPr>
            <a:picLocks noChangeAspect="1"/>
          </p:cNvPicPr>
          <p:nvPr/>
        </p:nvPicPr>
        <p:blipFill>
          <a:blip r:embed="rId3"/>
          <a:stretch>
            <a:fillRect/>
          </a:stretch>
        </p:blipFill>
        <p:spPr>
          <a:xfrm>
            <a:off x="0" y="-17145"/>
            <a:ext cx="9145270" cy="6877685"/>
          </a:xfrm>
          <a:prstGeom prst="rect">
            <a:avLst/>
          </a:prstGeom>
        </p:spPr>
      </p:pic>
      <p:sp>
        <p:nvSpPr>
          <p:cNvPr id="11" name="文本框 10"/>
          <p:cNvSpPr txBox="1"/>
          <p:nvPr/>
        </p:nvSpPr>
        <p:spPr>
          <a:xfrm>
            <a:off x="0" y="495935"/>
            <a:ext cx="5434330" cy="1198880"/>
          </a:xfrm>
          <a:prstGeom prst="rect">
            <a:avLst/>
          </a:prstGeom>
          <a:noFill/>
          <a:ln>
            <a:solidFill>
              <a:schemeClr val="accent1"/>
            </a:solidFill>
          </a:ln>
          <a:effectLst>
            <a:outerShdw blurRad="63500" sx="102000" sy="102000" algn="ctr" rotWithShape="0">
              <a:prstClr val="black">
                <a:alpha val="40000"/>
              </a:prstClr>
            </a:outerShdw>
          </a:effectLst>
        </p:spPr>
        <p:txBody>
          <a:bodyPr wrap="square" rtlCol="0">
            <a:spAutoFit/>
          </a:bodyPr>
          <a:lstStyle/>
          <a:p>
            <a:r>
              <a:rPr lang="en-US" altLang="zh-CN" sz="7200" b="1">
                <a:ln w="13462">
                  <a:solidFill>
                    <a:schemeClr val="bg1"/>
                  </a:solidFill>
                  <a:prstDash val="solid"/>
                </a:ln>
                <a:solidFill>
                  <a:schemeClr val="tx1">
                    <a:lumMod val="85000"/>
                    <a:lumOff val="15000"/>
                  </a:schemeClr>
                </a:solidFill>
                <a:effectLst>
                  <a:outerShdw dist="38100" dir="2700000" algn="bl" rotWithShape="0">
                    <a:schemeClr val="accent5"/>
                  </a:outerShdw>
                </a:effectLst>
              </a:rPr>
              <a:t>       </a:t>
            </a:r>
            <a:r>
              <a:rPr lang="zh-CN" altLang="en-US" sz="7200" b="1">
                <a:ln w="13462">
                  <a:solidFill>
                    <a:schemeClr val="bg1"/>
                  </a:solidFill>
                  <a:prstDash val="solid"/>
                </a:ln>
                <a:solidFill>
                  <a:schemeClr val="tx1">
                    <a:lumMod val="85000"/>
                    <a:lumOff val="15000"/>
                  </a:schemeClr>
                </a:solidFill>
                <a:effectLst>
                  <a:outerShdw dist="38100" dir="2700000" algn="bl" rotWithShape="0">
                    <a:schemeClr val="accent5"/>
                  </a:outerShdw>
                </a:effectLst>
              </a:rPr>
              <a:t>巴基斯坦</a:t>
            </a:r>
          </a:p>
        </p:txBody>
      </p:sp>
      <p:pic>
        <p:nvPicPr>
          <p:cNvPr id="2" name="图片 1" descr="timg (6)_副本"/>
          <p:cNvPicPr>
            <a:picLocks noChangeAspect="1"/>
          </p:cNvPicPr>
          <p:nvPr/>
        </p:nvPicPr>
        <p:blipFill>
          <a:blip r:embed="rId4"/>
          <a:stretch>
            <a:fillRect/>
          </a:stretch>
        </p:blipFill>
        <p:spPr>
          <a:xfrm>
            <a:off x="394335" y="767715"/>
            <a:ext cx="875030" cy="655955"/>
          </a:xfrm>
          <a:prstGeom prst="rect">
            <a:avLst/>
          </a:prstGeom>
          <a:ln>
            <a:solidFill>
              <a:schemeClr val="accent1"/>
            </a:solidFill>
          </a:ln>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图片 23" descr="南亚地形"/>
          <p:cNvPicPr>
            <a:picLocks noChangeAspect="1"/>
          </p:cNvPicPr>
          <p:nvPr/>
        </p:nvPicPr>
        <p:blipFill>
          <a:blip r:embed="rId2"/>
          <a:stretch>
            <a:fillRect/>
          </a:stretch>
        </p:blipFill>
        <p:spPr>
          <a:xfrm>
            <a:off x="4386580" y="1230630"/>
            <a:ext cx="4552950" cy="5339080"/>
          </a:xfrm>
          <a:prstGeom prst="rect">
            <a:avLst/>
          </a:prstGeom>
          <a:ln>
            <a:solidFill>
              <a:schemeClr val="tx1">
                <a:lumMod val="95000"/>
                <a:lumOff val="5000"/>
              </a:schemeClr>
            </a:solidFill>
          </a:ln>
        </p:spPr>
      </p:pic>
      <p:sp>
        <p:nvSpPr>
          <p:cNvPr id="2" name="文本框 1"/>
          <p:cNvSpPr txBox="1"/>
          <p:nvPr/>
        </p:nvSpPr>
        <p:spPr>
          <a:xfrm>
            <a:off x="0" y="-5080"/>
            <a:ext cx="9159240" cy="706755"/>
          </a:xfrm>
          <a:prstGeom prst="rect">
            <a:avLst/>
          </a:prstGeom>
          <a:gradFill>
            <a:gsLst>
              <a:gs pos="100000">
                <a:srgbClr val="0D2FFD"/>
              </a:gs>
              <a:gs pos="100000">
                <a:srgbClr val="034373"/>
              </a:gs>
            </a:gsLst>
            <a:lin ang="5400000" scaled="0"/>
          </a:gradFill>
        </p:spPr>
        <p:txBody>
          <a:bodyPr wrap="square" rtlCol="0">
            <a:spAutoFit/>
          </a:bodyPr>
          <a:lstStyle/>
          <a:p>
            <a:pPr algn="l">
              <a:lnSpc>
                <a:spcPct val="100000"/>
              </a:lnSpc>
            </a:pPr>
            <a:r>
              <a:rPr lang="en-US" altLang="zh-CN" sz="4000" b="1">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          </a:t>
            </a:r>
            <a:r>
              <a:rPr lang="zh-CN" altLang="en-US" sz="4000" b="1">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一、南亚概述</a:t>
            </a:r>
            <a:r>
              <a:rPr lang="zh-CN" altLang="en-US" sz="3600">
                <a:solidFill>
                  <a:schemeClr val="bg1"/>
                </a:solidFill>
                <a:latin typeface="微软雅黑" panose="020B0503020204020204" charset="-122"/>
                <a:ea typeface="微软雅黑" panose="020B0503020204020204" charset="-122"/>
              </a:rPr>
              <a:t> </a:t>
            </a:r>
          </a:p>
        </p:txBody>
      </p:sp>
      <p:sp>
        <p:nvSpPr>
          <p:cNvPr id="8" name="文本框 7"/>
          <p:cNvSpPr txBox="1"/>
          <p:nvPr/>
        </p:nvSpPr>
        <p:spPr>
          <a:xfrm>
            <a:off x="443930" y="783525"/>
            <a:ext cx="3564294" cy="584775"/>
          </a:xfrm>
          <a:prstGeom prst="rect">
            <a:avLst/>
          </a:prstGeom>
          <a:gradFill>
            <a:gsLst>
              <a:gs pos="100000">
                <a:srgbClr val="FBFB11"/>
              </a:gs>
              <a:gs pos="100000">
                <a:srgbClr val="838309"/>
              </a:gs>
            </a:gsLst>
            <a:lin ang="5400000" scaled="0"/>
          </a:gradFill>
          <a:ln>
            <a:solidFill>
              <a:schemeClr val="tx1">
                <a:lumMod val="95000"/>
                <a:lumOff val="5000"/>
              </a:schemeClr>
            </a:solidFill>
          </a:ln>
          <a:effectLst>
            <a:outerShdw blurRad="50800" algn="ctr" rotWithShape="0">
              <a:prstClr val="black">
                <a:alpha val="40000"/>
              </a:prstClr>
            </a:outerShdw>
          </a:effectLst>
        </p:spPr>
        <p:txBody>
          <a:bodyPr wrap="square" rtlCol="0">
            <a:spAutoFit/>
          </a:bodyPr>
          <a:lstStyle/>
          <a:p>
            <a:r>
              <a:rPr lang="zh-CN" altLang="en-US" sz="3200" b="1" dirty="0" smtClean="0"/>
              <a:t>范围：主要国家</a:t>
            </a:r>
            <a:endParaRPr lang="zh-CN" altLang="en-US" sz="3200" b="1" dirty="0"/>
          </a:p>
        </p:txBody>
      </p:sp>
      <p:pic>
        <p:nvPicPr>
          <p:cNvPr id="16" name="图片 15" descr="南亚范围"/>
          <p:cNvPicPr>
            <a:picLocks noChangeAspect="1"/>
          </p:cNvPicPr>
          <p:nvPr/>
        </p:nvPicPr>
        <p:blipFill>
          <a:blip r:embed="rId3"/>
          <a:stretch>
            <a:fillRect/>
          </a:stretch>
        </p:blipFill>
        <p:spPr>
          <a:xfrm>
            <a:off x="4386580" y="1235521"/>
            <a:ext cx="4552950" cy="5338445"/>
          </a:xfrm>
          <a:prstGeom prst="rect">
            <a:avLst/>
          </a:prstGeom>
          <a:ln>
            <a:solidFill>
              <a:schemeClr val="tx1">
                <a:lumMod val="95000"/>
                <a:lumOff val="5000"/>
              </a:schemeClr>
            </a:solidFill>
          </a:ln>
        </p:spPr>
      </p:pic>
      <p:sp>
        <p:nvSpPr>
          <p:cNvPr id="21" name="文本框 20"/>
          <p:cNvSpPr txBox="1"/>
          <p:nvPr/>
        </p:nvSpPr>
        <p:spPr>
          <a:xfrm>
            <a:off x="443930" y="1450150"/>
            <a:ext cx="3797300" cy="1986280"/>
          </a:xfrm>
          <a:prstGeom prst="rect">
            <a:avLst/>
          </a:prstGeom>
          <a:solidFill>
            <a:schemeClr val="accent1">
              <a:lumMod val="20000"/>
              <a:lumOff val="80000"/>
            </a:schemeClr>
          </a:solidFill>
          <a:ln w="9525">
            <a:solidFill>
              <a:schemeClr val="accent1"/>
            </a:solidFill>
          </a:ln>
          <a:effectLst>
            <a:outerShdw blurRad="38100" algn="ctr" rotWithShape="0">
              <a:prstClr val="black">
                <a:alpha val="20000"/>
              </a:prstClr>
            </a:outerShdw>
          </a:effectLst>
        </p:spPr>
        <p:txBody>
          <a:bodyPr wrap="square" rtlCol="0">
            <a:spAutoFit/>
          </a:bodyPr>
          <a:lstStyle/>
          <a:p>
            <a:pPr>
              <a:lnSpc>
                <a:spcPct val="110000"/>
              </a:lnSpc>
            </a:pPr>
            <a:r>
              <a:rPr lang="zh-CN" sz="2800" b="1" dirty="0">
                <a:solidFill>
                  <a:schemeClr val="tx1"/>
                </a:solidFill>
                <a:effectLst/>
                <a:latin typeface="楷体" panose="02010609060101010101" charset="-122"/>
                <a:ea typeface="楷体" panose="02010609060101010101" charset="-122"/>
                <a:cs typeface="楷体" panose="02010609060101010101" charset="-122"/>
              </a:rPr>
              <a:t>临海国</a:t>
            </a:r>
            <a:r>
              <a:rPr lang="zh-CN" sz="2800" dirty="0">
                <a:solidFill>
                  <a:schemeClr val="tx1"/>
                </a:solidFill>
                <a:effectLst/>
                <a:latin typeface="楷体" panose="02010609060101010101" charset="-122"/>
                <a:ea typeface="楷体" panose="02010609060101010101" charset="-122"/>
                <a:cs typeface="楷体" panose="02010609060101010101" charset="-122"/>
              </a:rPr>
              <a:t>：</a:t>
            </a:r>
          </a:p>
          <a:p>
            <a:pPr>
              <a:lnSpc>
                <a:spcPct val="110000"/>
              </a:lnSpc>
            </a:pPr>
            <a:r>
              <a:rPr lang="zh-CN" sz="2800" dirty="0">
                <a:solidFill>
                  <a:schemeClr val="tx1"/>
                </a:solidFill>
                <a:effectLst/>
                <a:latin typeface="楷体" panose="02010609060101010101" charset="-122"/>
                <a:ea typeface="楷体" panose="02010609060101010101" charset="-122"/>
                <a:cs typeface="楷体" panose="02010609060101010101" charset="-122"/>
              </a:rPr>
              <a:t>   </a:t>
            </a:r>
            <a:r>
              <a:rPr lang="zh-CN" sz="2800" b="1" dirty="0">
                <a:solidFill>
                  <a:srgbClr val="FF0000"/>
                </a:solidFill>
                <a:effectLst/>
                <a:latin typeface="楷体" panose="02010609060101010101" charset="-122"/>
                <a:ea typeface="楷体" panose="02010609060101010101" charset="-122"/>
                <a:cs typeface="楷体" panose="02010609060101010101" charset="-122"/>
              </a:rPr>
              <a:t>印度</a:t>
            </a:r>
            <a:r>
              <a:rPr lang="zh-CN" sz="2400" b="1" dirty="0">
                <a:solidFill>
                  <a:srgbClr val="0221DE"/>
                </a:solidFill>
                <a:effectLst/>
                <a:latin typeface="楷体" panose="02010609060101010101" charset="-122"/>
                <a:ea typeface="楷体" panose="02010609060101010101" charset="-122"/>
                <a:cs typeface="楷体" panose="02010609060101010101" charset="-122"/>
              </a:rPr>
              <a:t>（新德里）</a:t>
            </a:r>
            <a:endParaRPr lang="zh-CN" sz="2400" dirty="0">
              <a:solidFill>
                <a:schemeClr val="tx1"/>
              </a:solidFill>
              <a:effectLst/>
              <a:latin typeface="楷体" panose="02010609060101010101" charset="-122"/>
              <a:ea typeface="楷体" panose="02010609060101010101" charset="-122"/>
              <a:cs typeface="楷体" panose="02010609060101010101" charset="-122"/>
            </a:endParaRPr>
          </a:p>
          <a:p>
            <a:pPr>
              <a:lnSpc>
                <a:spcPct val="110000"/>
              </a:lnSpc>
            </a:pPr>
            <a:r>
              <a:rPr lang="zh-CN" sz="2400" dirty="0">
                <a:solidFill>
                  <a:schemeClr val="tx1"/>
                </a:solidFill>
                <a:effectLst/>
                <a:latin typeface="楷体" panose="02010609060101010101" charset="-122"/>
                <a:ea typeface="楷体" panose="02010609060101010101" charset="-122"/>
                <a:cs typeface="楷体" panose="02010609060101010101" charset="-122"/>
              </a:rPr>
              <a:t>  </a:t>
            </a:r>
            <a:r>
              <a:rPr lang="zh-CN" sz="2800" dirty="0">
                <a:solidFill>
                  <a:schemeClr val="tx1"/>
                </a:solidFill>
                <a:effectLst/>
                <a:latin typeface="楷体" panose="02010609060101010101" charset="-122"/>
                <a:ea typeface="楷体" panose="02010609060101010101" charset="-122"/>
                <a:cs typeface="楷体" panose="02010609060101010101" charset="-122"/>
              </a:rPr>
              <a:t> </a:t>
            </a:r>
            <a:r>
              <a:rPr lang="zh-CN" sz="2800" b="1" dirty="0">
                <a:solidFill>
                  <a:srgbClr val="FF0000"/>
                </a:solidFill>
                <a:effectLst/>
                <a:latin typeface="楷体" panose="02010609060101010101" charset="-122"/>
                <a:ea typeface="楷体" panose="02010609060101010101" charset="-122"/>
                <a:cs typeface="楷体" panose="02010609060101010101" charset="-122"/>
              </a:rPr>
              <a:t>巴基斯坦</a:t>
            </a:r>
            <a:r>
              <a:rPr lang="zh-CN" sz="2400" b="1" dirty="0">
                <a:solidFill>
                  <a:srgbClr val="0221DE"/>
                </a:solidFill>
                <a:effectLst/>
                <a:latin typeface="楷体" panose="02010609060101010101" charset="-122"/>
                <a:ea typeface="楷体" panose="02010609060101010101" charset="-122"/>
                <a:cs typeface="楷体" panose="02010609060101010101" charset="-122"/>
              </a:rPr>
              <a:t>（伊斯兰堡）</a:t>
            </a:r>
            <a:endParaRPr lang="zh-CN" sz="2400" dirty="0">
              <a:solidFill>
                <a:schemeClr val="tx1"/>
              </a:solidFill>
              <a:effectLst/>
              <a:latin typeface="楷体" panose="02010609060101010101" charset="-122"/>
              <a:ea typeface="楷体" panose="02010609060101010101" charset="-122"/>
              <a:cs typeface="楷体" panose="02010609060101010101" charset="-122"/>
            </a:endParaRPr>
          </a:p>
          <a:p>
            <a:pPr>
              <a:lnSpc>
                <a:spcPct val="110000"/>
              </a:lnSpc>
            </a:pPr>
            <a:r>
              <a:rPr lang="zh-CN" sz="2800" b="1" dirty="0">
                <a:solidFill>
                  <a:srgbClr val="FF0000"/>
                </a:solidFill>
                <a:effectLst/>
                <a:latin typeface="楷体" panose="02010609060101010101" charset="-122"/>
                <a:ea typeface="楷体" panose="02010609060101010101" charset="-122"/>
                <a:cs typeface="楷体" panose="02010609060101010101" charset="-122"/>
                <a:sym typeface="+mn-ea"/>
              </a:rPr>
              <a:t>  </a:t>
            </a:r>
            <a:r>
              <a:rPr lang="zh-CN" sz="2400" b="1" dirty="0">
                <a:solidFill>
                  <a:srgbClr val="FF0000"/>
                </a:solidFill>
                <a:effectLst/>
                <a:latin typeface="楷体" panose="02010609060101010101" charset="-122"/>
                <a:ea typeface="楷体" panose="02010609060101010101" charset="-122"/>
                <a:cs typeface="楷体" panose="02010609060101010101" charset="-122"/>
                <a:sym typeface="+mn-ea"/>
              </a:rPr>
              <a:t> </a:t>
            </a:r>
            <a:r>
              <a:rPr lang="zh-CN" sz="2800" b="1" dirty="0">
                <a:solidFill>
                  <a:srgbClr val="FF0000"/>
                </a:solidFill>
                <a:effectLst/>
                <a:latin typeface="楷体" panose="02010609060101010101" charset="-122"/>
                <a:ea typeface="楷体" panose="02010609060101010101" charset="-122"/>
                <a:cs typeface="楷体" panose="02010609060101010101" charset="-122"/>
                <a:sym typeface="+mn-ea"/>
              </a:rPr>
              <a:t>孟加拉</a:t>
            </a:r>
            <a:r>
              <a:rPr lang="zh-CN" sz="2400" b="1" dirty="0">
                <a:solidFill>
                  <a:srgbClr val="0221DE"/>
                </a:solidFill>
                <a:effectLst/>
                <a:latin typeface="楷体" panose="02010609060101010101" charset="-122"/>
                <a:ea typeface="楷体" panose="02010609060101010101" charset="-122"/>
                <a:cs typeface="楷体" panose="02010609060101010101" charset="-122"/>
                <a:sym typeface="+mn-ea"/>
              </a:rPr>
              <a:t>（达卡）</a:t>
            </a:r>
          </a:p>
        </p:txBody>
      </p:sp>
      <p:sp>
        <p:nvSpPr>
          <p:cNvPr id="22" name="文本框 21"/>
          <p:cNvSpPr txBox="1"/>
          <p:nvPr/>
        </p:nvSpPr>
        <p:spPr>
          <a:xfrm>
            <a:off x="443930" y="3686325"/>
            <a:ext cx="3797300" cy="1384995"/>
          </a:xfrm>
          <a:prstGeom prst="rect">
            <a:avLst/>
          </a:prstGeom>
          <a:solidFill>
            <a:schemeClr val="accent1">
              <a:lumMod val="20000"/>
              <a:lumOff val="80000"/>
            </a:schemeClr>
          </a:solidFill>
          <a:ln>
            <a:solidFill>
              <a:schemeClr val="accent1"/>
            </a:solidFill>
          </a:ln>
          <a:effectLst>
            <a:outerShdw blurRad="38100" algn="ctr" rotWithShape="0">
              <a:prstClr val="black">
                <a:alpha val="20000"/>
              </a:prstClr>
            </a:outerShdw>
          </a:effectLst>
        </p:spPr>
        <p:txBody>
          <a:bodyPr wrap="square" rtlCol="0">
            <a:spAutoFit/>
          </a:bodyPr>
          <a:lstStyle/>
          <a:p>
            <a:pPr lvl="1"/>
            <a:r>
              <a:rPr lang="zh-CN" sz="2800" b="1" dirty="0">
                <a:solidFill>
                  <a:schemeClr val="tx1"/>
                </a:solidFill>
                <a:effectLst/>
                <a:latin typeface="楷体" panose="02010609060101010101" charset="-122"/>
                <a:ea typeface="楷体" panose="02010609060101010101" charset="-122"/>
                <a:cs typeface="楷体" panose="02010609060101010101" charset="-122"/>
              </a:rPr>
              <a:t>内陆国</a:t>
            </a:r>
            <a:r>
              <a:rPr lang="zh-CN" sz="2800" dirty="0" smtClean="0">
                <a:solidFill>
                  <a:schemeClr val="tx1"/>
                </a:solidFill>
                <a:effectLst/>
                <a:latin typeface="楷体" panose="02010609060101010101" charset="-122"/>
                <a:ea typeface="楷体" panose="02010609060101010101" charset="-122"/>
                <a:cs typeface="楷体" panose="02010609060101010101" charset="-122"/>
              </a:rPr>
              <a:t>：</a:t>
            </a:r>
            <a:endParaRPr lang="en-US" altLang="zh-CN" sz="2800" dirty="0" smtClean="0">
              <a:solidFill>
                <a:schemeClr val="tx1"/>
              </a:solidFill>
              <a:effectLst/>
              <a:latin typeface="楷体" panose="02010609060101010101" charset="-122"/>
              <a:ea typeface="楷体" panose="02010609060101010101" charset="-122"/>
              <a:cs typeface="楷体" panose="02010609060101010101" charset="-122"/>
            </a:endParaRPr>
          </a:p>
          <a:p>
            <a:pPr lvl="1"/>
            <a:r>
              <a:rPr lang="zh-CN" altLang="en-US" sz="2800" b="1" dirty="0">
                <a:solidFill>
                  <a:srgbClr val="FF0000"/>
                </a:solidFill>
                <a:latin typeface="楷体" panose="02010609060101010101" charset="-122"/>
                <a:ea typeface="楷体" panose="02010609060101010101" charset="-122"/>
                <a:cs typeface="楷体" panose="02010609060101010101" charset="-122"/>
              </a:rPr>
              <a:t>尼泊尔</a:t>
            </a:r>
            <a:r>
              <a:rPr lang="zh-CN" altLang="en-US" sz="2800" b="1" dirty="0">
                <a:solidFill>
                  <a:srgbClr val="0221DE"/>
                </a:solidFill>
                <a:latin typeface="楷体" panose="02010609060101010101" charset="-122"/>
                <a:ea typeface="楷体" panose="02010609060101010101" charset="-122"/>
                <a:cs typeface="楷体" panose="02010609060101010101" charset="-122"/>
              </a:rPr>
              <a:t>（加德满都）</a:t>
            </a:r>
            <a:endParaRPr lang="en-US" altLang="zh-CN" sz="2800" b="1" dirty="0">
              <a:solidFill>
                <a:srgbClr val="0221DE"/>
              </a:solidFill>
              <a:latin typeface="楷体" panose="02010609060101010101" charset="-122"/>
              <a:ea typeface="楷体" panose="02010609060101010101" charset="-122"/>
              <a:cs typeface="楷体" panose="02010609060101010101" charset="-122"/>
            </a:endParaRPr>
          </a:p>
          <a:p>
            <a:pPr lvl="1"/>
            <a:r>
              <a:rPr lang="zh-CN" altLang="en-US" sz="2800" b="1" dirty="0">
                <a:solidFill>
                  <a:srgbClr val="FF0000"/>
                </a:solidFill>
                <a:latin typeface="楷体" panose="02010609060101010101" charset="-122"/>
                <a:ea typeface="楷体" panose="02010609060101010101" charset="-122"/>
                <a:cs typeface="楷体" panose="02010609060101010101" charset="-122"/>
              </a:rPr>
              <a:t>不丹</a:t>
            </a:r>
            <a:r>
              <a:rPr lang="zh-CN" altLang="en-US" sz="2800" b="1" dirty="0">
                <a:solidFill>
                  <a:srgbClr val="0221DE"/>
                </a:solidFill>
                <a:latin typeface="楷体" panose="02010609060101010101" charset="-122"/>
                <a:ea typeface="楷体" panose="02010609060101010101" charset="-122"/>
                <a:cs typeface="楷体" panose="02010609060101010101" charset="-122"/>
              </a:rPr>
              <a:t>（廷布）</a:t>
            </a:r>
            <a:endParaRPr lang="en-US" altLang="zh-CN" sz="2800" b="1" dirty="0">
              <a:solidFill>
                <a:srgbClr val="0221DE"/>
              </a:solidFill>
              <a:latin typeface="楷体" panose="02010609060101010101" charset="-122"/>
              <a:ea typeface="楷体" panose="02010609060101010101" charset="-122"/>
              <a:cs typeface="楷体" panose="02010609060101010101" charset="-122"/>
            </a:endParaRPr>
          </a:p>
        </p:txBody>
      </p:sp>
      <p:sp>
        <p:nvSpPr>
          <p:cNvPr id="23" name="文本框 22"/>
          <p:cNvSpPr txBox="1"/>
          <p:nvPr/>
        </p:nvSpPr>
        <p:spPr>
          <a:xfrm>
            <a:off x="448945" y="5321216"/>
            <a:ext cx="3798570" cy="1512570"/>
          </a:xfrm>
          <a:prstGeom prst="rect">
            <a:avLst/>
          </a:prstGeom>
          <a:solidFill>
            <a:schemeClr val="accent1">
              <a:lumMod val="20000"/>
              <a:lumOff val="80000"/>
            </a:schemeClr>
          </a:solidFill>
          <a:ln>
            <a:solidFill>
              <a:schemeClr val="accent1"/>
            </a:solidFill>
          </a:ln>
          <a:effectLst>
            <a:outerShdw blurRad="38100" algn="ctr" rotWithShape="0">
              <a:prstClr val="black">
                <a:alpha val="20000"/>
              </a:prstClr>
            </a:outerShdw>
          </a:effectLst>
        </p:spPr>
        <p:txBody>
          <a:bodyPr wrap="square" rtlCol="0">
            <a:spAutoFit/>
          </a:bodyPr>
          <a:lstStyle/>
          <a:p>
            <a:pPr>
              <a:lnSpc>
                <a:spcPct val="110000"/>
              </a:lnSpc>
            </a:pPr>
            <a:r>
              <a:rPr lang="zh-CN" sz="2800" b="1" dirty="0">
                <a:solidFill>
                  <a:schemeClr val="tx1"/>
                </a:solidFill>
                <a:effectLst/>
                <a:latin typeface="楷体" panose="02010609060101010101" charset="-122"/>
                <a:ea typeface="楷体" panose="02010609060101010101" charset="-122"/>
                <a:cs typeface="楷体" panose="02010609060101010101" charset="-122"/>
              </a:rPr>
              <a:t>岛国</a:t>
            </a:r>
            <a:r>
              <a:rPr lang="zh-CN" sz="2800" dirty="0">
                <a:solidFill>
                  <a:schemeClr val="tx1"/>
                </a:solidFill>
                <a:effectLst/>
                <a:latin typeface="楷体" panose="02010609060101010101" charset="-122"/>
                <a:ea typeface="楷体" panose="02010609060101010101" charset="-122"/>
                <a:cs typeface="楷体" panose="02010609060101010101" charset="-122"/>
              </a:rPr>
              <a:t>：</a:t>
            </a:r>
            <a:endParaRPr lang="zh-CN" sz="2000" dirty="0">
              <a:solidFill>
                <a:schemeClr val="tx1"/>
              </a:solidFill>
              <a:effectLst/>
              <a:latin typeface="楷体" panose="02010609060101010101" charset="-122"/>
              <a:ea typeface="楷体" panose="02010609060101010101" charset="-122"/>
              <a:cs typeface="楷体" panose="02010609060101010101" charset="-122"/>
            </a:endParaRPr>
          </a:p>
          <a:p>
            <a:pPr>
              <a:lnSpc>
                <a:spcPct val="110000"/>
              </a:lnSpc>
            </a:pPr>
            <a:r>
              <a:rPr lang="zh-CN" sz="2800" b="1" dirty="0">
                <a:solidFill>
                  <a:srgbClr val="FF0000"/>
                </a:solidFill>
                <a:effectLst/>
                <a:latin typeface="楷体" panose="02010609060101010101" charset="-122"/>
                <a:ea typeface="楷体" panose="02010609060101010101" charset="-122"/>
                <a:cs typeface="楷体" panose="02010609060101010101" charset="-122"/>
              </a:rPr>
              <a:t>   </a:t>
            </a:r>
            <a:r>
              <a:rPr lang="zh-CN" sz="2800" b="1" dirty="0">
                <a:solidFill>
                  <a:srgbClr val="FF0000"/>
                </a:solidFill>
                <a:effectLst/>
                <a:latin typeface="楷体" panose="02010609060101010101" charset="-122"/>
                <a:ea typeface="楷体" panose="02010609060101010101" charset="-122"/>
                <a:cs typeface="楷体" panose="02010609060101010101" charset="-122"/>
                <a:sym typeface="+mn-ea"/>
              </a:rPr>
              <a:t>斯里兰卡</a:t>
            </a:r>
            <a:r>
              <a:rPr lang="zh-CN" sz="2400" b="1" dirty="0">
                <a:solidFill>
                  <a:srgbClr val="0221DE"/>
                </a:solidFill>
                <a:effectLst/>
                <a:latin typeface="楷体" panose="02010609060101010101" charset="-122"/>
                <a:ea typeface="楷体" panose="02010609060101010101" charset="-122"/>
                <a:cs typeface="楷体" panose="02010609060101010101" charset="-122"/>
                <a:sym typeface="+mn-ea"/>
              </a:rPr>
              <a:t>（科伦坡）</a:t>
            </a:r>
            <a:endParaRPr lang="zh-CN" sz="2400" dirty="0">
              <a:effectLst/>
              <a:latin typeface="楷体" panose="02010609060101010101" charset="-122"/>
              <a:ea typeface="楷体" panose="02010609060101010101" charset="-122"/>
              <a:cs typeface="楷体" panose="02010609060101010101" charset="-122"/>
              <a:sym typeface="+mn-ea"/>
            </a:endParaRPr>
          </a:p>
          <a:p>
            <a:pPr>
              <a:lnSpc>
                <a:spcPct val="110000"/>
              </a:lnSpc>
            </a:pPr>
            <a:r>
              <a:rPr lang="zh-CN" sz="2400" b="1" dirty="0">
                <a:solidFill>
                  <a:srgbClr val="FF0000"/>
                </a:solidFill>
                <a:effectLst/>
                <a:latin typeface="楷体" panose="02010609060101010101" charset="-122"/>
                <a:ea typeface="楷体" panose="02010609060101010101" charset="-122"/>
                <a:cs typeface="楷体" panose="02010609060101010101" charset="-122"/>
                <a:sym typeface="+mn-ea"/>
              </a:rPr>
              <a:t> </a:t>
            </a:r>
            <a:r>
              <a:rPr lang="zh-CN" b="1" dirty="0">
                <a:solidFill>
                  <a:srgbClr val="FF0000"/>
                </a:solidFill>
                <a:effectLst/>
                <a:latin typeface="楷体" panose="02010609060101010101" charset="-122"/>
                <a:ea typeface="楷体" panose="02010609060101010101" charset="-122"/>
                <a:cs typeface="楷体" panose="02010609060101010101" charset="-122"/>
                <a:sym typeface="+mn-ea"/>
              </a:rPr>
              <a:t> </a:t>
            </a:r>
            <a:r>
              <a:rPr lang="zh-CN" sz="1200" b="1" dirty="0">
                <a:solidFill>
                  <a:srgbClr val="FF0000"/>
                </a:solidFill>
                <a:effectLst/>
                <a:latin typeface="楷体" panose="02010609060101010101" charset="-122"/>
                <a:ea typeface="楷体" panose="02010609060101010101" charset="-122"/>
                <a:cs typeface="楷体" panose="02010609060101010101" charset="-122"/>
                <a:sym typeface="+mn-ea"/>
              </a:rPr>
              <a:t>   </a:t>
            </a:r>
            <a:r>
              <a:rPr lang="zh-CN" sz="2800" b="1" dirty="0">
                <a:solidFill>
                  <a:srgbClr val="FF0000"/>
                </a:solidFill>
                <a:effectLst/>
                <a:latin typeface="楷体" panose="02010609060101010101" charset="-122"/>
                <a:ea typeface="楷体" panose="02010609060101010101" charset="-122"/>
                <a:cs typeface="楷体" panose="02010609060101010101" charset="-122"/>
                <a:sym typeface="+mn-ea"/>
              </a:rPr>
              <a:t>马尔代夫</a:t>
            </a:r>
            <a:r>
              <a:rPr lang="zh-CN" sz="2400" b="1" dirty="0">
                <a:solidFill>
                  <a:srgbClr val="0221DE"/>
                </a:solidFill>
                <a:effectLst/>
                <a:latin typeface="楷体" panose="02010609060101010101" charset="-122"/>
                <a:ea typeface="楷体" panose="02010609060101010101" charset="-122"/>
                <a:cs typeface="楷体" panose="02010609060101010101" charset="-122"/>
                <a:sym typeface="+mn-ea"/>
              </a:rPr>
              <a:t>（马累）</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bldLvl="0" animBg="1"/>
      <p:bldP spid="22" grpId="0" bldLvl="0" animBg="1"/>
      <p:bldP spid="23" grpId="0" bldLvl="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图片 20" descr="timg (3)"/>
          <p:cNvPicPr>
            <a:picLocks noChangeAspect="1"/>
          </p:cNvPicPr>
          <p:nvPr/>
        </p:nvPicPr>
        <p:blipFill>
          <a:blip r:embed="rId4"/>
          <a:srcRect l="13727" r="12014"/>
          <a:stretch>
            <a:fillRect/>
          </a:stretch>
        </p:blipFill>
        <p:spPr>
          <a:xfrm>
            <a:off x="4535805" y="1821180"/>
            <a:ext cx="4536440" cy="4734560"/>
          </a:xfrm>
          <a:prstGeom prst="rect">
            <a:avLst/>
          </a:prstGeom>
          <a:ln>
            <a:solidFill>
              <a:schemeClr val="accent1"/>
            </a:solidFill>
          </a:ln>
        </p:spPr>
      </p:pic>
      <p:pic>
        <p:nvPicPr>
          <p:cNvPr id="4" name="图片 3" descr="timg (1)"/>
          <p:cNvPicPr>
            <a:picLocks noChangeAspect="1"/>
          </p:cNvPicPr>
          <p:nvPr/>
        </p:nvPicPr>
        <p:blipFill>
          <a:blip r:embed="rId5"/>
          <a:stretch>
            <a:fillRect/>
          </a:stretch>
        </p:blipFill>
        <p:spPr>
          <a:xfrm>
            <a:off x="4535805" y="1821180"/>
            <a:ext cx="4535805" cy="4733925"/>
          </a:xfrm>
          <a:prstGeom prst="rect">
            <a:avLst/>
          </a:prstGeom>
          <a:ln>
            <a:solidFill>
              <a:schemeClr val="accent1"/>
            </a:solidFill>
          </a:ln>
        </p:spPr>
      </p:pic>
      <p:sp>
        <p:nvSpPr>
          <p:cNvPr id="2" name="文本框 1"/>
          <p:cNvSpPr txBox="1"/>
          <p:nvPr/>
        </p:nvSpPr>
        <p:spPr>
          <a:xfrm>
            <a:off x="0" y="-5080"/>
            <a:ext cx="9159240" cy="706755"/>
          </a:xfrm>
          <a:prstGeom prst="rect">
            <a:avLst/>
          </a:prstGeom>
          <a:gradFill>
            <a:gsLst>
              <a:gs pos="100000">
                <a:srgbClr val="0D2FFD"/>
              </a:gs>
              <a:gs pos="100000">
                <a:srgbClr val="034373"/>
              </a:gs>
            </a:gsLst>
            <a:lin ang="5400000" scaled="0"/>
          </a:gradFill>
        </p:spPr>
        <p:txBody>
          <a:bodyPr wrap="square" rtlCol="0">
            <a:spAutoFit/>
          </a:bodyPr>
          <a:lstStyle/>
          <a:p>
            <a:pPr algn="l">
              <a:lnSpc>
                <a:spcPct val="100000"/>
              </a:lnSpc>
            </a:pPr>
            <a:r>
              <a:rPr lang="en-US" altLang="zh-CN" sz="4000" b="1">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           </a:t>
            </a:r>
            <a:r>
              <a:rPr lang="zh-CN" altLang="en-US" sz="4000" b="1">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三、巴基斯坦</a:t>
            </a:r>
            <a:r>
              <a:rPr lang="zh-CN" altLang="en-US" sz="3600">
                <a:solidFill>
                  <a:schemeClr val="bg1"/>
                </a:solidFill>
                <a:latin typeface="微软雅黑" panose="020B0503020204020204" charset="-122"/>
                <a:ea typeface="微软雅黑" panose="020B0503020204020204" charset="-122"/>
              </a:rPr>
              <a:t> </a:t>
            </a:r>
          </a:p>
        </p:txBody>
      </p:sp>
      <p:sp>
        <p:nvSpPr>
          <p:cNvPr id="8" name="文本框 7"/>
          <p:cNvSpPr txBox="1"/>
          <p:nvPr/>
        </p:nvSpPr>
        <p:spPr>
          <a:xfrm>
            <a:off x="201295" y="972185"/>
            <a:ext cx="3719195" cy="632460"/>
          </a:xfrm>
          <a:prstGeom prst="rect">
            <a:avLst/>
          </a:prstGeom>
          <a:gradFill>
            <a:gsLst>
              <a:gs pos="100000">
                <a:srgbClr val="FBFB11"/>
              </a:gs>
              <a:gs pos="100000">
                <a:srgbClr val="838309"/>
              </a:gs>
            </a:gsLst>
            <a:lin ang="5400000" scaled="0"/>
          </a:gradFill>
          <a:ln>
            <a:solidFill>
              <a:schemeClr val="tx1">
                <a:lumMod val="95000"/>
                <a:lumOff val="5000"/>
              </a:schemeClr>
            </a:solidFill>
          </a:ln>
          <a:effectLst>
            <a:outerShdw blurRad="63500" algn="ctr" rotWithShape="0">
              <a:prstClr val="black">
                <a:alpha val="40000"/>
              </a:prstClr>
            </a:outerShdw>
          </a:effectLst>
        </p:spPr>
        <p:txBody>
          <a:bodyPr wrap="square" rtlCol="0">
            <a:spAutoFit/>
            <a:scene3d>
              <a:camera prst="orthographicFront"/>
              <a:lightRig rig="threePt" dir="t"/>
            </a:scene3d>
          </a:bodyPr>
          <a:lstStyle/>
          <a:p>
            <a:pPr algn="l">
              <a:lnSpc>
                <a:spcPct val="110000"/>
              </a:lnSpc>
            </a:pPr>
            <a:r>
              <a:rPr lang="en-US" altLang="zh-CN" sz="3200" b="1">
                <a:solidFill>
                  <a:schemeClr val="tx1"/>
                </a:solidFill>
                <a:effectLst/>
                <a:latin typeface="+mn-ea"/>
                <a:cs typeface="+mn-ea"/>
              </a:rPr>
              <a:t> </a:t>
            </a:r>
            <a:r>
              <a:rPr lang="en-US" sz="3200">
                <a:solidFill>
                  <a:schemeClr val="tx1"/>
                </a:solidFill>
                <a:effectLst/>
                <a:latin typeface="+mn-ea"/>
                <a:cs typeface="+mn-ea"/>
              </a:rPr>
              <a:t>1</a:t>
            </a:r>
            <a:r>
              <a:rPr lang="zh-CN" altLang="en-US" sz="3200">
                <a:solidFill>
                  <a:schemeClr val="tx1"/>
                </a:solidFill>
                <a:effectLst/>
                <a:latin typeface="+mn-ea"/>
                <a:cs typeface="+mn-ea"/>
              </a:rPr>
              <a:t>、自然地理概况</a:t>
            </a:r>
            <a:endParaRPr lang="zh-CN" altLang="en-US" sz="3200">
              <a:solidFill>
                <a:schemeClr val="tx1"/>
              </a:solidFill>
              <a:effectLst/>
              <a:latin typeface="+mn-ea"/>
              <a:ea typeface="楷体" panose="02010609060101010101" charset="-122"/>
              <a:cs typeface="+mn-ea"/>
            </a:endParaRPr>
          </a:p>
        </p:txBody>
      </p:sp>
      <p:sp>
        <p:nvSpPr>
          <p:cNvPr id="19" name="圆角矩形 18"/>
          <p:cNvSpPr/>
          <p:nvPr/>
        </p:nvSpPr>
        <p:spPr>
          <a:xfrm>
            <a:off x="6675120" y="146685"/>
            <a:ext cx="2264410" cy="896620"/>
          </a:xfrm>
          <a:prstGeom prst="roundRect">
            <a:avLst/>
          </a:prstGeom>
          <a:gradFill>
            <a:gsLst>
              <a:gs pos="100000">
                <a:srgbClr val="41FB33"/>
              </a:gs>
              <a:gs pos="100000">
                <a:srgbClr val="035C7D"/>
              </a:gs>
            </a:gsLst>
            <a:lin ang="5400000" scaled="0"/>
          </a:gradFill>
          <a:ln>
            <a:solidFill>
              <a:srgbClr val="0D2FFD"/>
            </a:solid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p:cNvSpPr txBox="1"/>
          <p:nvPr/>
        </p:nvSpPr>
        <p:spPr>
          <a:xfrm>
            <a:off x="7030720" y="210820"/>
            <a:ext cx="1553210" cy="768350"/>
          </a:xfrm>
          <a:prstGeom prst="rect">
            <a:avLst/>
          </a:prstGeom>
          <a:noFill/>
        </p:spPr>
        <p:txBody>
          <a:bodyPr wrap="none" rtlCol="0">
            <a:spAutoFit/>
            <a:scene3d>
              <a:camera prst="orthographicFront"/>
              <a:lightRig rig="threePt" dir="t"/>
            </a:scene3d>
          </a:bodyPr>
          <a:lstStyle/>
          <a:p>
            <a:pPr algn="ctr"/>
            <a:r>
              <a:rPr lang="zh-CN" altLang="en-US" sz="4400">
                <a:solidFill>
                  <a:schemeClr val="tx1"/>
                </a:solidFill>
                <a:effectLst>
                  <a:outerShdw blurRad="38100" dist="19050" dir="2700000" algn="tl" rotWithShape="0">
                    <a:schemeClr val="dk1">
                      <a:alpha val="40000"/>
                    </a:schemeClr>
                  </a:outerShdw>
                </a:effectLst>
              </a:rPr>
              <a:t>概  况</a:t>
            </a:r>
          </a:p>
        </p:txBody>
      </p:sp>
      <p:graphicFrame>
        <p:nvGraphicFramePr>
          <p:cNvPr id="10" name="对象 9">
            <a:hlinkClick r:id="" action="ppaction://ole?verb=0"/>
          </p:cNvPr>
          <p:cNvGraphicFramePr>
            <a:graphicFrameLocks noChangeAspect="1"/>
          </p:cNvGraphicFramePr>
          <p:nvPr/>
        </p:nvGraphicFramePr>
        <p:xfrm>
          <a:off x="4114800" y="3321050"/>
          <a:ext cx="914400" cy="215900"/>
        </p:xfrm>
        <a:graphic>
          <a:graphicData uri="http://schemas.openxmlformats.org/presentationml/2006/ole">
            <mc:AlternateContent xmlns:mc="http://schemas.openxmlformats.org/markup-compatibility/2006">
              <mc:Choice xmlns:v="urn:schemas-microsoft-com:vml" Requires="v">
                <p:oleObj spid="_x0000_s10257" r:id="rId6" imgW="914400" imgH="215900" progId="Equation.KSEE3">
                  <p:embed/>
                </p:oleObj>
              </mc:Choice>
              <mc:Fallback>
                <p:oleObj r:id="rId6" imgW="914400" imgH="215900" progId="Equation.KSEE3">
                  <p:embed/>
                  <p:pic>
                    <p:nvPicPr>
                      <p:cNvPr id="0" name="图片 1024"/>
                      <p:cNvPicPr/>
                      <p:nvPr/>
                    </p:nvPicPr>
                    <p:blipFill>
                      <a:blip r:embed="rId7"/>
                      <a:stretch>
                        <a:fillRect/>
                      </a:stretch>
                    </p:blipFill>
                    <p:spPr>
                      <a:xfrm>
                        <a:off x="4114800" y="3321050"/>
                        <a:ext cx="914400" cy="215900"/>
                      </a:xfrm>
                      <a:prstGeom prst="rect">
                        <a:avLst/>
                      </a:prstGeom>
                    </p:spPr>
                  </p:pic>
                </p:oleObj>
              </mc:Fallback>
            </mc:AlternateContent>
          </a:graphicData>
        </a:graphic>
      </p:graphicFrame>
      <p:sp>
        <p:nvSpPr>
          <p:cNvPr id="6" name="文本框 5"/>
          <p:cNvSpPr txBox="1"/>
          <p:nvPr/>
        </p:nvSpPr>
        <p:spPr>
          <a:xfrm>
            <a:off x="216002" y="1821180"/>
            <a:ext cx="4214495" cy="1937385"/>
          </a:xfrm>
          <a:prstGeom prst="rect">
            <a:avLst/>
          </a:prstGeom>
          <a:pattFill prst="openDmnd">
            <a:fgClr>
              <a:schemeClr val="accent2">
                <a:lumMod val="20000"/>
                <a:lumOff val="80000"/>
              </a:schemeClr>
            </a:fgClr>
            <a:bgClr>
              <a:schemeClr val="bg1"/>
            </a:bgClr>
          </a:pattFill>
          <a:ln>
            <a:solidFill>
              <a:schemeClr val="accent1"/>
            </a:solidFill>
          </a:ln>
          <a:effectLst>
            <a:outerShdw blurRad="25400" algn="ctr" rotWithShape="0">
              <a:prstClr val="black">
                <a:alpha val="40000"/>
              </a:prstClr>
            </a:outerShdw>
          </a:effectLst>
        </p:spPr>
        <p:txBody>
          <a:bodyPr wrap="square" rtlCol="0">
            <a:spAutoFit/>
          </a:bodyPr>
          <a:lstStyle/>
          <a:p>
            <a:pPr>
              <a:lnSpc>
                <a:spcPct val="120000"/>
              </a:lnSpc>
            </a:pPr>
            <a:r>
              <a:rPr lang="en-US" sz="2800" b="1">
                <a:solidFill>
                  <a:srgbClr val="FF0000"/>
                </a:solidFill>
                <a:latin typeface="宋体" panose="02010600030101010101" pitchFamily="2" charset="-122"/>
                <a:ea typeface="宋体" panose="02010600030101010101" pitchFamily="2" charset="-122"/>
                <a:cs typeface="宋体" panose="02010600030101010101" pitchFamily="2" charset="-122"/>
                <a:sym typeface="+mn-ea"/>
              </a:rPr>
              <a:t>(1)</a:t>
            </a:r>
            <a:r>
              <a:rPr lang="zh-CN" altLang="en-US" sz="2800" b="1">
                <a:solidFill>
                  <a:srgbClr val="FF0000"/>
                </a:solidFill>
                <a:latin typeface="Calibri" panose="020F0502020204030204" charset="0"/>
                <a:cs typeface="+mn-ea"/>
              </a:rPr>
              <a:t>位置：</a:t>
            </a:r>
            <a:r>
              <a:rPr lang="zh-CN" altLang="en-US" sz="2400">
                <a:solidFill>
                  <a:schemeClr val="tx1"/>
                </a:solidFill>
                <a:latin typeface="楷体" panose="02010609060101010101" charset="-122"/>
                <a:ea typeface="楷体" panose="02010609060101010101" charset="-122"/>
                <a:cs typeface="+mn-ea"/>
              </a:rPr>
              <a:t>位于南亚西北部，南濒阿拉伯海，东、北、西三面分别与印度、中国、阿富汗和伊朗为邻。</a:t>
            </a:r>
            <a:endParaRPr lang="zh-CN" altLang="en-US" sz="2800" b="1">
              <a:solidFill>
                <a:schemeClr val="tx1"/>
              </a:solidFill>
              <a:latin typeface="Calibri" panose="020F0502020204030204" charset="0"/>
              <a:cs typeface="+mn-ea"/>
            </a:endParaRPr>
          </a:p>
        </p:txBody>
      </p:sp>
      <p:sp>
        <p:nvSpPr>
          <p:cNvPr id="5" name="文本框 4"/>
          <p:cNvSpPr txBox="1"/>
          <p:nvPr/>
        </p:nvSpPr>
        <p:spPr>
          <a:xfrm>
            <a:off x="216002" y="3884295"/>
            <a:ext cx="4214495" cy="1494155"/>
          </a:xfrm>
          <a:prstGeom prst="rect">
            <a:avLst/>
          </a:prstGeom>
          <a:pattFill prst="openDmnd">
            <a:fgClr>
              <a:schemeClr val="accent2">
                <a:lumMod val="20000"/>
                <a:lumOff val="80000"/>
              </a:schemeClr>
            </a:fgClr>
            <a:bgClr>
              <a:schemeClr val="bg1"/>
            </a:bgClr>
          </a:pattFill>
          <a:ln>
            <a:solidFill>
              <a:schemeClr val="accent1"/>
            </a:solidFill>
          </a:ln>
          <a:effectLst>
            <a:outerShdw blurRad="25400" algn="ctr" rotWithShape="0">
              <a:prstClr val="black">
                <a:alpha val="40000"/>
              </a:prstClr>
            </a:outerShdw>
          </a:effectLst>
        </p:spPr>
        <p:txBody>
          <a:bodyPr wrap="square" rtlCol="0">
            <a:spAutoFit/>
          </a:bodyPr>
          <a:lstStyle/>
          <a:p>
            <a:pPr>
              <a:lnSpc>
                <a:spcPct val="120000"/>
              </a:lnSpc>
            </a:pPr>
            <a:r>
              <a:rPr lang="en-US" sz="2800" b="1" dirty="0">
                <a:solidFill>
                  <a:srgbClr val="FF0000"/>
                </a:solidFill>
                <a:latin typeface="宋体" panose="02010600030101010101" pitchFamily="2" charset="-122"/>
                <a:ea typeface="宋体" panose="02010600030101010101" pitchFamily="2" charset="-122"/>
                <a:cs typeface="宋体" panose="02010600030101010101" pitchFamily="2" charset="-122"/>
                <a:sym typeface="+mn-ea"/>
              </a:rPr>
              <a:t>(2)</a:t>
            </a:r>
            <a:r>
              <a:rPr lang="zh-CN" altLang="en-US" sz="2800" b="1" dirty="0">
                <a:solidFill>
                  <a:srgbClr val="FF0000"/>
                </a:solidFill>
                <a:latin typeface="Calibri" panose="020F0502020204030204" charset="0"/>
                <a:cs typeface="+mn-ea"/>
              </a:rPr>
              <a:t>地形</a:t>
            </a:r>
            <a:r>
              <a:rPr lang="zh-CN" altLang="en-US" sz="1400" b="1" dirty="0">
                <a:solidFill>
                  <a:srgbClr val="FF0000"/>
                </a:solidFill>
                <a:latin typeface="Calibri" panose="020F0502020204030204" charset="0"/>
                <a:cs typeface="+mn-ea"/>
              </a:rPr>
              <a:t>、</a:t>
            </a:r>
            <a:r>
              <a:rPr lang="zh-CN" altLang="en-US" sz="2800" b="1" dirty="0">
                <a:solidFill>
                  <a:srgbClr val="FF0000"/>
                </a:solidFill>
                <a:latin typeface="Calibri" panose="020F0502020204030204" charset="0"/>
                <a:cs typeface="+mn-ea"/>
              </a:rPr>
              <a:t>河流：</a:t>
            </a:r>
            <a:r>
              <a:rPr lang="zh-CN" altLang="en-US" sz="2400" dirty="0">
                <a:solidFill>
                  <a:schemeClr val="tx1"/>
                </a:solidFill>
                <a:latin typeface="楷体" panose="02010609060101010101" charset="-122"/>
                <a:ea typeface="楷体" panose="02010609060101010101" charset="-122"/>
                <a:cs typeface="+mn-ea"/>
              </a:rPr>
              <a:t>北部为高山</a:t>
            </a:r>
            <a:r>
              <a:rPr lang="zh-CN" altLang="en-US" b="1" dirty="0">
                <a:solidFill>
                  <a:schemeClr val="tx1"/>
                </a:solidFill>
                <a:latin typeface="楷体" panose="02010609060101010101" charset="-122"/>
                <a:ea typeface="楷体" panose="02010609060101010101" charset="-122"/>
                <a:cs typeface="+mn-ea"/>
              </a:rPr>
              <a:t>；</a:t>
            </a:r>
            <a:r>
              <a:rPr lang="zh-CN" altLang="en-US" sz="2400" dirty="0">
                <a:solidFill>
                  <a:schemeClr val="tx1"/>
                </a:solidFill>
                <a:latin typeface="楷体" panose="02010609060101010101" charset="-122"/>
                <a:ea typeface="楷体" panose="02010609060101010101" charset="-122"/>
                <a:cs typeface="+mn-ea"/>
              </a:rPr>
              <a:t>西部为高原</a:t>
            </a:r>
            <a:r>
              <a:rPr lang="zh-CN" altLang="en-US" sz="2400" b="1" dirty="0">
                <a:solidFill>
                  <a:schemeClr val="tx1"/>
                </a:solidFill>
                <a:latin typeface="楷体" panose="02010609060101010101" charset="-122"/>
                <a:ea typeface="楷体" panose="02010609060101010101" charset="-122"/>
                <a:cs typeface="+mn-ea"/>
              </a:rPr>
              <a:t>；</a:t>
            </a:r>
            <a:r>
              <a:rPr lang="zh-CN" altLang="en-US" sz="2400" dirty="0">
                <a:solidFill>
                  <a:schemeClr val="tx1"/>
                </a:solidFill>
                <a:latin typeface="楷体" panose="02010609060101010101" charset="-122"/>
                <a:ea typeface="楷体" panose="02010609060101010101" charset="-122"/>
                <a:cs typeface="+mn-ea"/>
              </a:rPr>
              <a:t>中东部为</a:t>
            </a:r>
            <a:r>
              <a:rPr lang="zh-CN" altLang="en-US" sz="2400" b="1" dirty="0">
                <a:solidFill>
                  <a:srgbClr val="0221DE"/>
                </a:solidFill>
                <a:latin typeface="楷体" panose="02010609060101010101" charset="-122"/>
                <a:ea typeface="楷体" panose="02010609060101010101" charset="-122"/>
                <a:cs typeface="+mn-ea"/>
              </a:rPr>
              <a:t>印度河</a:t>
            </a:r>
            <a:r>
              <a:rPr lang="zh-CN" altLang="en-US" sz="2400" dirty="0">
                <a:solidFill>
                  <a:schemeClr val="tx1"/>
                </a:solidFill>
                <a:latin typeface="楷体" panose="02010609060101010101" charset="-122"/>
                <a:ea typeface="楷体" panose="02010609060101010101" charset="-122"/>
                <a:cs typeface="+mn-ea"/>
              </a:rPr>
              <a:t>平原，</a:t>
            </a:r>
            <a:r>
              <a:rPr lang="zh-CN" altLang="en-US" sz="2400" b="1" dirty="0">
                <a:solidFill>
                  <a:srgbClr val="0221DE"/>
                </a:solidFill>
                <a:latin typeface="楷体" panose="02010609060101010101" charset="-122"/>
                <a:ea typeface="楷体" panose="02010609060101010101" charset="-122"/>
                <a:cs typeface="+mn-ea"/>
              </a:rPr>
              <a:t>上游靠冰雪融水补给</a:t>
            </a:r>
            <a:r>
              <a:rPr lang="zh-CN" altLang="en-US" sz="2400" dirty="0">
                <a:solidFill>
                  <a:schemeClr val="tx1"/>
                </a:solidFill>
                <a:latin typeface="楷体" panose="02010609060101010101" charset="-122"/>
                <a:ea typeface="楷体" panose="02010609060101010101" charset="-122"/>
                <a:cs typeface="+mn-ea"/>
              </a:rPr>
              <a:t>。</a:t>
            </a:r>
            <a:endParaRPr lang="zh-CN" altLang="en-US" sz="2800" b="1" dirty="0">
              <a:solidFill>
                <a:schemeClr val="tx1"/>
              </a:solidFill>
              <a:latin typeface="Calibri" panose="020F0502020204030204" charset="0"/>
              <a:cs typeface="+mn-ea"/>
            </a:endParaRPr>
          </a:p>
        </p:txBody>
      </p:sp>
      <p:sp>
        <p:nvSpPr>
          <p:cNvPr id="9" name="文本框 8"/>
          <p:cNvSpPr txBox="1"/>
          <p:nvPr/>
        </p:nvSpPr>
        <p:spPr>
          <a:xfrm>
            <a:off x="216002" y="5504180"/>
            <a:ext cx="4214495" cy="1050925"/>
          </a:xfrm>
          <a:prstGeom prst="rect">
            <a:avLst/>
          </a:prstGeom>
          <a:pattFill prst="openDmnd">
            <a:fgClr>
              <a:schemeClr val="accent2">
                <a:lumMod val="20000"/>
                <a:lumOff val="80000"/>
              </a:schemeClr>
            </a:fgClr>
            <a:bgClr>
              <a:schemeClr val="bg1"/>
            </a:bgClr>
          </a:pattFill>
          <a:ln>
            <a:solidFill>
              <a:schemeClr val="accent1"/>
            </a:solidFill>
          </a:ln>
          <a:effectLst>
            <a:outerShdw blurRad="25400" algn="ctr" rotWithShape="0">
              <a:prstClr val="black">
                <a:alpha val="40000"/>
              </a:prstClr>
            </a:outerShdw>
          </a:effectLst>
        </p:spPr>
        <p:txBody>
          <a:bodyPr wrap="square" rtlCol="0">
            <a:spAutoFit/>
          </a:bodyPr>
          <a:lstStyle/>
          <a:p>
            <a:pPr>
              <a:lnSpc>
                <a:spcPct val="120000"/>
              </a:lnSpc>
            </a:pPr>
            <a:r>
              <a:rPr lang="en-US" sz="2800" b="1">
                <a:solidFill>
                  <a:srgbClr val="FF0000"/>
                </a:solidFill>
                <a:latin typeface="宋体" panose="02010600030101010101" pitchFamily="2" charset="-122"/>
                <a:ea typeface="宋体" panose="02010600030101010101" pitchFamily="2" charset="-122"/>
                <a:cs typeface="宋体" panose="02010600030101010101" pitchFamily="2" charset="-122"/>
                <a:sym typeface="+mn-ea"/>
              </a:rPr>
              <a:t>(3)</a:t>
            </a:r>
            <a:r>
              <a:rPr lang="zh-CN" altLang="en-US" sz="2800" b="1">
                <a:solidFill>
                  <a:srgbClr val="FF0000"/>
                </a:solidFill>
                <a:latin typeface="Calibri" panose="020F0502020204030204" charset="0"/>
                <a:cs typeface="+mn-ea"/>
              </a:rPr>
              <a:t>气候：</a:t>
            </a:r>
            <a:r>
              <a:rPr lang="zh-CN" altLang="en-US" sz="2400" b="1">
                <a:solidFill>
                  <a:srgbClr val="0221DE"/>
                </a:solidFill>
                <a:latin typeface="楷体" panose="02010609060101010101" charset="-122"/>
                <a:ea typeface="楷体" panose="02010609060101010101" charset="-122"/>
                <a:cs typeface="+mn-ea"/>
              </a:rPr>
              <a:t>属热带沙漠气候</a:t>
            </a:r>
            <a:r>
              <a:rPr lang="zh-CN" altLang="en-US" sz="2400">
                <a:solidFill>
                  <a:schemeClr val="tx1"/>
                </a:solidFill>
                <a:latin typeface="楷体" panose="02010609060101010101" charset="-122"/>
                <a:ea typeface="楷体" panose="02010609060101010101" charset="-122"/>
                <a:cs typeface="+mn-ea"/>
              </a:rPr>
              <a:t>，炎热干燥，北部有高山气候。</a:t>
            </a:r>
            <a:endParaRPr lang="zh-CN" altLang="en-US" sz="2800" b="1">
              <a:solidFill>
                <a:schemeClr val="tx1"/>
              </a:solidFill>
              <a:latin typeface="Calibri" panose="020F0502020204030204" charset="0"/>
              <a:cs typeface="+mn-ea"/>
            </a:endParaRPr>
          </a:p>
        </p:txBody>
      </p:sp>
      <p:pic>
        <p:nvPicPr>
          <p:cNvPr id="22" name="图片 21" descr="南亚的气候 - 副本_副本"/>
          <p:cNvPicPr>
            <a:picLocks noChangeAspect="1"/>
          </p:cNvPicPr>
          <p:nvPr/>
        </p:nvPicPr>
        <p:blipFill>
          <a:blip r:embed="rId8"/>
          <a:srcRect l="12186" r="8382" b="17739"/>
          <a:stretch>
            <a:fillRect/>
          </a:stretch>
        </p:blipFill>
        <p:spPr>
          <a:xfrm>
            <a:off x="4535805" y="1821180"/>
            <a:ext cx="4535805" cy="473392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9" grpId="0" bldLvl="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descr="timg (4)"/>
          <p:cNvPicPr>
            <a:picLocks noChangeAspect="1"/>
          </p:cNvPicPr>
          <p:nvPr/>
        </p:nvPicPr>
        <p:blipFill>
          <a:blip r:embed="rId4"/>
          <a:srcRect l="1290"/>
          <a:stretch>
            <a:fillRect/>
          </a:stretch>
        </p:blipFill>
        <p:spPr>
          <a:xfrm>
            <a:off x="4643755" y="2876550"/>
            <a:ext cx="4394835" cy="3709035"/>
          </a:xfrm>
          <a:prstGeom prst="rect">
            <a:avLst/>
          </a:prstGeom>
          <a:ln>
            <a:solidFill>
              <a:schemeClr val="accent1"/>
            </a:solidFill>
          </a:ln>
        </p:spPr>
      </p:pic>
      <p:sp>
        <p:nvSpPr>
          <p:cNvPr id="2" name="文本框 1"/>
          <p:cNvSpPr txBox="1"/>
          <p:nvPr/>
        </p:nvSpPr>
        <p:spPr>
          <a:xfrm>
            <a:off x="0" y="-5080"/>
            <a:ext cx="9159240" cy="706755"/>
          </a:xfrm>
          <a:prstGeom prst="rect">
            <a:avLst/>
          </a:prstGeom>
          <a:gradFill>
            <a:gsLst>
              <a:gs pos="100000">
                <a:srgbClr val="0D2FFD"/>
              </a:gs>
              <a:gs pos="100000">
                <a:srgbClr val="034373"/>
              </a:gs>
            </a:gsLst>
            <a:lin ang="5400000" scaled="0"/>
          </a:gradFill>
        </p:spPr>
        <p:txBody>
          <a:bodyPr wrap="square" rtlCol="0">
            <a:spAutoFit/>
          </a:bodyPr>
          <a:lstStyle/>
          <a:p>
            <a:pPr algn="l">
              <a:lnSpc>
                <a:spcPct val="100000"/>
              </a:lnSpc>
            </a:pPr>
            <a:r>
              <a:rPr lang="en-US" altLang="zh-CN" sz="4000" b="1">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           </a:t>
            </a:r>
            <a:r>
              <a:rPr lang="zh-CN" altLang="en-US" sz="4000" b="1">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三、巴基斯坦</a:t>
            </a:r>
            <a:r>
              <a:rPr lang="zh-CN" altLang="en-US" sz="3600">
                <a:solidFill>
                  <a:schemeClr val="bg1"/>
                </a:solidFill>
                <a:latin typeface="微软雅黑" panose="020B0503020204020204" charset="-122"/>
                <a:ea typeface="微软雅黑" panose="020B0503020204020204" charset="-122"/>
              </a:rPr>
              <a:t> </a:t>
            </a:r>
          </a:p>
        </p:txBody>
      </p:sp>
      <p:sp>
        <p:nvSpPr>
          <p:cNvPr id="8" name="文本框 7"/>
          <p:cNvSpPr txBox="1"/>
          <p:nvPr/>
        </p:nvSpPr>
        <p:spPr>
          <a:xfrm>
            <a:off x="201295" y="972185"/>
            <a:ext cx="3719195" cy="632460"/>
          </a:xfrm>
          <a:prstGeom prst="rect">
            <a:avLst/>
          </a:prstGeom>
          <a:gradFill>
            <a:gsLst>
              <a:gs pos="100000">
                <a:srgbClr val="FBFB11"/>
              </a:gs>
              <a:gs pos="100000">
                <a:srgbClr val="838309"/>
              </a:gs>
            </a:gsLst>
            <a:lin ang="5400000" scaled="0"/>
          </a:gradFill>
          <a:ln>
            <a:solidFill>
              <a:schemeClr val="tx1">
                <a:lumMod val="95000"/>
                <a:lumOff val="5000"/>
              </a:schemeClr>
            </a:solidFill>
          </a:ln>
          <a:effectLst>
            <a:outerShdw blurRad="63500" algn="ctr" rotWithShape="0">
              <a:prstClr val="black">
                <a:alpha val="40000"/>
              </a:prstClr>
            </a:outerShdw>
          </a:effectLst>
        </p:spPr>
        <p:txBody>
          <a:bodyPr wrap="square" rtlCol="0">
            <a:spAutoFit/>
            <a:scene3d>
              <a:camera prst="orthographicFront"/>
              <a:lightRig rig="threePt" dir="t"/>
            </a:scene3d>
          </a:bodyPr>
          <a:lstStyle/>
          <a:p>
            <a:pPr algn="l">
              <a:lnSpc>
                <a:spcPct val="110000"/>
              </a:lnSpc>
            </a:pPr>
            <a:r>
              <a:rPr lang="en-US" altLang="zh-CN" sz="3200" b="1">
                <a:solidFill>
                  <a:schemeClr val="tx1"/>
                </a:solidFill>
                <a:effectLst/>
                <a:latin typeface="+mn-ea"/>
                <a:cs typeface="+mn-ea"/>
              </a:rPr>
              <a:t> </a:t>
            </a:r>
            <a:r>
              <a:rPr lang="en-US" sz="3200">
                <a:solidFill>
                  <a:schemeClr val="tx1"/>
                </a:solidFill>
                <a:effectLst/>
                <a:latin typeface="+mn-ea"/>
                <a:cs typeface="+mn-ea"/>
              </a:rPr>
              <a:t>2</a:t>
            </a:r>
            <a:r>
              <a:rPr lang="zh-CN" altLang="en-US" sz="3200">
                <a:solidFill>
                  <a:schemeClr val="tx1"/>
                </a:solidFill>
                <a:effectLst/>
                <a:latin typeface="+mn-ea"/>
                <a:cs typeface="+mn-ea"/>
              </a:rPr>
              <a:t>、人文地理概况</a:t>
            </a:r>
            <a:endParaRPr lang="zh-CN" altLang="en-US" sz="3200">
              <a:solidFill>
                <a:schemeClr val="tx1"/>
              </a:solidFill>
              <a:effectLst/>
              <a:latin typeface="+mn-ea"/>
              <a:ea typeface="楷体" panose="02010609060101010101" charset="-122"/>
              <a:cs typeface="+mn-ea"/>
            </a:endParaRPr>
          </a:p>
        </p:txBody>
      </p:sp>
      <p:graphicFrame>
        <p:nvGraphicFramePr>
          <p:cNvPr id="10" name="对象 9">
            <a:hlinkClick r:id="" action="ppaction://ole?verb=0"/>
          </p:cNvPr>
          <p:cNvGraphicFramePr>
            <a:graphicFrameLocks noChangeAspect="1"/>
          </p:cNvGraphicFramePr>
          <p:nvPr/>
        </p:nvGraphicFramePr>
        <p:xfrm>
          <a:off x="4114800" y="3321050"/>
          <a:ext cx="914400" cy="215900"/>
        </p:xfrm>
        <a:graphic>
          <a:graphicData uri="http://schemas.openxmlformats.org/presentationml/2006/ole">
            <mc:AlternateContent xmlns:mc="http://schemas.openxmlformats.org/markup-compatibility/2006">
              <mc:Choice xmlns:v="urn:schemas-microsoft-com:vml" Requires="v">
                <p:oleObj spid="_x0000_s11281" r:id="rId5" imgW="914400" imgH="215900" progId="Equation.KSEE3">
                  <p:embed/>
                </p:oleObj>
              </mc:Choice>
              <mc:Fallback>
                <p:oleObj r:id="rId5" imgW="914400" imgH="215900" progId="Equation.KSEE3">
                  <p:embed/>
                  <p:pic>
                    <p:nvPicPr>
                      <p:cNvPr id="0" name="图片 1024"/>
                      <p:cNvPicPr/>
                      <p:nvPr/>
                    </p:nvPicPr>
                    <p:blipFill>
                      <a:blip r:embed="rId6"/>
                      <a:stretch>
                        <a:fillRect/>
                      </a:stretch>
                    </p:blipFill>
                    <p:spPr>
                      <a:xfrm>
                        <a:off x="4114800" y="3321050"/>
                        <a:ext cx="914400" cy="215900"/>
                      </a:xfrm>
                      <a:prstGeom prst="rect">
                        <a:avLst/>
                      </a:prstGeom>
                    </p:spPr>
                  </p:pic>
                </p:oleObj>
              </mc:Fallback>
            </mc:AlternateContent>
          </a:graphicData>
        </a:graphic>
      </p:graphicFrame>
      <p:sp>
        <p:nvSpPr>
          <p:cNvPr id="6" name="文本框 5"/>
          <p:cNvSpPr txBox="1"/>
          <p:nvPr/>
        </p:nvSpPr>
        <p:spPr>
          <a:xfrm>
            <a:off x="201295" y="1821180"/>
            <a:ext cx="8837295" cy="953135"/>
          </a:xfrm>
          <a:prstGeom prst="rect">
            <a:avLst/>
          </a:prstGeom>
          <a:pattFill prst="openDmnd">
            <a:fgClr>
              <a:schemeClr val="accent2">
                <a:lumMod val="20000"/>
                <a:lumOff val="80000"/>
              </a:schemeClr>
            </a:fgClr>
            <a:bgClr>
              <a:schemeClr val="bg1"/>
            </a:bgClr>
          </a:pattFill>
          <a:ln>
            <a:solidFill>
              <a:schemeClr val="accent1"/>
            </a:solidFill>
          </a:ln>
          <a:effectLst>
            <a:outerShdw blurRad="25400" algn="ctr" rotWithShape="0">
              <a:prstClr val="black">
                <a:alpha val="40000"/>
              </a:prstClr>
            </a:outerShdw>
          </a:effectLst>
        </p:spPr>
        <p:txBody>
          <a:bodyPr wrap="square" rtlCol="0">
            <a:spAutoFit/>
          </a:bodyPr>
          <a:lstStyle/>
          <a:p>
            <a:pPr>
              <a:lnSpc>
                <a:spcPct val="100000"/>
              </a:lnSpc>
            </a:pPr>
            <a:r>
              <a:rPr lang="en-US" altLang="zh-CN" sz="2800" b="1">
                <a:solidFill>
                  <a:schemeClr val="tx1"/>
                </a:solidFill>
                <a:latin typeface="楷体" panose="02010609060101010101" charset="-122"/>
                <a:ea typeface="楷体" panose="02010609060101010101" charset="-122"/>
                <a:cs typeface="楷体" panose="02010609060101010101" charset="-122"/>
              </a:rPr>
              <a:t> </a:t>
            </a:r>
            <a:r>
              <a:rPr lang="zh-CN" altLang="en-US" sz="2800" b="1">
                <a:solidFill>
                  <a:srgbClr val="FF0000"/>
                </a:solidFill>
                <a:latin typeface="+mn-ea"/>
                <a:cs typeface="楷体" panose="02010609060101010101" charset="-122"/>
              </a:rPr>
              <a:t>人口、城市：</a:t>
            </a:r>
            <a:r>
              <a:rPr lang="zh-CN" altLang="en-US" sz="2800">
                <a:solidFill>
                  <a:schemeClr val="tx1"/>
                </a:solidFill>
                <a:latin typeface="楷体" panose="02010609060101010101" charset="-122"/>
                <a:ea typeface="楷体" panose="02010609060101010101" charset="-122"/>
                <a:cs typeface="+mn-ea"/>
              </a:rPr>
              <a:t>巴基斯坦人口</a:t>
            </a:r>
            <a:r>
              <a:rPr lang="en-US" altLang="zh-CN" sz="2800">
                <a:solidFill>
                  <a:schemeClr val="tx1"/>
                </a:solidFill>
                <a:latin typeface="楷体" panose="02010609060101010101" charset="-122"/>
                <a:ea typeface="楷体" panose="02010609060101010101" charset="-122"/>
                <a:cs typeface="+mn-ea"/>
              </a:rPr>
              <a:t>1.9</a:t>
            </a:r>
            <a:r>
              <a:rPr lang="zh-CN" altLang="en-US" sz="2800">
                <a:solidFill>
                  <a:schemeClr val="tx1"/>
                </a:solidFill>
                <a:latin typeface="楷体" panose="02010609060101010101" charset="-122"/>
                <a:ea typeface="楷体" panose="02010609060101010101" charset="-122"/>
                <a:cs typeface="+mn-ea"/>
              </a:rPr>
              <a:t>亿</a:t>
            </a:r>
            <a:r>
              <a:rPr lang="zh-CN" altLang="en-US" sz="2000" b="1">
                <a:solidFill>
                  <a:schemeClr val="tx1"/>
                </a:solidFill>
                <a:latin typeface="楷体" panose="02010609060101010101" charset="-122"/>
                <a:ea typeface="楷体" panose="02010609060101010101" charset="-122"/>
                <a:cs typeface="+mn-ea"/>
              </a:rPr>
              <a:t>（</a:t>
            </a:r>
            <a:r>
              <a:rPr lang="en-US" altLang="zh-CN" sz="2000" b="1">
                <a:solidFill>
                  <a:schemeClr val="tx1"/>
                </a:solidFill>
                <a:latin typeface="楷体" panose="02010609060101010101" charset="-122"/>
                <a:ea typeface="楷体" panose="02010609060101010101" charset="-122"/>
                <a:cs typeface="+mn-ea"/>
              </a:rPr>
              <a:t>2017</a:t>
            </a:r>
            <a:r>
              <a:rPr lang="zh-CN" altLang="en-US" sz="2000" b="1">
                <a:solidFill>
                  <a:schemeClr val="tx1"/>
                </a:solidFill>
                <a:latin typeface="楷体" panose="02010609060101010101" charset="-122"/>
                <a:ea typeface="楷体" panose="02010609060101010101" charset="-122"/>
                <a:cs typeface="+mn-ea"/>
              </a:rPr>
              <a:t>）</a:t>
            </a:r>
            <a:r>
              <a:rPr lang="zh-CN" altLang="en-US" sz="2800">
                <a:solidFill>
                  <a:schemeClr val="tx1"/>
                </a:solidFill>
                <a:latin typeface="楷体" panose="02010609060101010101" charset="-122"/>
                <a:ea typeface="楷体" panose="02010609060101010101" charset="-122"/>
                <a:cs typeface="+mn-ea"/>
              </a:rPr>
              <a:t>，信仰伊斯兰教。首都伊斯兰堡，卡拉奇是最大城市和港口。</a:t>
            </a:r>
            <a:endParaRPr lang="zh-CN" altLang="en-US" sz="2800" b="1">
              <a:solidFill>
                <a:schemeClr val="tx1"/>
              </a:solidFill>
              <a:latin typeface="楷体" panose="02010609060101010101" charset="-122"/>
              <a:ea typeface="楷体" panose="02010609060101010101" charset="-122"/>
              <a:cs typeface="+mn-ea"/>
            </a:endParaRPr>
          </a:p>
        </p:txBody>
      </p:sp>
      <p:sp>
        <p:nvSpPr>
          <p:cNvPr id="5" name="文本框 4"/>
          <p:cNvSpPr txBox="1"/>
          <p:nvPr/>
        </p:nvSpPr>
        <p:spPr>
          <a:xfrm>
            <a:off x="200660" y="2876550"/>
            <a:ext cx="4327525" cy="3709035"/>
          </a:xfrm>
          <a:prstGeom prst="rect">
            <a:avLst/>
          </a:prstGeom>
          <a:pattFill prst="openDmnd">
            <a:fgClr>
              <a:schemeClr val="accent2">
                <a:lumMod val="20000"/>
                <a:lumOff val="80000"/>
              </a:schemeClr>
            </a:fgClr>
            <a:bgClr>
              <a:schemeClr val="bg1"/>
            </a:bgClr>
          </a:pattFill>
          <a:ln>
            <a:solidFill>
              <a:schemeClr val="accent1"/>
            </a:solidFill>
          </a:ln>
          <a:effectLst>
            <a:outerShdw blurRad="25400" algn="ctr" rotWithShape="0">
              <a:prstClr val="black">
                <a:alpha val="40000"/>
              </a:prstClr>
            </a:outerShdw>
          </a:effectLst>
        </p:spPr>
        <p:txBody>
          <a:bodyPr wrap="square" rtlCol="0">
            <a:spAutoFit/>
          </a:bodyPr>
          <a:lstStyle/>
          <a:p>
            <a:pPr>
              <a:lnSpc>
                <a:spcPct val="120000"/>
              </a:lnSpc>
            </a:pPr>
            <a:r>
              <a:rPr lang="en-US" altLang="zh-CN" sz="2800" b="1">
                <a:solidFill>
                  <a:schemeClr val="tx1"/>
                </a:solidFill>
                <a:latin typeface="Calibri" panose="020F0502020204030204" charset="0"/>
                <a:cs typeface="+mn-ea"/>
              </a:rPr>
              <a:t> </a:t>
            </a:r>
            <a:r>
              <a:rPr lang="zh-CN" altLang="en-US" sz="2800" b="1">
                <a:solidFill>
                  <a:srgbClr val="FF0000"/>
                </a:solidFill>
                <a:latin typeface="+mn-ea"/>
                <a:cs typeface="+mn-ea"/>
              </a:rPr>
              <a:t>经济：</a:t>
            </a:r>
            <a:r>
              <a:rPr lang="zh-CN" altLang="en-US" sz="2800">
                <a:solidFill>
                  <a:schemeClr val="tx1"/>
                </a:solidFill>
                <a:latin typeface="楷体" panose="02010609060101010101" charset="-122"/>
                <a:ea typeface="楷体" panose="02010609060101010101" charset="-122"/>
                <a:cs typeface="+mn-ea"/>
              </a:rPr>
              <a:t>巴基斯坦是快速增长的发展中国家。</a:t>
            </a:r>
          </a:p>
          <a:p>
            <a:pPr>
              <a:lnSpc>
                <a:spcPct val="120000"/>
              </a:lnSpc>
            </a:pPr>
            <a:r>
              <a:rPr lang="zh-CN" altLang="en-US" sz="1000">
                <a:solidFill>
                  <a:srgbClr val="FF0000"/>
                </a:solidFill>
                <a:latin typeface="楷体" panose="02010609060101010101" charset="-122"/>
                <a:ea typeface="楷体" panose="02010609060101010101" charset="-122"/>
                <a:cs typeface="+mn-ea"/>
              </a:rPr>
              <a:t> </a:t>
            </a:r>
            <a:r>
              <a:rPr lang="zh-CN" altLang="en-US" sz="2800" b="1">
                <a:solidFill>
                  <a:srgbClr val="FF0000"/>
                </a:solidFill>
                <a:latin typeface="+mn-ea"/>
                <a:cs typeface="+mn-ea"/>
              </a:rPr>
              <a:t>农业</a:t>
            </a:r>
            <a:r>
              <a:rPr lang="zh-CN" altLang="en-US" sz="2000" b="1">
                <a:solidFill>
                  <a:srgbClr val="FF0000"/>
                </a:solidFill>
                <a:latin typeface="+mn-ea"/>
                <a:cs typeface="+mn-ea"/>
              </a:rPr>
              <a:t>：</a:t>
            </a:r>
            <a:r>
              <a:rPr lang="zh-CN" altLang="en-US" sz="2800">
                <a:solidFill>
                  <a:schemeClr val="tx1"/>
                </a:solidFill>
                <a:latin typeface="楷体" panose="02010609060101010101" charset="-122"/>
                <a:ea typeface="楷体" panose="02010609060101010101" charset="-122"/>
                <a:cs typeface="+mn-ea"/>
              </a:rPr>
              <a:t>以灌溉农业为主</a:t>
            </a:r>
            <a:r>
              <a:rPr lang="zh-CN" altLang="en-US" sz="2000" b="1">
                <a:solidFill>
                  <a:schemeClr val="tx1"/>
                </a:solidFill>
                <a:latin typeface="楷体" panose="02010609060101010101" charset="-122"/>
                <a:ea typeface="楷体" panose="02010609060101010101" charset="-122"/>
                <a:cs typeface="+mn-ea"/>
              </a:rPr>
              <a:t>，</a:t>
            </a:r>
            <a:r>
              <a:rPr lang="zh-CN" altLang="en-US" sz="2800">
                <a:solidFill>
                  <a:schemeClr val="tx1"/>
                </a:solidFill>
                <a:latin typeface="楷体" panose="02010609060101010101" charset="-122"/>
                <a:ea typeface="楷体" panose="02010609060101010101" charset="-122"/>
                <a:cs typeface="+mn-ea"/>
              </a:rPr>
              <a:t>盛产棉花</a:t>
            </a:r>
            <a:r>
              <a:rPr lang="zh-CN" altLang="en-US" sz="2400">
                <a:solidFill>
                  <a:schemeClr val="tx1"/>
                </a:solidFill>
                <a:latin typeface="楷体" panose="02010609060101010101" charset="-122"/>
                <a:ea typeface="楷体" panose="02010609060101010101" charset="-122"/>
                <a:cs typeface="+mn-ea"/>
              </a:rPr>
              <a:t>、</a:t>
            </a:r>
            <a:r>
              <a:rPr lang="zh-CN" altLang="en-US" sz="2800">
                <a:solidFill>
                  <a:schemeClr val="tx1"/>
                </a:solidFill>
                <a:latin typeface="楷体" panose="02010609060101010101" charset="-122"/>
                <a:ea typeface="楷体" panose="02010609060101010101" charset="-122"/>
                <a:cs typeface="+mn-ea"/>
              </a:rPr>
              <a:t>大米</a:t>
            </a:r>
            <a:r>
              <a:rPr lang="zh-CN" altLang="en-US" sz="2400">
                <a:solidFill>
                  <a:schemeClr val="tx1"/>
                </a:solidFill>
                <a:latin typeface="楷体" panose="02010609060101010101" charset="-122"/>
                <a:ea typeface="楷体" panose="02010609060101010101" charset="-122"/>
                <a:cs typeface="+mn-ea"/>
              </a:rPr>
              <a:t>、</a:t>
            </a:r>
            <a:r>
              <a:rPr lang="zh-CN" altLang="en-US" sz="2800">
                <a:solidFill>
                  <a:schemeClr val="tx1"/>
                </a:solidFill>
                <a:latin typeface="楷体" panose="02010609060101010101" charset="-122"/>
                <a:ea typeface="楷体" panose="02010609060101010101" charset="-122"/>
                <a:cs typeface="+mn-ea"/>
              </a:rPr>
              <a:t>水果</a:t>
            </a:r>
            <a:r>
              <a:rPr lang="zh-CN" altLang="en-US" sz="2400">
                <a:solidFill>
                  <a:schemeClr val="tx1"/>
                </a:solidFill>
                <a:latin typeface="楷体" panose="02010609060101010101" charset="-122"/>
                <a:ea typeface="楷体" panose="02010609060101010101" charset="-122"/>
                <a:cs typeface="+mn-ea"/>
              </a:rPr>
              <a:t>，</a:t>
            </a:r>
            <a:r>
              <a:rPr lang="zh-CN" altLang="en-US" sz="2800">
                <a:solidFill>
                  <a:schemeClr val="tx1"/>
                </a:solidFill>
                <a:latin typeface="楷体" panose="02010609060101010101" charset="-122"/>
                <a:ea typeface="楷体" panose="02010609060101010101" charset="-122"/>
                <a:cs typeface="+mn-ea"/>
              </a:rPr>
              <a:t>素有</a:t>
            </a:r>
            <a:r>
              <a:rPr lang="en-US" altLang="zh-CN" sz="2400" b="1">
                <a:solidFill>
                  <a:srgbClr val="0221DE"/>
                </a:solidFill>
                <a:latin typeface="楷体" panose="02010609060101010101" charset="-122"/>
                <a:ea typeface="楷体" panose="02010609060101010101" charset="-122"/>
                <a:cs typeface="+mn-ea"/>
              </a:rPr>
              <a:t>“</a:t>
            </a:r>
            <a:r>
              <a:rPr lang="zh-CN" altLang="en-US" sz="2800" b="1">
                <a:solidFill>
                  <a:srgbClr val="0221DE"/>
                </a:solidFill>
                <a:latin typeface="楷体" panose="02010609060101010101" charset="-122"/>
                <a:ea typeface="楷体" panose="02010609060101010101" charset="-122"/>
                <a:cs typeface="+mn-ea"/>
              </a:rPr>
              <a:t>东方水果篮</a:t>
            </a:r>
            <a:r>
              <a:rPr lang="en-US" altLang="zh-CN" sz="2400" b="1">
                <a:solidFill>
                  <a:srgbClr val="0221DE"/>
                </a:solidFill>
                <a:latin typeface="楷体" panose="02010609060101010101" charset="-122"/>
                <a:ea typeface="楷体" panose="02010609060101010101" charset="-122"/>
                <a:cs typeface="+mn-ea"/>
              </a:rPr>
              <a:t>”</a:t>
            </a:r>
            <a:r>
              <a:rPr lang="zh-CN" altLang="en-US" sz="2800">
                <a:solidFill>
                  <a:schemeClr val="tx1"/>
                </a:solidFill>
                <a:latin typeface="楷体" panose="02010609060101010101" charset="-122"/>
                <a:ea typeface="楷体" panose="02010609060101010101" charset="-122"/>
                <a:cs typeface="+mn-ea"/>
              </a:rPr>
              <a:t>之称。</a:t>
            </a:r>
          </a:p>
          <a:p>
            <a:pPr>
              <a:lnSpc>
                <a:spcPct val="120000"/>
              </a:lnSpc>
            </a:pPr>
            <a:r>
              <a:rPr lang="zh-CN" altLang="en-US" sz="600" b="1">
                <a:solidFill>
                  <a:srgbClr val="FF0000"/>
                </a:solidFill>
                <a:latin typeface="+mn-ea"/>
                <a:cs typeface="+mn-ea"/>
              </a:rPr>
              <a:t> </a:t>
            </a:r>
            <a:r>
              <a:rPr lang="zh-CN" altLang="en-US" sz="2800" b="1">
                <a:solidFill>
                  <a:srgbClr val="FF0000"/>
                </a:solidFill>
                <a:latin typeface="+mn-ea"/>
                <a:cs typeface="+mn-ea"/>
              </a:rPr>
              <a:t>工业</a:t>
            </a:r>
            <a:r>
              <a:rPr lang="zh-CN" altLang="en-US" sz="2400" b="1">
                <a:solidFill>
                  <a:srgbClr val="FF0000"/>
                </a:solidFill>
                <a:latin typeface="+mn-ea"/>
                <a:cs typeface="+mn-ea"/>
              </a:rPr>
              <a:t>：</a:t>
            </a:r>
            <a:r>
              <a:rPr lang="zh-CN" altLang="en-US" sz="2800">
                <a:solidFill>
                  <a:schemeClr val="tx1"/>
                </a:solidFill>
                <a:latin typeface="楷体" panose="02010609060101010101" charset="-122"/>
                <a:ea typeface="楷体" panose="02010609060101010101" charset="-122"/>
                <a:cs typeface="+mn-ea"/>
              </a:rPr>
              <a:t>以棉纺、煤炭为主，近年来服务业发展迅速。</a:t>
            </a:r>
            <a:endParaRPr lang="zh-CN" altLang="en-US" sz="2800" b="1">
              <a:solidFill>
                <a:schemeClr val="tx1"/>
              </a:solidFill>
              <a:latin typeface="Calibri" panose="020F0502020204030204" charset="0"/>
              <a:cs typeface="+mn-ea"/>
            </a:endParaRPr>
          </a:p>
        </p:txBody>
      </p:sp>
      <p:sp>
        <p:nvSpPr>
          <p:cNvPr id="3" name="圆角矩形 2"/>
          <p:cNvSpPr/>
          <p:nvPr/>
        </p:nvSpPr>
        <p:spPr>
          <a:xfrm>
            <a:off x="6675120" y="146685"/>
            <a:ext cx="2264410" cy="896620"/>
          </a:xfrm>
          <a:prstGeom prst="roundRect">
            <a:avLst/>
          </a:prstGeom>
          <a:gradFill>
            <a:gsLst>
              <a:gs pos="100000">
                <a:srgbClr val="41FB33"/>
              </a:gs>
              <a:gs pos="100000">
                <a:srgbClr val="035C7D"/>
              </a:gs>
            </a:gsLst>
            <a:lin ang="5400000" scaled="0"/>
          </a:gradFill>
          <a:ln>
            <a:solidFill>
              <a:srgbClr val="0D2FFD"/>
            </a:solid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7030720" y="210820"/>
            <a:ext cx="1553210" cy="768350"/>
          </a:xfrm>
          <a:prstGeom prst="rect">
            <a:avLst/>
          </a:prstGeom>
          <a:noFill/>
        </p:spPr>
        <p:txBody>
          <a:bodyPr wrap="none" rtlCol="0">
            <a:spAutoFit/>
            <a:scene3d>
              <a:camera prst="orthographicFront"/>
              <a:lightRig rig="threePt" dir="t"/>
            </a:scene3d>
          </a:bodyPr>
          <a:lstStyle/>
          <a:p>
            <a:pPr algn="ctr"/>
            <a:r>
              <a:rPr lang="zh-CN" altLang="en-US" sz="4400">
                <a:solidFill>
                  <a:schemeClr val="tx1"/>
                </a:solidFill>
                <a:effectLst>
                  <a:outerShdw blurRad="38100" dist="19050" dir="2700000" algn="tl" rotWithShape="0">
                    <a:schemeClr val="dk1">
                      <a:alpha val="40000"/>
                    </a:schemeClr>
                  </a:outerShdw>
                </a:effectLst>
              </a:rPr>
              <a:t>概  况</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Lst>
  </p:timing>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文本框 1"/>
          <p:cNvSpPr txBox="1"/>
          <p:nvPr/>
        </p:nvSpPr>
        <p:spPr>
          <a:xfrm>
            <a:off x="0" y="-5080"/>
            <a:ext cx="9159240" cy="706755"/>
          </a:xfrm>
          <a:prstGeom prst="rect">
            <a:avLst/>
          </a:prstGeom>
          <a:gradFill>
            <a:gsLst>
              <a:gs pos="100000">
                <a:srgbClr val="0D2FFD"/>
              </a:gs>
              <a:gs pos="100000">
                <a:srgbClr val="034373"/>
              </a:gs>
            </a:gsLst>
            <a:lin ang="5400000" scaled="0"/>
          </a:gradFill>
        </p:spPr>
        <p:txBody>
          <a:bodyPr wrap="square" rtlCol="0">
            <a:spAutoFit/>
          </a:bodyPr>
          <a:lstStyle/>
          <a:p>
            <a:pPr algn="ctr">
              <a:lnSpc>
                <a:spcPct val="100000"/>
              </a:lnSpc>
            </a:pPr>
            <a:r>
              <a:rPr lang="zh-CN" altLang="en-US" sz="4000" b="1">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三、巴基斯坦</a:t>
            </a:r>
            <a:r>
              <a:rPr lang="zh-CN" altLang="en-US" sz="3600">
                <a:solidFill>
                  <a:schemeClr val="bg1"/>
                </a:solidFill>
                <a:latin typeface="微软雅黑" panose="020B0503020204020204" charset="-122"/>
                <a:ea typeface="微软雅黑" panose="020B0503020204020204" charset="-122"/>
              </a:rPr>
              <a:t> </a:t>
            </a:r>
          </a:p>
        </p:txBody>
      </p:sp>
      <p:sp>
        <p:nvSpPr>
          <p:cNvPr id="8" name="文本框 7"/>
          <p:cNvSpPr txBox="1"/>
          <p:nvPr/>
        </p:nvSpPr>
        <p:spPr>
          <a:xfrm>
            <a:off x="201295" y="972185"/>
            <a:ext cx="4928235" cy="632460"/>
          </a:xfrm>
          <a:prstGeom prst="rect">
            <a:avLst/>
          </a:prstGeom>
          <a:gradFill>
            <a:gsLst>
              <a:gs pos="100000">
                <a:srgbClr val="FBFB11"/>
              </a:gs>
              <a:gs pos="100000">
                <a:srgbClr val="838309"/>
              </a:gs>
            </a:gsLst>
            <a:lin ang="5400000" scaled="0"/>
          </a:gradFill>
          <a:ln>
            <a:solidFill>
              <a:schemeClr val="tx1">
                <a:lumMod val="95000"/>
                <a:lumOff val="5000"/>
              </a:schemeClr>
            </a:solidFill>
          </a:ln>
          <a:effectLst>
            <a:outerShdw blurRad="63500" algn="ctr" rotWithShape="0">
              <a:prstClr val="black">
                <a:alpha val="40000"/>
              </a:prstClr>
            </a:outerShdw>
          </a:effectLst>
        </p:spPr>
        <p:txBody>
          <a:bodyPr wrap="square" rtlCol="0">
            <a:spAutoFit/>
            <a:scene3d>
              <a:camera prst="orthographicFront"/>
              <a:lightRig rig="threePt" dir="t"/>
            </a:scene3d>
          </a:bodyPr>
          <a:lstStyle/>
          <a:p>
            <a:pPr algn="l">
              <a:lnSpc>
                <a:spcPct val="110000"/>
              </a:lnSpc>
            </a:pPr>
            <a:r>
              <a:rPr lang="en-US" altLang="zh-CN" sz="3200" b="1">
                <a:solidFill>
                  <a:schemeClr val="tx1"/>
                </a:solidFill>
                <a:effectLst/>
                <a:latin typeface="+mn-ea"/>
                <a:cs typeface="+mn-ea"/>
              </a:rPr>
              <a:t> </a:t>
            </a:r>
            <a:r>
              <a:rPr lang="en-US" sz="3200">
                <a:solidFill>
                  <a:schemeClr val="tx1"/>
                </a:solidFill>
                <a:effectLst/>
                <a:latin typeface="+mn-ea"/>
                <a:cs typeface="+mn-ea"/>
              </a:rPr>
              <a:t>3</a:t>
            </a:r>
            <a:r>
              <a:rPr lang="zh-CN" altLang="en-US" sz="3200">
                <a:solidFill>
                  <a:schemeClr val="tx1"/>
                </a:solidFill>
                <a:effectLst/>
                <a:latin typeface="+mn-ea"/>
                <a:cs typeface="+mn-ea"/>
              </a:rPr>
              <a:t>、中巴铁路与瓜德尔港</a:t>
            </a:r>
            <a:endParaRPr lang="zh-CN" altLang="en-US" sz="3200">
              <a:solidFill>
                <a:schemeClr val="tx1"/>
              </a:solidFill>
              <a:effectLst/>
              <a:latin typeface="+mn-ea"/>
              <a:ea typeface="楷体" panose="02010609060101010101" charset="-122"/>
              <a:cs typeface="+mn-ea"/>
            </a:endParaRPr>
          </a:p>
        </p:txBody>
      </p:sp>
      <p:graphicFrame>
        <p:nvGraphicFramePr>
          <p:cNvPr id="10" name="对象 9">
            <a:hlinkClick r:id="" action="ppaction://ole?verb=0"/>
          </p:cNvPr>
          <p:cNvGraphicFramePr>
            <a:graphicFrameLocks noChangeAspect="1"/>
          </p:cNvGraphicFramePr>
          <p:nvPr/>
        </p:nvGraphicFramePr>
        <p:xfrm>
          <a:off x="4114800" y="3321050"/>
          <a:ext cx="914400" cy="215900"/>
        </p:xfrm>
        <a:graphic>
          <a:graphicData uri="http://schemas.openxmlformats.org/presentationml/2006/ole">
            <mc:AlternateContent xmlns:mc="http://schemas.openxmlformats.org/markup-compatibility/2006">
              <mc:Choice xmlns:v="urn:schemas-microsoft-com:vml" Requires="v">
                <p:oleObj spid="_x0000_s12305" r:id="rId4" imgW="914400" imgH="215900" progId="Equation.KSEE3">
                  <p:embed/>
                </p:oleObj>
              </mc:Choice>
              <mc:Fallback>
                <p:oleObj r:id="rId4" imgW="914400" imgH="215900" progId="Equation.KSEE3">
                  <p:embed/>
                  <p:pic>
                    <p:nvPicPr>
                      <p:cNvPr id="0" name="图片 1024"/>
                      <p:cNvPicPr/>
                      <p:nvPr/>
                    </p:nvPicPr>
                    <p:blipFill>
                      <a:blip r:embed="rId5"/>
                      <a:stretch>
                        <a:fillRect/>
                      </a:stretch>
                    </p:blipFill>
                    <p:spPr>
                      <a:xfrm>
                        <a:off x="4114800" y="3321050"/>
                        <a:ext cx="914400" cy="215900"/>
                      </a:xfrm>
                      <a:prstGeom prst="rect">
                        <a:avLst/>
                      </a:prstGeom>
                    </p:spPr>
                  </p:pic>
                </p:oleObj>
              </mc:Fallback>
            </mc:AlternateContent>
          </a:graphicData>
        </a:graphic>
      </p:graphicFrame>
      <p:pic>
        <p:nvPicPr>
          <p:cNvPr id="4" name="图片 3" descr="timg (5)"/>
          <p:cNvPicPr>
            <a:picLocks noChangeAspect="1"/>
          </p:cNvPicPr>
          <p:nvPr/>
        </p:nvPicPr>
        <p:blipFill>
          <a:blip r:embed="rId6"/>
          <a:srcRect l="942" r="1856"/>
          <a:stretch>
            <a:fillRect/>
          </a:stretch>
        </p:blipFill>
        <p:spPr>
          <a:xfrm>
            <a:off x="4000500" y="3275965"/>
            <a:ext cx="4999355" cy="3419475"/>
          </a:xfrm>
          <a:prstGeom prst="rect">
            <a:avLst/>
          </a:prstGeom>
          <a:ln>
            <a:solidFill>
              <a:schemeClr val="tx1">
                <a:lumMod val="95000"/>
                <a:lumOff val="5000"/>
              </a:schemeClr>
            </a:solidFill>
          </a:ln>
        </p:spPr>
      </p:pic>
      <p:pic>
        <p:nvPicPr>
          <p:cNvPr id="11" name="图片 10" descr="瓜德尔港"/>
          <p:cNvPicPr>
            <a:picLocks noChangeAspect="1"/>
          </p:cNvPicPr>
          <p:nvPr/>
        </p:nvPicPr>
        <p:blipFill>
          <a:blip r:embed="rId7"/>
          <a:stretch>
            <a:fillRect/>
          </a:stretch>
        </p:blipFill>
        <p:spPr>
          <a:xfrm>
            <a:off x="5290820" y="972185"/>
            <a:ext cx="3708400" cy="2192020"/>
          </a:xfrm>
          <a:prstGeom prst="rect">
            <a:avLst/>
          </a:prstGeom>
          <a:ln>
            <a:solidFill>
              <a:schemeClr val="tx1">
                <a:lumMod val="85000"/>
                <a:lumOff val="15000"/>
              </a:schemeClr>
            </a:solidFill>
          </a:ln>
        </p:spPr>
      </p:pic>
      <p:sp>
        <p:nvSpPr>
          <p:cNvPr id="12" name="文本框 11"/>
          <p:cNvSpPr txBox="1"/>
          <p:nvPr/>
        </p:nvSpPr>
        <p:spPr>
          <a:xfrm>
            <a:off x="201295" y="1744345"/>
            <a:ext cx="4928870" cy="1420495"/>
          </a:xfrm>
          <a:prstGeom prst="rect">
            <a:avLst/>
          </a:prstGeom>
          <a:pattFill prst="openDmnd">
            <a:fgClr>
              <a:schemeClr val="accent2">
                <a:lumMod val="20000"/>
                <a:lumOff val="80000"/>
              </a:schemeClr>
            </a:fgClr>
            <a:bgClr>
              <a:schemeClr val="bg1"/>
            </a:bgClr>
          </a:pattFill>
          <a:ln>
            <a:solidFill>
              <a:schemeClr val="accent1"/>
            </a:solidFill>
          </a:ln>
          <a:effectLst>
            <a:outerShdw blurRad="25400" algn="ctr" rotWithShape="0">
              <a:prstClr val="black">
                <a:alpha val="40000"/>
              </a:prstClr>
            </a:outerShdw>
          </a:effectLst>
        </p:spPr>
        <p:txBody>
          <a:bodyPr wrap="square" rtlCol="0">
            <a:spAutoFit/>
          </a:bodyPr>
          <a:lstStyle/>
          <a:p>
            <a:pPr>
              <a:lnSpc>
                <a:spcPct val="120000"/>
              </a:lnSpc>
            </a:pPr>
            <a:r>
              <a:rPr lang="en-US" altLang="zh-CN" sz="2400">
                <a:solidFill>
                  <a:schemeClr val="tx1"/>
                </a:solidFill>
                <a:latin typeface="楷体" panose="02010609060101010101" charset="-122"/>
                <a:ea typeface="楷体" panose="02010609060101010101" charset="-122"/>
                <a:cs typeface="+mn-ea"/>
              </a:rPr>
              <a:t> </a:t>
            </a:r>
            <a:r>
              <a:rPr lang="zh-CN" altLang="en-US" sz="2400">
                <a:solidFill>
                  <a:schemeClr val="tx1"/>
                </a:solidFill>
                <a:latin typeface="楷体" panose="02010609060101010101" charset="-122"/>
                <a:ea typeface="楷体" panose="02010609060101010101" charset="-122"/>
                <a:cs typeface="+mn-ea"/>
              </a:rPr>
              <a:t>中巴铁路是中巴两国建设中巴经济走廊的核心工程，由</a:t>
            </a:r>
            <a:r>
              <a:rPr lang="zh-CN" altLang="en-US" sz="2400" b="1">
                <a:solidFill>
                  <a:srgbClr val="0221DE"/>
                </a:solidFill>
                <a:latin typeface="楷体" panose="02010609060101010101" charset="-122"/>
                <a:ea typeface="楷体" panose="02010609060101010101" charset="-122"/>
                <a:cs typeface="+mn-ea"/>
              </a:rPr>
              <a:t>中国提供资金、技术</a:t>
            </a:r>
            <a:r>
              <a:rPr lang="zh-CN" altLang="en-US" sz="2400">
                <a:solidFill>
                  <a:schemeClr val="tx1"/>
                </a:solidFill>
                <a:latin typeface="楷体" panose="02010609060101010101" charset="-122"/>
                <a:ea typeface="楷体" panose="02010609060101010101" charset="-122"/>
                <a:cs typeface="+mn-ea"/>
              </a:rPr>
              <a:t>援建的瓜德尔港已投入使用。</a:t>
            </a:r>
            <a:endParaRPr lang="zh-CN" altLang="en-US" sz="2800" b="1">
              <a:solidFill>
                <a:schemeClr val="tx1"/>
              </a:solidFill>
              <a:latin typeface="Calibri" panose="020F0502020204030204" charset="0"/>
              <a:cs typeface="+mn-ea"/>
            </a:endParaRPr>
          </a:p>
        </p:txBody>
      </p:sp>
      <p:sp>
        <p:nvSpPr>
          <p:cNvPr id="13" name="文本框 12"/>
          <p:cNvSpPr txBox="1"/>
          <p:nvPr/>
        </p:nvSpPr>
        <p:spPr>
          <a:xfrm>
            <a:off x="201295" y="3275965"/>
            <a:ext cx="3700780" cy="3419475"/>
          </a:xfrm>
          <a:prstGeom prst="rect">
            <a:avLst/>
          </a:prstGeom>
          <a:pattFill prst="openDmnd">
            <a:fgClr>
              <a:schemeClr val="accent2">
                <a:lumMod val="20000"/>
                <a:lumOff val="80000"/>
              </a:schemeClr>
            </a:fgClr>
            <a:bgClr>
              <a:schemeClr val="bg1"/>
            </a:bgClr>
          </a:pattFill>
          <a:ln>
            <a:solidFill>
              <a:schemeClr val="accent1"/>
            </a:solidFill>
          </a:ln>
          <a:effectLst>
            <a:outerShdw blurRad="25400" algn="ctr" rotWithShape="0">
              <a:prstClr val="black">
                <a:alpha val="40000"/>
              </a:prstClr>
            </a:outerShdw>
          </a:effectLst>
        </p:spPr>
        <p:txBody>
          <a:bodyPr wrap="square" rtlCol="0">
            <a:spAutoFit/>
          </a:bodyPr>
          <a:lstStyle/>
          <a:p>
            <a:pPr>
              <a:lnSpc>
                <a:spcPct val="130000"/>
              </a:lnSpc>
            </a:pPr>
            <a:r>
              <a:rPr lang="zh-CN" sz="2800" b="1">
                <a:solidFill>
                  <a:srgbClr val="FF0000"/>
                </a:solidFill>
                <a:latin typeface="微软雅黑" panose="020B0503020204020204" charset="-122"/>
                <a:ea typeface="微软雅黑" panose="020B0503020204020204" charset="-122"/>
                <a:cs typeface="+mn-ea"/>
              </a:rPr>
              <a:t>思考：</a:t>
            </a:r>
            <a:endParaRPr lang="zh-CN" sz="2400">
              <a:solidFill>
                <a:schemeClr val="tx1"/>
              </a:solidFill>
              <a:latin typeface="楷体" panose="02010609060101010101" charset="-122"/>
              <a:ea typeface="楷体" panose="02010609060101010101" charset="-122"/>
              <a:cs typeface="+mn-ea"/>
            </a:endParaRPr>
          </a:p>
          <a:p>
            <a:pPr>
              <a:lnSpc>
                <a:spcPct val="120000"/>
              </a:lnSpc>
            </a:pPr>
            <a:r>
              <a:rPr lang="zh-CN" sz="2400">
                <a:solidFill>
                  <a:schemeClr val="tx1"/>
                </a:solidFill>
                <a:latin typeface="楷体" panose="02010609060101010101" charset="-122"/>
                <a:ea typeface="楷体" panose="02010609060101010101" charset="-122"/>
                <a:cs typeface="+mn-ea"/>
              </a:rPr>
              <a:t> </a:t>
            </a:r>
            <a:r>
              <a:rPr lang="zh-CN" sz="2000">
                <a:solidFill>
                  <a:schemeClr val="tx1"/>
                </a:solidFill>
                <a:latin typeface="楷体" panose="02010609060101010101" charset="-122"/>
                <a:ea typeface="楷体" panose="02010609060101010101" charset="-122"/>
                <a:cs typeface="+mn-ea"/>
              </a:rPr>
              <a:t> </a:t>
            </a:r>
            <a:r>
              <a:rPr lang="zh-CN" sz="2800" b="1">
                <a:solidFill>
                  <a:schemeClr val="tx1"/>
                </a:solidFill>
                <a:latin typeface="Calibri" panose="020F0502020204030204" charset="0"/>
                <a:ea typeface="楷体" panose="02010609060101010101" charset="-122"/>
                <a:cs typeface="+mn-ea"/>
              </a:rPr>
              <a:t>①</a:t>
            </a:r>
            <a:r>
              <a:rPr lang="zh-CN" sz="2800" b="1">
                <a:solidFill>
                  <a:schemeClr val="tx1"/>
                </a:solidFill>
                <a:latin typeface="楷体" panose="02010609060101010101" charset="-122"/>
                <a:ea typeface="楷体" panose="02010609060101010101" charset="-122"/>
                <a:cs typeface="+mn-ea"/>
              </a:rPr>
              <a:t>中巴铁路修建面临哪些困难？</a:t>
            </a:r>
            <a:endParaRPr lang="zh-CN" sz="2400">
              <a:solidFill>
                <a:schemeClr val="tx1"/>
              </a:solidFill>
              <a:latin typeface="楷体" panose="02010609060101010101" charset="-122"/>
              <a:ea typeface="楷体" panose="02010609060101010101" charset="-122"/>
              <a:cs typeface="+mn-ea"/>
            </a:endParaRPr>
          </a:p>
          <a:p>
            <a:pPr>
              <a:lnSpc>
                <a:spcPct val="120000"/>
              </a:lnSpc>
            </a:pPr>
            <a:endParaRPr lang="zh-CN" sz="2800" b="1">
              <a:solidFill>
                <a:schemeClr val="tx1"/>
              </a:solidFill>
              <a:latin typeface="Calibri" panose="020F0502020204030204" charset="0"/>
              <a:cs typeface="+mn-ea"/>
            </a:endParaRPr>
          </a:p>
          <a:p>
            <a:pPr>
              <a:lnSpc>
                <a:spcPct val="120000"/>
              </a:lnSpc>
            </a:pPr>
            <a:r>
              <a:rPr lang="zh-CN" sz="2400">
                <a:solidFill>
                  <a:schemeClr val="tx1"/>
                </a:solidFill>
                <a:latin typeface="Calibri" panose="020F0502020204030204" charset="0"/>
                <a:ea typeface="楷体" panose="02010609060101010101" charset="-122"/>
                <a:cs typeface="+mn-ea"/>
              </a:rPr>
              <a:t>    </a:t>
            </a:r>
            <a:r>
              <a:rPr lang="zh-CN" sz="2800" b="1">
                <a:solidFill>
                  <a:schemeClr val="tx1"/>
                </a:solidFill>
                <a:latin typeface="Calibri" panose="020F0502020204030204" charset="0"/>
                <a:ea typeface="楷体" panose="02010609060101010101" charset="-122"/>
                <a:cs typeface="+mn-ea"/>
              </a:rPr>
              <a:t>②</a:t>
            </a:r>
            <a:r>
              <a:rPr lang="zh-CN" sz="2800" b="1">
                <a:solidFill>
                  <a:schemeClr val="tx1"/>
                </a:solidFill>
                <a:latin typeface="楷体" panose="02010609060101010101" charset="-122"/>
                <a:ea typeface="楷体" panose="02010609060101010101" charset="-122"/>
                <a:cs typeface="+mn-ea"/>
              </a:rPr>
              <a:t>中巴铁路的修建对两国的意义何在？</a:t>
            </a:r>
          </a:p>
          <a:p>
            <a:pPr>
              <a:lnSpc>
                <a:spcPct val="120000"/>
              </a:lnSpc>
            </a:pPr>
            <a:endParaRPr lang="zh-CN" sz="1000" b="1">
              <a:solidFill>
                <a:schemeClr val="tx1"/>
              </a:solidFill>
              <a:latin typeface="楷体" panose="02010609060101010101" charset="-122"/>
              <a:ea typeface="楷体" panose="02010609060101010101" charset="-122"/>
              <a:cs typeface="+mn-ea"/>
            </a:endParaRPr>
          </a:p>
        </p:txBody>
      </p:sp>
      <p:pic>
        <p:nvPicPr>
          <p:cNvPr id="15" name="图片 14" descr="timg (6)"/>
          <p:cNvPicPr>
            <a:picLocks noChangeAspect="1"/>
          </p:cNvPicPr>
          <p:nvPr/>
        </p:nvPicPr>
        <p:blipFill>
          <a:blip r:embed="rId8"/>
          <a:srcRect t="14672" b="4174"/>
          <a:stretch>
            <a:fillRect/>
          </a:stretch>
        </p:blipFill>
        <p:spPr>
          <a:xfrm>
            <a:off x="4000500" y="3275330"/>
            <a:ext cx="4999355" cy="3420110"/>
          </a:xfrm>
          <a:prstGeom prst="rect">
            <a:avLst/>
          </a:prstGeom>
          <a:ln>
            <a:solidFill>
              <a:schemeClr val="tx1">
                <a:lumMod val="95000"/>
                <a:lumOff val="5000"/>
              </a:schemeClr>
            </a:solid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xit" presetSubtype="0" fill="hold" nodeType="withEffect">
                                  <p:stCondLst>
                                    <p:cond delay="0"/>
                                  </p:stCondLst>
                                  <p:childTnLst>
                                    <p:set>
                                      <p:cBhvr>
                                        <p:cTn id="12" dur="1" fill="hold">
                                          <p:stCondLst>
                                            <p:cond delay="0"/>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ldLvl="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ext Box 2"/>
          <p:cNvSpPr txBox="1">
            <a:spLocks noChangeArrowheads="1"/>
          </p:cNvSpPr>
          <p:nvPr/>
        </p:nvSpPr>
        <p:spPr bwMode="auto">
          <a:xfrm>
            <a:off x="146957" y="1600201"/>
            <a:ext cx="8556171" cy="42934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en-US" altLang="zh-CN" sz="2100" b="1" dirty="0"/>
          </a:p>
          <a:p>
            <a:r>
              <a:rPr lang="zh-CN" altLang="en-US" sz="2400" b="1" dirty="0">
                <a:solidFill>
                  <a:srgbClr val="4122FC"/>
                </a:solidFill>
                <a:ea typeface="黑体" panose="02010609060101010101" pitchFamily="49" charset="-122"/>
              </a:rPr>
              <a:t>「自然条件（决定港口位置）」</a:t>
            </a:r>
            <a:endParaRPr lang="zh-CN" altLang="en-US" sz="2400" dirty="0">
              <a:solidFill>
                <a:srgbClr val="4122FC"/>
              </a:solidFill>
              <a:ea typeface="黑体" panose="02010609060101010101" pitchFamily="49" charset="-122"/>
            </a:endParaRPr>
          </a:p>
          <a:p>
            <a:r>
              <a:rPr lang="en-US" altLang="zh-CN" sz="2100" b="1" dirty="0">
                <a:latin typeface="楷体_GB2312" pitchFamily="49" charset="-122"/>
                <a:ea typeface="楷体_GB2312" pitchFamily="49" charset="-122"/>
              </a:rPr>
              <a:t>1.</a:t>
            </a:r>
            <a:r>
              <a:rPr lang="zh-CN" altLang="en-US" sz="2100" b="1" dirty="0">
                <a:solidFill>
                  <a:srgbClr val="FF0000"/>
                </a:solidFill>
                <a:latin typeface="楷体_GB2312" pitchFamily="49" charset="-122"/>
                <a:ea typeface="楷体_GB2312" pitchFamily="49" charset="-122"/>
              </a:rPr>
              <a:t>水域条件</a:t>
            </a:r>
            <a:r>
              <a:rPr lang="zh-CN" altLang="en-US" sz="2100" b="1" dirty="0">
                <a:latin typeface="楷体_GB2312" pitchFamily="49" charset="-122"/>
                <a:ea typeface="楷体_GB2312" pitchFamily="49" charset="-122"/>
              </a:rPr>
              <a:t>：港阔水深港湾（等深线密集，有利于停泊靠岸避风）</a:t>
            </a:r>
          </a:p>
          <a:p>
            <a:r>
              <a:rPr lang="zh-CN" altLang="en-US" sz="1500" b="1" dirty="0"/>
              <a:t>         </a:t>
            </a:r>
            <a:r>
              <a:rPr lang="zh-CN" altLang="en-US" b="1" dirty="0">
                <a:latin typeface="黑体" panose="02010609060101010101" pitchFamily="49" charset="-122"/>
                <a:ea typeface="黑体" panose="02010609060101010101" pitchFamily="49" charset="-122"/>
              </a:rPr>
              <a:t>河港：沿河，水深、流缓、河宽、少淤</a:t>
            </a:r>
            <a:r>
              <a:rPr lang="en-US" altLang="zh-CN" b="1" dirty="0">
                <a:latin typeface="华文细黑" panose="02010600040101010101" pitchFamily="2" charset="-122"/>
                <a:ea typeface="黑体" panose="02010609060101010101" pitchFamily="49" charset="-122"/>
              </a:rPr>
              <a:t>——</a:t>
            </a:r>
            <a:r>
              <a:rPr lang="zh-CN" altLang="en-US" b="1" dirty="0">
                <a:latin typeface="黑体" panose="02010609060101010101" pitchFamily="49" charset="-122"/>
                <a:ea typeface="黑体" panose="02010609060101010101" pitchFamily="49" charset="-122"/>
              </a:rPr>
              <a:t>提供淡水和空间</a:t>
            </a:r>
          </a:p>
          <a:p>
            <a:r>
              <a:rPr lang="zh-CN" altLang="en-US" b="1" dirty="0">
                <a:latin typeface="黑体" panose="02010609060101010101" pitchFamily="49" charset="-122"/>
                <a:ea typeface="黑体" panose="02010609060101010101" pitchFamily="49" charset="-122"/>
              </a:rPr>
              <a:t>    海港：沿海，水深、港阔、易靠岸、有避风浪的海湾</a:t>
            </a:r>
            <a:r>
              <a:rPr lang="zh-CN" altLang="en-US" sz="1500" b="1" dirty="0"/>
              <a:t>    </a:t>
            </a:r>
            <a:endParaRPr lang="zh-CN" altLang="en-US" sz="2100" b="1" dirty="0">
              <a:latin typeface="楷体_GB2312" pitchFamily="49" charset="-122"/>
              <a:ea typeface="楷体_GB2312" pitchFamily="49" charset="-122"/>
            </a:endParaRPr>
          </a:p>
          <a:p>
            <a:r>
              <a:rPr lang="en-US" altLang="zh-CN" sz="2100" b="1" dirty="0">
                <a:latin typeface="楷体_GB2312" pitchFamily="49" charset="-122"/>
                <a:ea typeface="楷体_GB2312" pitchFamily="49" charset="-122"/>
              </a:rPr>
              <a:t>2.</a:t>
            </a:r>
            <a:r>
              <a:rPr lang="zh-CN" altLang="en-US" sz="2100" b="1" dirty="0">
                <a:solidFill>
                  <a:srgbClr val="FF0000"/>
                </a:solidFill>
                <a:latin typeface="楷体_GB2312" pitchFamily="49" charset="-122"/>
                <a:ea typeface="楷体_GB2312" pitchFamily="49" charset="-122"/>
              </a:rPr>
              <a:t>筑港条件</a:t>
            </a:r>
            <a:r>
              <a:rPr lang="zh-CN" altLang="en-US" sz="2100" b="1" dirty="0">
                <a:latin typeface="楷体_GB2312" pitchFamily="49" charset="-122"/>
                <a:ea typeface="楷体_GB2312" pitchFamily="49" charset="-122"/>
              </a:rPr>
              <a:t>：陆地地质稳定、地形平坦、坡度适当（有利于安排建筑用地、港口设备）</a:t>
            </a:r>
          </a:p>
          <a:p>
            <a:r>
              <a:rPr lang="zh-CN" altLang="en-US" sz="2400" b="1" dirty="0">
                <a:solidFill>
                  <a:srgbClr val="4122FC"/>
                </a:solidFill>
                <a:ea typeface="黑体" panose="02010609060101010101" pitchFamily="49" charset="-122"/>
              </a:rPr>
              <a:t>「社会经济条件（影响港口兴衰）」</a:t>
            </a:r>
          </a:p>
          <a:p>
            <a:r>
              <a:rPr lang="en-US" altLang="zh-CN" sz="2100" b="1" dirty="0">
                <a:latin typeface="楷体_GB2312" pitchFamily="49" charset="-122"/>
                <a:ea typeface="楷体_GB2312" pitchFamily="49" charset="-122"/>
              </a:rPr>
              <a:t>1.</a:t>
            </a:r>
            <a:r>
              <a:rPr lang="zh-CN" altLang="en-US" sz="2100" b="1" dirty="0">
                <a:solidFill>
                  <a:srgbClr val="FF0000"/>
                </a:solidFill>
                <a:latin typeface="楷体_GB2312" pitchFamily="49" charset="-122"/>
                <a:ea typeface="楷体_GB2312" pitchFamily="49" charset="-122"/>
              </a:rPr>
              <a:t>经济腹地条件</a:t>
            </a:r>
            <a:r>
              <a:rPr lang="zh-CN" altLang="en-US" sz="2100" b="1" dirty="0">
                <a:latin typeface="楷体_GB2312" pitchFamily="49" charset="-122"/>
                <a:ea typeface="楷体_GB2312" pitchFamily="49" charset="-122"/>
              </a:rPr>
              <a:t>：经济腹地是否广阔、客货流量大小、腹地经济性质（经济腹地的广阔与否影响着客货流量；客货流量影响着港口的兴衰；腹地经济性质决定港口性质＜综合港、专业港等＞）</a:t>
            </a:r>
          </a:p>
          <a:p>
            <a:r>
              <a:rPr lang="en-US" altLang="zh-CN" sz="2100" b="1" dirty="0">
                <a:latin typeface="楷体_GB2312" pitchFamily="49" charset="-122"/>
                <a:ea typeface="楷体_GB2312" pitchFamily="49" charset="-122"/>
              </a:rPr>
              <a:t>2.</a:t>
            </a:r>
            <a:r>
              <a:rPr lang="zh-CN" altLang="en-US" sz="2100" b="1" dirty="0">
                <a:solidFill>
                  <a:srgbClr val="FF0000"/>
                </a:solidFill>
                <a:latin typeface="楷体_GB2312" pitchFamily="49" charset="-122"/>
                <a:ea typeface="楷体_GB2312" pitchFamily="49" charset="-122"/>
              </a:rPr>
              <a:t>城市依托</a:t>
            </a:r>
            <a:r>
              <a:rPr lang="zh-CN" altLang="en-US" sz="2100" b="1" dirty="0">
                <a:latin typeface="楷体_GB2312" pitchFamily="49" charset="-122"/>
                <a:ea typeface="楷体_GB2312" pitchFamily="49" charset="-122"/>
              </a:rPr>
              <a:t>（交通便利；为港口提供人力物力财力的支持）  </a:t>
            </a:r>
          </a:p>
          <a:p>
            <a:r>
              <a:rPr lang="en-US" altLang="zh-CN" sz="2100" b="1" dirty="0">
                <a:latin typeface="楷体_GB2312" pitchFamily="49" charset="-122"/>
                <a:ea typeface="楷体_GB2312" pitchFamily="49" charset="-122"/>
              </a:rPr>
              <a:t>3.</a:t>
            </a:r>
            <a:r>
              <a:rPr lang="zh-CN" altLang="en-US" sz="2100" b="1" dirty="0">
                <a:solidFill>
                  <a:srgbClr val="FF0000"/>
                </a:solidFill>
                <a:latin typeface="楷体_GB2312" pitchFamily="49" charset="-122"/>
                <a:ea typeface="楷体_GB2312" pitchFamily="49" charset="-122"/>
              </a:rPr>
              <a:t>政策条件</a:t>
            </a:r>
            <a:r>
              <a:rPr lang="zh-CN" altLang="en-US" sz="2100" b="1" dirty="0">
                <a:latin typeface="楷体_GB2312" pitchFamily="49" charset="-122"/>
                <a:ea typeface="楷体_GB2312" pitchFamily="49" charset="-122"/>
              </a:rPr>
              <a:t>：对外开放地区建成自由贸易港</a:t>
            </a:r>
          </a:p>
        </p:txBody>
      </p:sp>
      <p:sp>
        <p:nvSpPr>
          <p:cNvPr id="74754" name="Rectangle 3"/>
          <p:cNvSpPr>
            <a:spLocks noChangeArrowheads="1"/>
          </p:cNvSpPr>
          <p:nvPr/>
        </p:nvSpPr>
        <p:spPr bwMode="auto">
          <a:xfrm>
            <a:off x="1143001" y="844169"/>
            <a:ext cx="5588794"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r>
              <a:rPr lang="zh-CN" altLang="en-US" sz="2100" b="1">
                <a:solidFill>
                  <a:schemeClr val="tx2"/>
                </a:solidFill>
                <a:latin typeface="黑体" panose="02010609060101010101" pitchFamily="49" charset="-122"/>
                <a:ea typeface="黑体" panose="02010609060101010101" pitchFamily="49" charset="-122"/>
              </a:rPr>
              <a:t>交通运输网中点的区位因素分析</a:t>
            </a:r>
          </a:p>
        </p:txBody>
      </p:sp>
      <p:sp>
        <p:nvSpPr>
          <p:cNvPr id="74755" name="Rectangle 4"/>
          <p:cNvSpPr>
            <a:spLocks noChangeArrowheads="1"/>
          </p:cNvSpPr>
          <p:nvPr/>
        </p:nvSpPr>
        <p:spPr bwMode="auto">
          <a:xfrm>
            <a:off x="1143000" y="1301369"/>
            <a:ext cx="2943225"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r>
              <a:rPr lang="zh-CN" altLang="en-US" sz="2100" b="1" dirty="0">
                <a:solidFill>
                  <a:schemeClr val="tx2"/>
                </a:solidFill>
                <a:latin typeface="黑体" panose="02010609060101010101" pitchFamily="49" charset="-122"/>
                <a:ea typeface="黑体" panose="02010609060101010101" pitchFamily="49" charset="-122"/>
              </a:rPr>
              <a:t>（</a:t>
            </a:r>
            <a:r>
              <a:rPr lang="en-US" altLang="zh-CN" sz="2100" b="1" dirty="0">
                <a:solidFill>
                  <a:schemeClr val="tx2"/>
                </a:solidFill>
                <a:latin typeface="黑体" panose="02010609060101010101" pitchFamily="49" charset="-122"/>
                <a:ea typeface="黑体" panose="02010609060101010101" pitchFamily="49" charset="-122"/>
              </a:rPr>
              <a:t>1</a:t>
            </a:r>
            <a:r>
              <a:rPr lang="zh-CN" altLang="en-US" sz="2100" b="1" dirty="0">
                <a:solidFill>
                  <a:schemeClr val="tx2"/>
                </a:solidFill>
                <a:latin typeface="黑体" panose="02010609060101010101" pitchFamily="49" charset="-122"/>
                <a:ea typeface="黑体" panose="02010609060101010101" pitchFamily="49" charset="-122"/>
              </a:rPr>
              <a:t>）港口的区位条件</a:t>
            </a:r>
          </a:p>
        </p:txBody>
      </p:sp>
    </p:spTree>
    <p:extLst>
      <p:ext uri="{BB962C8B-B14F-4D97-AF65-F5344CB8AC3E}">
        <p14:creationId xmlns:p14="http://schemas.microsoft.com/office/powerpoint/2010/main" val="54913604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14338">
                                            <p:txEl>
                                              <p:pRg st="1" end="1"/>
                                            </p:txEl>
                                          </p:spTgt>
                                        </p:tgtEl>
                                        <p:attrNameLst>
                                          <p:attrName>style.visibility</p:attrName>
                                        </p:attrNameLst>
                                      </p:cBhvr>
                                      <p:to>
                                        <p:strVal val="visible"/>
                                      </p:to>
                                    </p:set>
                                    <p:animEffect transition="in" filter="wipe(down)">
                                      <p:cBhvr>
                                        <p:cTn id="7" dur="500"/>
                                        <p:tgtEl>
                                          <p:spTgt spid="14338">
                                            <p:txEl>
                                              <p:pRg st="1" end="1"/>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14338">
                                            <p:txEl>
                                              <p:pRg st="2" end="2"/>
                                            </p:txEl>
                                          </p:spTgt>
                                        </p:tgtEl>
                                        <p:attrNameLst>
                                          <p:attrName>style.visibility</p:attrName>
                                        </p:attrNameLst>
                                      </p:cBhvr>
                                      <p:to>
                                        <p:strVal val="visible"/>
                                      </p:to>
                                    </p:set>
                                    <p:animEffect transition="in" filter="wipe(down)">
                                      <p:cBhvr>
                                        <p:cTn id="10" dur="500"/>
                                        <p:tgtEl>
                                          <p:spTgt spid="14338">
                                            <p:txEl>
                                              <p:pRg st="2" end="2"/>
                                            </p:txEl>
                                          </p:spTgt>
                                        </p:tgtEl>
                                      </p:cBhvr>
                                    </p:animEffect>
                                  </p:childTnLst>
                                </p:cTn>
                              </p:par>
                              <p:par>
                                <p:cTn id="11" presetID="22" presetClass="entr" presetSubtype="4" fill="hold" nodeType="withEffect">
                                  <p:stCondLst>
                                    <p:cond delay="0"/>
                                  </p:stCondLst>
                                  <p:childTnLst>
                                    <p:set>
                                      <p:cBhvr>
                                        <p:cTn id="12" dur="1" fill="hold">
                                          <p:stCondLst>
                                            <p:cond delay="0"/>
                                          </p:stCondLst>
                                        </p:cTn>
                                        <p:tgtEl>
                                          <p:spTgt spid="14338">
                                            <p:txEl>
                                              <p:pRg st="3" end="3"/>
                                            </p:txEl>
                                          </p:spTgt>
                                        </p:tgtEl>
                                        <p:attrNameLst>
                                          <p:attrName>style.visibility</p:attrName>
                                        </p:attrNameLst>
                                      </p:cBhvr>
                                      <p:to>
                                        <p:strVal val="visible"/>
                                      </p:to>
                                    </p:set>
                                    <p:animEffect transition="in" filter="wipe(down)">
                                      <p:cBhvr>
                                        <p:cTn id="13" dur="500"/>
                                        <p:tgtEl>
                                          <p:spTgt spid="14338">
                                            <p:txEl>
                                              <p:pRg st="3" end="3"/>
                                            </p:txEl>
                                          </p:spTgt>
                                        </p:tgtEl>
                                      </p:cBhvr>
                                    </p:animEffect>
                                  </p:childTnLst>
                                </p:cTn>
                              </p:par>
                              <p:par>
                                <p:cTn id="14" presetID="22" presetClass="entr" presetSubtype="4" fill="hold" nodeType="withEffect">
                                  <p:stCondLst>
                                    <p:cond delay="0"/>
                                  </p:stCondLst>
                                  <p:childTnLst>
                                    <p:set>
                                      <p:cBhvr>
                                        <p:cTn id="15" dur="1" fill="hold">
                                          <p:stCondLst>
                                            <p:cond delay="0"/>
                                          </p:stCondLst>
                                        </p:cTn>
                                        <p:tgtEl>
                                          <p:spTgt spid="14338">
                                            <p:txEl>
                                              <p:pRg st="4" end="4"/>
                                            </p:txEl>
                                          </p:spTgt>
                                        </p:tgtEl>
                                        <p:attrNameLst>
                                          <p:attrName>style.visibility</p:attrName>
                                        </p:attrNameLst>
                                      </p:cBhvr>
                                      <p:to>
                                        <p:strVal val="visible"/>
                                      </p:to>
                                    </p:set>
                                    <p:animEffect transition="in" filter="wipe(down)">
                                      <p:cBhvr>
                                        <p:cTn id="16" dur="500"/>
                                        <p:tgtEl>
                                          <p:spTgt spid="14338">
                                            <p:txEl>
                                              <p:pRg st="4" end="4"/>
                                            </p:txEl>
                                          </p:spTgt>
                                        </p:tgtEl>
                                      </p:cBhvr>
                                    </p:animEffect>
                                  </p:childTnLst>
                                </p:cTn>
                              </p:par>
                              <p:par>
                                <p:cTn id="17" presetID="22" presetClass="entr" presetSubtype="4" fill="hold" nodeType="withEffect">
                                  <p:stCondLst>
                                    <p:cond delay="0"/>
                                  </p:stCondLst>
                                  <p:childTnLst>
                                    <p:set>
                                      <p:cBhvr>
                                        <p:cTn id="18" dur="1" fill="hold">
                                          <p:stCondLst>
                                            <p:cond delay="0"/>
                                          </p:stCondLst>
                                        </p:cTn>
                                        <p:tgtEl>
                                          <p:spTgt spid="14338">
                                            <p:txEl>
                                              <p:pRg st="5" end="5"/>
                                            </p:txEl>
                                          </p:spTgt>
                                        </p:tgtEl>
                                        <p:attrNameLst>
                                          <p:attrName>style.visibility</p:attrName>
                                        </p:attrNameLst>
                                      </p:cBhvr>
                                      <p:to>
                                        <p:strVal val="visible"/>
                                      </p:to>
                                    </p:set>
                                    <p:animEffect transition="in" filter="wipe(down)">
                                      <p:cBhvr>
                                        <p:cTn id="19" dur="500"/>
                                        <p:tgtEl>
                                          <p:spTgt spid="14338">
                                            <p:txEl>
                                              <p:pRg st="5" end="5"/>
                                            </p:txEl>
                                          </p:spTgt>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3" presetClass="entr" presetSubtype="10" fill="hold" nodeType="clickEffect">
                                  <p:stCondLst>
                                    <p:cond delay="0"/>
                                  </p:stCondLst>
                                  <p:childTnLst>
                                    <p:set>
                                      <p:cBhvr>
                                        <p:cTn id="23" dur="1" fill="hold">
                                          <p:stCondLst>
                                            <p:cond delay="0"/>
                                          </p:stCondLst>
                                        </p:cTn>
                                        <p:tgtEl>
                                          <p:spTgt spid="14338">
                                            <p:txEl>
                                              <p:pRg st="6" end="6"/>
                                            </p:txEl>
                                          </p:spTgt>
                                        </p:tgtEl>
                                        <p:attrNameLst>
                                          <p:attrName>style.visibility</p:attrName>
                                        </p:attrNameLst>
                                      </p:cBhvr>
                                      <p:to>
                                        <p:strVal val="visible"/>
                                      </p:to>
                                    </p:set>
                                    <p:animEffect transition="in" filter="blinds(horizontal)">
                                      <p:cBhvr>
                                        <p:cTn id="24" dur="500"/>
                                        <p:tgtEl>
                                          <p:spTgt spid="14338">
                                            <p:txEl>
                                              <p:pRg st="6" end="6"/>
                                            </p:txEl>
                                          </p:spTgt>
                                        </p:tgtEl>
                                      </p:cBhvr>
                                    </p:animEffect>
                                  </p:childTnLst>
                                </p:cTn>
                              </p:par>
                              <p:par>
                                <p:cTn id="25" presetID="3" presetClass="entr" presetSubtype="10" fill="hold" nodeType="withEffect">
                                  <p:stCondLst>
                                    <p:cond delay="0"/>
                                  </p:stCondLst>
                                  <p:childTnLst>
                                    <p:set>
                                      <p:cBhvr>
                                        <p:cTn id="26" dur="1" fill="hold">
                                          <p:stCondLst>
                                            <p:cond delay="0"/>
                                          </p:stCondLst>
                                        </p:cTn>
                                        <p:tgtEl>
                                          <p:spTgt spid="14338">
                                            <p:txEl>
                                              <p:pRg st="7" end="7"/>
                                            </p:txEl>
                                          </p:spTgt>
                                        </p:tgtEl>
                                        <p:attrNameLst>
                                          <p:attrName>style.visibility</p:attrName>
                                        </p:attrNameLst>
                                      </p:cBhvr>
                                      <p:to>
                                        <p:strVal val="visible"/>
                                      </p:to>
                                    </p:set>
                                    <p:animEffect transition="in" filter="blinds(horizontal)">
                                      <p:cBhvr>
                                        <p:cTn id="27" dur="500"/>
                                        <p:tgtEl>
                                          <p:spTgt spid="14338">
                                            <p:txEl>
                                              <p:pRg st="7" end="7"/>
                                            </p:txEl>
                                          </p:spTgt>
                                        </p:tgtEl>
                                      </p:cBhvr>
                                    </p:animEffect>
                                  </p:childTnLst>
                                </p:cTn>
                              </p:par>
                              <p:par>
                                <p:cTn id="28" presetID="3" presetClass="entr" presetSubtype="10" fill="hold" nodeType="withEffect">
                                  <p:stCondLst>
                                    <p:cond delay="0"/>
                                  </p:stCondLst>
                                  <p:childTnLst>
                                    <p:set>
                                      <p:cBhvr>
                                        <p:cTn id="29" dur="1" fill="hold">
                                          <p:stCondLst>
                                            <p:cond delay="0"/>
                                          </p:stCondLst>
                                        </p:cTn>
                                        <p:tgtEl>
                                          <p:spTgt spid="14338">
                                            <p:txEl>
                                              <p:pRg st="8" end="8"/>
                                            </p:txEl>
                                          </p:spTgt>
                                        </p:tgtEl>
                                        <p:attrNameLst>
                                          <p:attrName>style.visibility</p:attrName>
                                        </p:attrNameLst>
                                      </p:cBhvr>
                                      <p:to>
                                        <p:strVal val="visible"/>
                                      </p:to>
                                    </p:set>
                                    <p:animEffect transition="in" filter="blinds(horizontal)">
                                      <p:cBhvr>
                                        <p:cTn id="30" dur="500"/>
                                        <p:tgtEl>
                                          <p:spTgt spid="14338">
                                            <p:txEl>
                                              <p:pRg st="8" end="8"/>
                                            </p:txEl>
                                          </p:spTgt>
                                        </p:tgtEl>
                                      </p:cBhvr>
                                    </p:animEffect>
                                  </p:childTnLst>
                                </p:cTn>
                              </p:par>
                              <p:par>
                                <p:cTn id="31" presetID="3" presetClass="entr" presetSubtype="10" fill="hold" nodeType="withEffect">
                                  <p:stCondLst>
                                    <p:cond delay="0"/>
                                  </p:stCondLst>
                                  <p:childTnLst>
                                    <p:set>
                                      <p:cBhvr>
                                        <p:cTn id="32" dur="1" fill="hold">
                                          <p:stCondLst>
                                            <p:cond delay="0"/>
                                          </p:stCondLst>
                                        </p:cTn>
                                        <p:tgtEl>
                                          <p:spTgt spid="14338">
                                            <p:txEl>
                                              <p:pRg st="9" end="9"/>
                                            </p:txEl>
                                          </p:spTgt>
                                        </p:tgtEl>
                                        <p:attrNameLst>
                                          <p:attrName>style.visibility</p:attrName>
                                        </p:attrNameLst>
                                      </p:cBhvr>
                                      <p:to>
                                        <p:strVal val="visible"/>
                                      </p:to>
                                    </p:set>
                                    <p:animEffect transition="in" filter="blinds(horizontal)">
                                      <p:cBhvr>
                                        <p:cTn id="33" dur="500"/>
                                        <p:tgtEl>
                                          <p:spTgt spid="14338">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descr="200871313442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7" name="Text Box 3"/>
          <p:cNvSpPr txBox="1">
            <a:spLocks noChangeArrowheads="1"/>
          </p:cNvSpPr>
          <p:nvPr/>
        </p:nvSpPr>
        <p:spPr bwMode="auto">
          <a:xfrm>
            <a:off x="0" y="0"/>
            <a:ext cx="396081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zh-CN" altLang="en-US" sz="2800" b="1">
                <a:solidFill>
                  <a:srgbClr val="000000"/>
                </a:solidFill>
                <a:ea typeface="楷体_GB2312" pitchFamily="49" charset="-122"/>
              </a:rPr>
              <a:t>即将消失的马尔代夫</a:t>
            </a:r>
          </a:p>
        </p:txBody>
      </p:sp>
    </p:spTree>
    <p:extLst>
      <p:ext uri="{BB962C8B-B14F-4D97-AF65-F5344CB8AC3E}">
        <p14:creationId xmlns:p14="http://schemas.microsoft.com/office/powerpoint/2010/main" val="197529701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11267"/>
                                        </p:tgtEl>
                                        <p:attrNameLst>
                                          <p:attrName>style.visibility</p:attrName>
                                        </p:attrNameLst>
                                      </p:cBhvr>
                                      <p:to>
                                        <p:strVal val="visible"/>
                                      </p:to>
                                    </p:set>
                                    <p:animEffect transition="in" filter="checkerboard(across)">
                                      <p:cBhvr>
                                        <p:cTn id="7" dur="500"/>
                                        <p:tgtEl>
                                          <p:spTgt spid="112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descr="http://www.chinaxiaokang.com/uploads/allimg/160608/25-16060Q55Z5326.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5148263" cy="3265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5" name="Picture 4" descr="http://p1.so.qhmsg.com/bdr/_240_/t01e49683e3df1afeb6.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3265488"/>
            <a:ext cx="4556125" cy="3594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6" name="文本占位符 4"/>
          <p:cNvSpPr>
            <a:spLocks noGrp="1"/>
          </p:cNvSpPr>
          <p:nvPr>
            <p:ph type="body" sz="quarter" idx="4294967295"/>
          </p:nvPr>
        </p:nvSpPr>
        <p:spPr>
          <a:xfrm>
            <a:off x="5651500" y="1163638"/>
            <a:ext cx="3492500" cy="938212"/>
          </a:xfrm>
        </p:spPr>
        <p:txBody>
          <a:bodyPr/>
          <a:lstStyle/>
          <a:p>
            <a:pPr marL="0" indent="0" eaLnBrk="1" hangingPunct="1">
              <a:buFontTx/>
              <a:buNone/>
            </a:pPr>
            <a:r>
              <a:rPr lang="zh-CN" altLang="en-US" sz="2800" b="1" smtClean="0">
                <a:latin typeface="方正大标宋_GBK"/>
                <a:ea typeface="方正大标宋_GBK"/>
                <a:cs typeface="方正大标宋_GBK"/>
              </a:rPr>
              <a:t>海水倒灌的孟加拉国</a:t>
            </a:r>
          </a:p>
        </p:txBody>
      </p:sp>
      <p:pic>
        <p:nvPicPr>
          <p:cNvPr id="18437" name="Picture 8" descr="http://p4.so.qhimgs1.com/bdr/_240_/t01400cb13e1e18830a.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3265488"/>
            <a:ext cx="4572000" cy="3592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1554725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p:cNvPicPr>
            <a:picLocks noChangeAspect="1" noChangeArrowheads="1"/>
          </p:cNvPicPr>
          <p:nvPr/>
        </p:nvPicPr>
        <p:blipFill>
          <a:blip r:embed="rId2">
            <a:extLst>
              <a:ext uri="{28A0092B-C50C-407E-A947-70E740481C1C}">
                <a14:useLocalDpi xmlns:a14="http://schemas.microsoft.com/office/drawing/2010/main" val="0"/>
              </a:ext>
            </a:extLst>
          </a:blip>
          <a:srcRect l="6209" r="4538" b="3947"/>
          <a:stretch>
            <a:fillRect/>
          </a:stretch>
        </p:blipFill>
        <p:spPr bwMode="auto">
          <a:xfrm>
            <a:off x="4652963" y="571500"/>
            <a:ext cx="4491037" cy="594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59" name="Rectangle 3"/>
          <p:cNvSpPr>
            <a:spLocks noChangeArrowheads="1"/>
          </p:cNvSpPr>
          <p:nvPr/>
        </p:nvSpPr>
        <p:spPr bwMode="auto">
          <a:xfrm>
            <a:off x="49213" y="911225"/>
            <a:ext cx="4603750" cy="4894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400" b="1">
                <a:solidFill>
                  <a:srgbClr val="000000"/>
                </a:solidFill>
                <a:latin typeface="黑体" panose="02010609060101010101" pitchFamily="49" charset="-122"/>
                <a:ea typeface="黑体" panose="02010609060101010101" pitchFamily="49" charset="-122"/>
                <a:cs typeface="方正大标宋_GBK"/>
              </a:rPr>
              <a:t>     克什米尔位于南亚次大陆西北部山区，面积218平方千米，人口550多万，经济以农业为主。</a:t>
            </a:r>
          </a:p>
          <a:p>
            <a:pPr>
              <a:buFont typeface="Arial" panose="020B0604020202020204" pitchFamily="34" charset="0"/>
              <a:buNone/>
            </a:pPr>
            <a:r>
              <a:rPr lang="zh-CN" altLang="en-US" sz="2400" b="1">
                <a:solidFill>
                  <a:schemeClr val="accent2"/>
                </a:solidFill>
                <a:latin typeface="黑体" panose="02010609060101010101" pitchFamily="49" charset="-122"/>
                <a:ea typeface="黑体" panose="02010609060101010101" pitchFamily="49" charset="-122"/>
                <a:cs typeface="方正大标宋_GBK"/>
              </a:rPr>
              <a:t>    </a:t>
            </a:r>
            <a:r>
              <a:rPr lang="zh-CN" altLang="en-US" sz="2400" b="1">
                <a:latin typeface="黑体" panose="02010609060101010101" pitchFamily="49" charset="-122"/>
                <a:ea typeface="黑体" panose="02010609060101010101" pitchFamily="49" charset="-122"/>
                <a:cs typeface="方正大标宋_GBK"/>
              </a:rPr>
              <a:t>二战前为英属印度的土邦</a:t>
            </a:r>
            <a:r>
              <a:rPr lang="zh-CN" altLang="en-US" sz="2400" b="1">
                <a:solidFill>
                  <a:srgbClr val="000000"/>
                </a:solidFill>
                <a:latin typeface="黑体" panose="02010609060101010101" pitchFamily="49" charset="-122"/>
                <a:ea typeface="黑体" panose="02010609060101010101" pitchFamily="49" charset="-122"/>
                <a:cs typeface="方正大标宋_GBK"/>
              </a:rPr>
              <a:t>。</a:t>
            </a:r>
            <a:r>
              <a:rPr lang="zh-CN" altLang="en-US" sz="2400" b="1">
                <a:latin typeface="黑体" panose="02010609060101010101" pitchFamily="49" charset="-122"/>
                <a:ea typeface="黑体" panose="02010609060101010101" pitchFamily="49" charset="-122"/>
                <a:cs typeface="方正大标宋_GBK"/>
              </a:rPr>
              <a:t>第二次世界大战后，</a:t>
            </a:r>
            <a:r>
              <a:rPr lang="zh-CN" altLang="en-US" sz="2400" b="1">
                <a:latin typeface="黑体" panose="02010609060101010101" pitchFamily="49" charset="-122"/>
                <a:ea typeface="黑体" panose="02010609060101010101" pitchFamily="49" charset="-122"/>
                <a:cs typeface="方正大标宋_GBK"/>
                <a:hlinkClick r:id="rId3"/>
              </a:rPr>
              <a:t>印度</a:t>
            </a:r>
            <a:r>
              <a:rPr lang="zh-CN" altLang="en-US" sz="2400" b="1">
                <a:latin typeface="黑体" panose="02010609060101010101" pitchFamily="49" charset="-122"/>
                <a:ea typeface="黑体" panose="02010609060101010101" pitchFamily="49" charset="-122"/>
                <a:cs typeface="方正大标宋_GBK"/>
              </a:rPr>
              <a:t>和</a:t>
            </a:r>
            <a:r>
              <a:rPr lang="zh-CN" altLang="en-US" sz="2400" b="1">
                <a:latin typeface="黑体" panose="02010609060101010101" pitchFamily="49" charset="-122"/>
                <a:ea typeface="黑体" panose="02010609060101010101" pitchFamily="49" charset="-122"/>
                <a:cs typeface="方正大标宋_GBK"/>
                <a:hlinkClick r:id="rId4"/>
              </a:rPr>
              <a:t>巴基斯坦</a:t>
            </a:r>
            <a:r>
              <a:rPr lang="zh-CN" altLang="en-US" sz="2400" b="1">
                <a:latin typeface="黑体" panose="02010609060101010101" pitchFamily="49" charset="-122"/>
                <a:ea typeface="黑体" panose="02010609060101010101" pitchFamily="49" charset="-122"/>
                <a:cs typeface="方正大标宋_GBK"/>
              </a:rPr>
              <a:t>从英国独立，原英属印度内部的克什米尔土邦的当地王公已经决定加入印度，而当地居民多信奉伊斯兰教希望加入巴基斯坦 ，因此归属难定。印度和巴基斯坦为此爆发了几次战争。现今大部领土由印度控制，少部分由巴基斯坦控制。</a:t>
            </a:r>
            <a:endParaRPr lang="zh-CN" altLang="en-US" sz="4000" b="1">
              <a:solidFill>
                <a:srgbClr val="000000"/>
              </a:solidFill>
              <a:latin typeface="黑体" panose="02010609060101010101" pitchFamily="49" charset="-122"/>
              <a:ea typeface="黑体" panose="02010609060101010101" pitchFamily="49" charset="-122"/>
              <a:cs typeface="方正大标宋_GBK"/>
            </a:endParaRPr>
          </a:p>
        </p:txBody>
      </p:sp>
      <p:sp>
        <p:nvSpPr>
          <p:cNvPr id="19460" name="矩形 1"/>
          <p:cNvSpPr>
            <a:spLocks noChangeArrowheads="1"/>
          </p:cNvSpPr>
          <p:nvPr/>
        </p:nvSpPr>
        <p:spPr bwMode="auto">
          <a:xfrm>
            <a:off x="250825" y="155575"/>
            <a:ext cx="48974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Wingdings" panose="05000000000000000000" pitchFamily="2" charset="2"/>
              <a:buChar char="Ø"/>
            </a:pPr>
            <a:r>
              <a:rPr lang="zh-CN" altLang="en-US" sz="2400" b="1">
                <a:solidFill>
                  <a:srgbClr val="FF0000"/>
                </a:solidFill>
                <a:latin typeface="方正大标宋_GBK"/>
                <a:ea typeface="方正大标宋_GBK"/>
                <a:cs typeface="方正大标宋_GBK"/>
              </a:rPr>
              <a:t>印巴冲突(克什米尔问题)</a:t>
            </a:r>
          </a:p>
        </p:txBody>
      </p:sp>
    </p:spTree>
    <p:extLst>
      <p:ext uri="{BB962C8B-B14F-4D97-AF65-F5344CB8AC3E}">
        <p14:creationId xmlns:p14="http://schemas.microsoft.com/office/powerpoint/2010/main" val="310458775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文本框 6146"/>
          <p:cNvSpPr txBox="1">
            <a:spLocks noChangeArrowheads="1"/>
          </p:cNvSpPr>
          <p:nvPr/>
        </p:nvSpPr>
        <p:spPr bwMode="auto">
          <a:xfrm>
            <a:off x="179388" y="1268413"/>
            <a:ext cx="2160587" cy="308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dirty="0"/>
              <a:t>　</a:t>
            </a:r>
            <a:r>
              <a:rPr lang="zh-CN" altLang="en-US" sz="2800" b="1" dirty="0"/>
              <a:t>1、请描述</a:t>
            </a:r>
          </a:p>
          <a:p>
            <a:pPr eaLnBrk="1" hangingPunct="1"/>
            <a:r>
              <a:rPr lang="zh-CN" altLang="en-US" sz="2800" b="1" dirty="0"/>
              <a:t>南亚的地形</a:t>
            </a:r>
            <a:endParaRPr lang="en-US" altLang="zh-CN" sz="2800" b="1" dirty="0"/>
          </a:p>
          <a:p>
            <a:pPr eaLnBrk="1" hangingPunct="1"/>
            <a:r>
              <a:rPr lang="zh-CN" altLang="en-US" sz="2800" b="1" dirty="0"/>
              <a:t>特征</a:t>
            </a:r>
            <a:r>
              <a:rPr lang="en-US" sz="2800" b="1" dirty="0"/>
              <a:t>。</a:t>
            </a:r>
          </a:p>
          <a:p>
            <a:pPr eaLnBrk="1" hangingPunct="1"/>
            <a:r>
              <a:rPr lang="zh-CN" altLang="en-US" sz="2800" b="1" dirty="0"/>
              <a:t>　</a:t>
            </a:r>
          </a:p>
          <a:p>
            <a:pPr eaLnBrk="1" hangingPunct="1"/>
            <a:r>
              <a:rPr lang="zh-CN" altLang="en-US" sz="2800" b="1" dirty="0"/>
              <a:t>  2、</a:t>
            </a:r>
            <a:r>
              <a:rPr lang="en-US" sz="2800" b="1" dirty="0" err="1"/>
              <a:t>说说</a:t>
            </a:r>
            <a:r>
              <a:rPr lang="zh-CN" altLang="en-US" sz="2800" b="1" dirty="0"/>
              <a:t>喜</a:t>
            </a:r>
          </a:p>
          <a:p>
            <a:pPr eaLnBrk="1" hangingPunct="1"/>
            <a:r>
              <a:rPr lang="zh-CN" altLang="en-US" sz="2800" b="1" dirty="0"/>
              <a:t>马拉雅山</a:t>
            </a:r>
            <a:r>
              <a:rPr lang="en-US" sz="2800" b="1" dirty="0"/>
              <a:t>形</a:t>
            </a:r>
            <a:endParaRPr lang="en-US" altLang="zh-CN" sz="2800" b="1" dirty="0"/>
          </a:p>
          <a:p>
            <a:pPr eaLnBrk="1" hangingPunct="1"/>
            <a:r>
              <a:rPr lang="en-US" sz="2800" b="1" dirty="0" err="1"/>
              <a:t>成的</a:t>
            </a:r>
            <a:r>
              <a:rPr lang="zh-CN" altLang="en-US" sz="2800" b="1" dirty="0"/>
              <a:t>原因。</a:t>
            </a:r>
            <a:endParaRPr lang="zh-CN" altLang="en-US" dirty="0"/>
          </a:p>
        </p:txBody>
      </p:sp>
      <p:pic>
        <p:nvPicPr>
          <p:cNvPr id="21507" name="图片 3" descr="南亚地地形"/>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95513" y="0"/>
            <a:ext cx="6835775" cy="7100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08" name="自选图形 5"/>
          <p:cNvSpPr>
            <a:spLocks noChangeArrowheads="1"/>
          </p:cNvSpPr>
          <p:nvPr/>
        </p:nvSpPr>
        <p:spPr bwMode="auto">
          <a:xfrm>
            <a:off x="7235825" y="404813"/>
            <a:ext cx="1727200" cy="458787"/>
          </a:xfrm>
          <a:prstGeom prst="wedgeRectCallout">
            <a:avLst>
              <a:gd name="adj1" fmla="val -107079"/>
              <a:gd name="adj2" fmla="val 184255"/>
            </a:avLst>
          </a:prstGeom>
          <a:solidFill>
            <a:srgbClr val="FFFF99"/>
          </a:solidFill>
          <a:ln w="9525">
            <a:solidFill>
              <a:schemeClr val="tx1"/>
            </a:solidFill>
            <a:miter lim="800000"/>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000">
                <a:latin typeface="黑体" panose="02010609060101010101" pitchFamily="49" charset="-122"/>
                <a:ea typeface="黑体" panose="02010609060101010101" pitchFamily="49" charset="-122"/>
              </a:rPr>
              <a:t>喜马拉雅山地</a:t>
            </a:r>
          </a:p>
        </p:txBody>
      </p:sp>
      <p:sp>
        <p:nvSpPr>
          <p:cNvPr id="21509" name="自选图形 6"/>
          <p:cNvSpPr>
            <a:spLocks noChangeArrowheads="1"/>
          </p:cNvSpPr>
          <p:nvPr/>
        </p:nvSpPr>
        <p:spPr bwMode="auto">
          <a:xfrm>
            <a:off x="6516688" y="3357563"/>
            <a:ext cx="2376487" cy="458787"/>
          </a:xfrm>
          <a:prstGeom prst="wedgeRectCallout">
            <a:avLst>
              <a:gd name="adj1" fmla="val -87606"/>
              <a:gd name="adj2" fmla="val -336505"/>
            </a:avLst>
          </a:prstGeom>
          <a:solidFill>
            <a:srgbClr val="FFFF99"/>
          </a:solidFill>
          <a:ln w="9525">
            <a:solidFill>
              <a:schemeClr val="tx1"/>
            </a:solidFill>
            <a:miter lim="800000"/>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000">
                <a:latin typeface="黑体" panose="02010609060101010101" pitchFamily="49" charset="-122"/>
                <a:ea typeface="黑体" panose="02010609060101010101" pitchFamily="49" charset="-122"/>
              </a:rPr>
              <a:t>印度河</a:t>
            </a:r>
            <a:r>
              <a:rPr lang="en-US" altLang="zh-CN" sz="2000">
                <a:latin typeface="黑体" panose="02010609060101010101" pitchFamily="49" charset="-122"/>
                <a:ea typeface="黑体" panose="02010609060101010101" pitchFamily="49" charset="-122"/>
              </a:rPr>
              <a:t>---</a:t>
            </a:r>
            <a:r>
              <a:rPr lang="zh-CN" altLang="en-US" sz="2000">
                <a:latin typeface="黑体" panose="02010609060101010101" pitchFamily="49" charset="-122"/>
                <a:ea typeface="黑体" panose="02010609060101010101" pitchFamily="49" charset="-122"/>
              </a:rPr>
              <a:t>恒河平原</a:t>
            </a:r>
          </a:p>
        </p:txBody>
      </p:sp>
      <p:sp>
        <p:nvSpPr>
          <p:cNvPr id="21510" name="自选图形 7"/>
          <p:cNvSpPr>
            <a:spLocks noChangeArrowheads="1"/>
          </p:cNvSpPr>
          <p:nvPr/>
        </p:nvSpPr>
        <p:spPr bwMode="auto">
          <a:xfrm>
            <a:off x="2411413" y="4797425"/>
            <a:ext cx="1439862" cy="431800"/>
          </a:xfrm>
          <a:prstGeom prst="wedgeRectCallout">
            <a:avLst>
              <a:gd name="adj1" fmla="val 144157"/>
              <a:gd name="adj2" fmla="val -319486"/>
            </a:avLst>
          </a:prstGeom>
          <a:solidFill>
            <a:srgbClr val="FFFF99"/>
          </a:solidFill>
          <a:ln w="9525">
            <a:solidFill>
              <a:schemeClr val="tx1"/>
            </a:solidFill>
            <a:miter lim="800000"/>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000">
                <a:latin typeface="黑体" panose="02010609060101010101" pitchFamily="49" charset="-122"/>
                <a:ea typeface="黑体" panose="02010609060101010101" pitchFamily="49" charset="-122"/>
              </a:rPr>
              <a:t>德干高原</a:t>
            </a:r>
          </a:p>
        </p:txBody>
      </p:sp>
      <p:sp>
        <p:nvSpPr>
          <p:cNvPr id="21511" name="文本框 6151"/>
          <p:cNvSpPr txBox="1">
            <a:spLocks noChangeArrowheads="1"/>
          </p:cNvSpPr>
          <p:nvPr/>
        </p:nvSpPr>
        <p:spPr bwMode="auto">
          <a:xfrm>
            <a:off x="539750" y="333375"/>
            <a:ext cx="1223963"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4000" b="1">
                <a:solidFill>
                  <a:srgbClr val="FF0000"/>
                </a:solidFill>
                <a:ea typeface="黑体" panose="02010609060101010101" pitchFamily="49" charset="-122"/>
              </a:rPr>
              <a:t>地形</a:t>
            </a:r>
          </a:p>
        </p:txBody>
      </p:sp>
      <p:sp>
        <p:nvSpPr>
          <p:cNvPr id="6159" name="Line 12"/>
          <p:cNvSpPr>
            <a:spLocks noChangeShapeType="1"/>
          </p:cNvSpPr>
          <p:nvPr/>
        </p:nvSpPr>
        <p:spPr bwMode="auto">
          <a:xfrm>
            <a:off x="5435600" y="0"/>
            <a:ext cx="0" cy="685800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2" name="Group 4"/>
          <p:cNvGrpSpPr>
            <a:grpSpLocks/>
          </p:cNvGrpSpPr>
          <p:nvPr/>
        </p:nvGrpSpPr>
        <p:grpSpPr bwMode="auto">
          <a:xfrm>
            <a:off x="1187450" y="4581525"/>
            <a:ext cx="6732588" cy="2276475"/>
            <a:chOff x="1565" y="1313"/>
            <a:chExt cx="3810" cy="802"/>
          </a:xfrm>
        </p:grpSpPr>
        <p:pic>
          <p:nvPicPr>
            <p:cNvPr id="21518"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65" y="1389"/>
              <a:ext cx="3810" cy="7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19" name="Text Box 6"/>
            <p:cNvSpPr txBox="1">
              <a:spLocks noChangeArrowheads="1"/>
            </p:cNvSpPr>
            <p:nvPr/>
          </p:nvSpPr>
          <p:spPr bwMode="auto">
            <a:xfrm>
              <a:off x="1769" y="1313"/>
              <a:ext cx="793" cy="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1600" b="1">
                  <a:solidFill>
                    <a:srgbClr val="FF0000"/>
                  </a:solidFill>
                  <a:latin typeface="Times New Roman" panose="02020603050405020304" pitchFamily="18" charset="0"/>
                  <a:ea typeface="黑体" panose="02010609060101010101" pitchFamily="49" charset="-122"/>
                </a:rPr>
                <a:t>西高止山</a:t>
              </a:r>
            </a:p>
          </p:txBody>
        </p:sp>
        <p:sp>
          <p:nvSpPr>
            <p:cNvPr id="21520" name="Text Box 7"/>
            <p:cNvSpPr txBox="1">
              <a:spLocks noChangeArrowheads="1"/>
            </p:cNvSpPr>
            <p:nvPr/>
          </p:nvSpPr>
          <p:spPr bwMode="auto">
            <a:xfrm>
              <a:off x="4559" y="1358"/>
              <a:ext cx="793" cy="1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1600" b="1">
                  <a:solidFill>
                    <a:srgbClr val="FF0000"/>
                  </a:solidFill>
                  <a:latin typeface="Times New Roman" panose="02020603050405020304" pitchFamily="18" charset="0"/>
                  <a:ea typeface="黑体" panose="02010609060101010101" pitchFamily="49" charset="-122"/>
                </a:rPr>
                <a:t>东高止山</a:t>
              </a:r>
            </a:p>
          </p:txBody>
        </p:sp>
        <p:sp>
          <p:nvSpPr>
            <p:cNvPr id="21521" name="Text Box 8"/>
            <p:cNvSpPr txBox="1">
              <a:spLocks noChangeArrowheads="1"/>
            </p:cNvSpPr>
            <p:nvPr/>
          </p:nvSpPr>
          <p:spPr bwMode="auto">
            <a:xfrm>
              <a:off x="2812" y="1434"/>
              <a:ext cx="1246" cy="1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zh-CN" altLang="en-US" sz="1600" b="1">
                  <a:solidFill>
                    <a:srgbClr val="FF0000"/>
                  </a:solidFill>
                  <a:latin typeface="Times New Roman" panose="02020603050405020304" pitchFamily="18" charset="0"/>
                  <a:ea typeface="黑体" panose="02010609060101010101" pitchFamily="49" charset="-122"/>
                </a:rPr>
                <a:t>德  干  高  原</a:t>
              </a:r>
            </a:p>
          </p:txBody>
        </p:sp>
      </p:grpSp>
      <p:grpSp>
        <p:nvGrpSpPr>
          <p:cNvPr id="3" name="组合 6163"/>
          <p:cNvGrpSpPr>
            <a:grpSpLocks/>
          </p:cNvGrpSpPr>
          <p:nvPr/>
        </p:nvGrpSpPr>
        <p:grpSpPr bwMode="auto">
          <a:xfrm>
            <a:off x="0" y="404813"/>
            <a:ext cx="4895850" cy="3213100"/>
            <a:chOff x="0" y="0"/>
            <a:chExt cx="3084" cy="2024"/>
          </a:xfrm>
        </p:grpSpPr>
        <p:sp>
          <p:nvSpPr>
            <p:cNvPr id="21516" name="AutoShape 14"/>
            <p:cNvSpPr>
              <a:spLocks noChangeArrowheads="1"/>
            </p:cNvSpPr>
            <p:nvPr/>
          </p:nvSpPr>
          <p:spPr bwMode="auto">
            <a:xfrm>
              <a:off x="0" y="0"/>
              <a:ext cx="3084" cy="2024"/>
            </a:xfrm>
            <a:prstGeom prst="wedgeRoundRectCallout">
              <a:avLst>
                <a:gd name="adj1" fmla="val 60926"/>
                <a:gd name="adj2" fmla="val 16009"/>
                <a:gd name="adj3" fmla="val 16667"/>
              </a:avLst>
            </a:prstGeom>
            <a:solidFill>
              <a:schemeClr val="bg1">
                <a:alpha val="38039"/>
              </a:schemeClr>
            </a:solidFill>
            <a:ln w="9525">
              <a:solidFill>
                <a:schemeClr val="tx1"/>
              </a:solidFill>
              <a:miter lim="800000"/>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en-US" sz="2400">
                <a:latin typeface="Times New Roman" panose="02020603050405020304" pitchFamily="18" charset="0"/>
              </a:endParaRPr>
            </a:p>
          </p:txBody>
        </p:sp>
        <p:pic>
          <p:nvPicPr>
            <p:cNvPr id="21517" name="Picture 1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9" y="90"/>
              <a:ext cx="2615" cy="185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grpSp>
      <p:sp>
        <p:nvSpPr>
          <p:cNvPr id="6165" name="直接连接符 6164"/>
          <p:cNvSpPr>
            <a:spLocks noChangeShapeType="1"/>
          </p:cNvSpPr>
          <p:nvPr/>
        </p:nvSpPr>
        <p:spPr bwMode="auto">
          <a:xfrm>
            <a:off x="2627313" y="3644900"/>
            <a:ext cx="5113337" cy="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Tree>
    <p:extLst>
      <p:ext uri="{BB962C8B-B14F-4D97-AF65-F5344CB8AC3E}">
        <p14:creationId xmlns:p14="http://schemas.microsoft.com/office/powerpoint/2010/main" val="311143732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6159"/>
                                        </p:tgtEl>
                                        <p:attrNameLst>
                                          <p:attrName>style.visibility</p:attrName>
                                        </p:attrNameLst>
                                      </p:cBhvr>
                                      <p:to>
                                        <p:strVal val="visible"/>
                                      </p:to>
                                    </p:set>
                                    <p:animEffect transition="in" filter="checkerboard(across)">
                                      <p:cBhvr>
                                        <p:cTn id="7" dur="500"/>
                                        <p:tgtEl>
                                          <p:spTgt spid="615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1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checkerboard(across)">
                                      <p:cBhvr>
                                        <p:cTn id="12" dur="500"/>
                                        <p:tgtEl>
                                          <p:spTgt spid="3"/>
                                        </p:tgtEl>
                                      </p:cBhvr>
                                    </p:animEffect>
                                  </p:childTnLst>
                                  <p:subTnLst>
                                    <p:set>
                                      <p:cBhvr override="childStyle">
                                        <p:cTn dur="1" fill="hold" display="0" masterRel="nextClick" afterEffect="1"/>
                                        <p:tgtEl>
                                          <p:spTgt spid="3"/>
                                        </p:tgtEl>
                                        <p:attrNameLst>
                                          <p:attrName>style.visibility</p:attrName>
                                        </p:attrNameLst>
                                      </p:cBhvr>
                                      <p:to>
                                        <p:strVal val="hidden"/>
                                      </p:to>
                                    </p:set>
                                  </p:sub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6165"/>
                                        </p:tgtEl>
                                        <p:attrNameLst>
                                          <p:attrName>style.visibility</p:attrName>
                                        </p:attrNameLst>
                                      </p:cBhvr>
                                      <p:to>
                                        <p:strVal val="visible"/>
                                      </p:to>
                                    </p:set>
                                    <p:animEffect transition="in" filter="box(in)">
                                      <p:cBhvr>
                                        <p:cTn id="17" dur="500"/>
                                        <p:tgtEl>
                                          <p:spTgt spid="6165"/>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8" presetClass="entr" presetSubtype="16" fill="hold"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diamond(in)">
                                      <p:cBhvr>
                                        <p:cTn id="22" dur="500"/>
                                        <p:tgtEl>
                                          <p:spTgt spid="2"/>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147">
                                            <p:txEl>
                                              <p:pRg st="4" end="4"/>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147">
                                            <p:txEl>
                                              <p:pRg st="5" end="5"/>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14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59" grpId="0" animBg="1"/>
      <p:bldP spid="6165" grpId="0" animBg="1"/>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692</TotalTime>
  <Words>3427</Words>
  <Application>Microsoft Office PowerPoint</Application>
  <PresentationFormat>全屏显示(4:3)</PresentationFormat>
  <Paragraphs>460</Paragraphs>
  <Slides>53</Slides>
  <Notes>18</Notes>
  <HiddenSlides>5</HiddenSlides>
  <MMClips>0</MMClips>
  <ScaleCrop>false</ScaleCrop>
  <HeadingPairs>
    <vt:vector size="8" baseType="variant">
      <vt:variant>
        <vt:lpstr>已用的字体</vt:lpstr>
      </vt:variant>
      <vt:variant>
        <vt:i4>17</vt:i4>
      </vt:variant>
      <vt:variant>
        <vt:lpstr>主题</vt:lpstr>
      </vt:variant>
      <vt:variant>
        <vt:i4>1</vt:i4>
      </vt:variant>
      <vt:variant>
        <vt:lpstr>嵌入 OLE 服务器</vt:lpstr>
      </vt:variant>
      <vt:variant>
        <vt:i4>1</vt:i4>
      </vt:variant>
      <vt:variant>
        <vt:lpstr>幻灯片标题</vt:lpstr>
      </vt:variant>
      <vt:variant>
        <vt:i4>53</vt:i4>
      </vt:variant>
    </vt:vector>
  </HeadingPairs>
  <TitlesOfParts>
    <vt:vector size="72" baseType="lpstr">
      <vt:lpstr>Adobe 黑体 Std R</vt:lpstr>
      <vt:lpstr>方正大标宋_GBK</vt:lpstr>
      <vt:lpstr>黑体</vt:lpstr>
      <vt:lpstr>华文行楷</vt:lpstr>
      <vt:lpstr>华文琥珀</vt:lpstr>
      <vt:lpstr>华文细黑</vt:lpstr>
      <vt:lpstr>华文中宋</vt:lpstr>
      <vt:lpstr>楷体</vt:lpstr>
      <vt:lpstr>楷体_GB2312</vt:lpstr>
      <vt:lpstr>隶书</vt:lpstr>
      <vt:lpstr>宋体</vt:lpstr>
      <vt:lpstr>微软雅黑</vt:lpstr>
      <vt:lpstr>Arial</vt:lpstr>
      <vt:lpstr>Calibri</vt:lpstr>
      <vt:lpstr>Calibri Light</vt:lpstr>
      <vt:lpstr>Times New Roman</vt:lpstr>
      <vt:lpstr>Wingdings</vt:lpstr>
      <vt:lpstr>Office 主题</vt:lpstr>
      <vt:lpstr>Equation.KSEE3</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
  <cp:lastModifiedBy>User</cp:lastModifiedBy>
  <cp:revision>284</cp:revision>
  <dcterms:created xsi:type="dcterms:W3CDTF">2018-12-23T05:02:00Z</dcterms:created>
  <dcterms:modified xsi:type="dcterms:W3CDTF">2020-10-23T01:18:41Z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2052-11.1.0.8214</vt:lpwstr>
  </property>
</Properties>
</file>